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342" r:id="rId2"/>
    <p:sldId id="384" r:id="rId3"/>
    <p:sldId id="354" r:id="rId4"/>
    <p:sldId id="385" r:id="rId5"/>
    <p:sldId id="29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50" autoAdjust="0"/>
    <p:restoredTop sz="86447"/>
  </p:normalViewPr>
  <p:slideViewPr>
    <p:cSldViewPr snapToGrid="0" snapToObjects="1">
      <p:cViewPr varScale="1">
        <p:scale>
          <a:sx n="112" d="100"/>
          <a:sy n="112" d="100"/>
        </p:scale>
        <p:origin x="832" y="184"/>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_rels/viewProps.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slide" Target="slides/slide4.xml"/><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741661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rma&#10;&#10;Descrição gerada automaticamente">
            <a:extLst>
              <a:ext uri="{FF2B5EF4-FFF2-40B4-BE49-F238E27FC236}">
                <a16:creationId xmlns:a16="http://schemas.microsoft.com/office/drawing/2014/main" id="{1AE65A14-F267-A448-B5E0-4329D1561F45}"/>
              </a:ext>
            </a:extLst>
          </p:cNvPr>
          <p:cNvPicPr>
            <a:picLocks noChangeAspect="1"/>
          </p:cNvPicPr>
          <p:nvPr/>
        </p:nvPicPr>
        <p:blipFill>
          <a:blip r:embed="rId2">
            <a:alphaModFix amt="50000"/>
          </a:blip>
          <a:stretch>
            <a:fillRect/>
          </a:stretch>
        </p:blipFill>
        <p:spPr>
          <a:xfrm>
            <a:off x="7107105" y="255512"/>
            <a:ext cx="4997547" cy="604200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523220"/>
          </a:xfrm>
          <a:prstGeom prst="rect">
            <a:avLst/>
          </a:prstGeom>
          <a:noFill/>
        </p:spPr>
        <p:txBody>
          <a:bodyPr wrap="square" rtlCol="0">
            <a:spAutoFit/>
          </a:bodyPr>
          <a:lstStyle/>
          <a:p>
            <a:r>
              <a:rPr lang="pt" sz="2800" b="1" dirty="0">
                <a:solidFill>
                  <a:schemeClr val="tx1">
                    <a:lumMod val="75000"/>
                    <a:lumOff val="25000"/>
                  </a:schemeClr>
                </a:solidFill>
                <a:latin typeface="Century Gothic" panose="020B0502020202020204" pitchFamily="34" charset="0"/>
              </a:rPr>
              <a:t>MODELO DE AFRETAMENTO DE PROJETOS ÁGEIS</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MODELO DE APRESENTAÇÃO DE CARTA DE PROJETO ÁGIL</a:t>
            </a:r>
          </a:p>
        </p:txBody>
      </p:sp>
      <p:graphicFrame>
        <p:nvGraphicFramePr>
          <p:cNvPr id="5" name="Table 4">
            <a:extLst>
              <a:ext uri="{FF2B5EF4-FFF2-40B4-BE49-F238E27FC236}">
                <a16:creationId xmlns:a16="http://schemas.microsoft.com/office/drawing/2014/main" id="{02343598-17EF-978B-1595-F94BAB4E9153}"/>
              </a:ext>
            </a:extLst>
          </p:cNvPr>
          <p:cNvGraphicFramePr>
            <a:graphicFrameLocks noGrp="1"/>
          </p:cNvGraphicFramePr>
          <p:nvPr>
            <p:extLst>
              <p:ext uri="{D42A27DB-BD31-4B8C-83A1-F6EECF244321}">
                <p14:modId xmlns:p14="http://schemas.microsoft.com/office/powerpoint/2010/main" val="2733815694"/>
              </p:ext>
            </p:extLst>
          </p:nvPr>
        </p:nvGraphicFramePr>
        <p:xfrm>
          <a:off x="481146" y="5639311"/>
          <a:ext cx="6625959" cy="444500"/>
        </p:xfrm>
        <a:graphic>
          <a:graphicData uri="http://schemas.openxmlformats.org/drawingml/2006/table">
            <a:tbl>
              <a:tblPr>
                <a:tableStyleId>{5C22544A-7EE6-4342-B048-85BDC9FD1C3A}</a:tableStyleId>
              </a:tblPr>
              <a:tblGrid>
                <a:gridCol w="1644499">
                  <a:extLst>
                    <a:ext uri="{9D8B030D-6E8A-4147-A177-3AD203B41FA5}">
                      <a16:colId xmlns:a16="http://schemas.microsoft.com/office/drawing/2014/main" val="2648237754"/>
                    </a:ext>
                  </a:extLst>
                </a:gridCol>
                <a:gridCol w="4981460">
                  <a:extLst>
                    <a:ext uri="{9D8B030D-6E8A-4147-A177-3AD203B41FA5}">
                      <a16:colId xmlns:a16="http://schemas.microsoft.com/office/drawing/2014/main" val="4186396764"/>
                    </a:ext>
                  </a:extLst>
                </a:gridCol>
              </a:tblGrid>
              <a:tr h="444500">
                <a:tc>
                  <a:txBody>
                    <a:bodyPr/>
                    <a:lstStyle/>
                    <a:p>
                      <a:pPr algn="l" fontAlgn="ctr"/>
                      <a:r>
                        <a:rPr lang="pt" sz="1400" b="1" u="none" strike="noStrike" dirty="0">
                          <a:effectLst/>
                          <a:latin typeface="Century Gothic" panose="020B0502020202020204" pitchFamily="34" charset="0"/>
                        </a:rPr>
                        <a:t>DATA</a:t>
                      </a:r>
                      <a:endParaRPr lang="en-US" sz="1400" b="1" i="0" u="none" strike="noStrike" dirty="0">
                        <a:solidFill>
                          <a:srgbClr val="FFFFFF"/>
                        </a:solidFill>
                        <a:effectLst/>
                        <a:latin typeface="Century Gothic" panose="020B0502020202020204" pitchFamily="34" charset="0"/>
                      </a:endParaRPr>
                    </a:p>
                  </a:txBody>
                  <a:tcPr marL="85725" marR="9525" marT="9525" marB="0" anchor="ct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extLst>
                  <a:ext uri="{0D108BD9-81ED-4DB2-BD59-A6C34878D82A}">
                    <a16:rowId xmlns:a16="http://schemas.microsoft.com/office/drawing/2014/main" val="2715229565"/>
                  </a:ext>
                </a:extLst>
              </a:tr>
            </a:tbl>
          </a:graphicData>
        </a:graphic>
      </p:graphicFrame>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rma&#10;&#10;Descrição gerada automaticamente">
            <a:extLst>
              <a:ext uri="{FF2B5EF4-FFF2-40B4-BE49-F238E27FC236}">
                <a16:creationId xmlns:a16="http://schemas.microsoft.com/office/drawing/2014/main" id="{1AE65A14-F267-A448-B5E0-4329D1561F45}"/>
              </a:ext>
            </a:extLst>
          </p:cNvPr>
          <p:cNvPicPr>
            <a:picLocks noChangeAspect="1"/>
          </p:cNvPicPr>
          <p:nvPr/>
        </p:nvPicPr>
        <p:blipFill>
          <a:blip r:embed="rId2">
            <a:alphaModFix amt="50000"/>
          </a:blip>
          <a:stretch>
            <a:fillRect/>
          </a:stretch>
        </p:blipFill>
        <p:spPr>
          <a:xfrm>
            <a:off x="7107105" y="255512"/>
            <a:ext cx="4997547" cy="6042008"/>
          </a:xfrm>
          <a:prstGeom prst="rect">
            <a:avLst/>
          </a:prstGeom>
        </p:spPr>
      </p:pic>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3538330" y="6477000"/>
            <a:ext cx="8208910"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 DE CARTA DE PROJETO ÁGIL   INFORMAÇÕES GERAIS DO PROJETO</a:t>
            </a:r>
          </a:p>
        </p:txBody>
      </p:sp>
      <p:sp>
        <p:nvSpPr>
          <p:cNvPr id="13" name="TextBox 12">
            <a:extLst>
              <a:ext uri="{FF2B5EF4-FFF2-40B4-BE49-F238E27FC236}">
                <a16:creationId xmlns:a16="http://schemas.microsoft.com/office/drawing/2014/main" id="{226E6ECB-CF92-3B4C-9578-D6C0F06A41C9}"/>
              </a:ext>
            </a:extLst>
          </p:cNvPr>
          <p:cNvSpPr txBox="1"/>
          <p:nvPr/>
        </p:nvSpPr>
        <p:spPr>
          <a:xfrm>
            <a:off x="367747" y="371327"/>
            <a:ext cx="5178021"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INFORMAÇÕES GERAIS DO PROJETO</a:t>
            </a:r>
          </a:p>
        </p:txBody>
      </p:sp>
      <p:graphicFrame>
        <p:nvGraphicFramePr>
          <p:cNvPr id="2" name="Table 1">
            <a:extLst>
              <a:ext uri="{FF2B5EF4-FFF2-40B4-BE49-F238E27FC236}">
                <a16:creationId xmlns:a16="http://schemas.microsoft.com/office/drawing/2014/main" id="{D521BEA1-5979-BDC5-303C-05D94BF132AB}"/>
              </a:ext>
            </a:extLst>
          </p:cNvPr>
          <p:cNvGraphicFramePr>
            <a:graphicFrameLocks noGrp="1"/>
          </p:cNvGraphicFramePr>
          <p:nvPr>
            <p:extLst>
              <p:ext uri="{D42A27DB-BD31-4B8C-83A1-F6EECF244321}">
                <p14:modId xmlns:p14="http://schemas.microsoft.com/office/powerpoint/2010/main" val="3262443283"/>
              </p:ext>
            </p:extLst>
          </p:nvPr>
        </p:nvGraphicFramePr>
        <p:xfrm>
          <a:off x="481146" y="1211580"/>
          <a:ext cx="10948854" cy="4712141"/>
        </p:xfrm>
        <a:graphic>
          <a:graphicData uri="http://schemas.openxmlformats.org/drawingml/2006/table">
            <a:tbl>
              <a:tblPr>
                <a:tableStyleId>{5C22544A-7EE6-4342-B048-85BDC9FD1C3A}</a:tableStyleId>
              </a:tblPr>
              <a:tblGrid>
                <a:gridCol w="2717399">
                  <a:extLst>
                    <a:ext uri="{9D8B030D-6E8A-4147-A177-3AD203B41FA5}">
                      <a16:colId xmlns:a16="http://schemas.microsoft.com/office/drawing/2014/main" val="1837650133"/>
                    </a:ext>
                  </a:extLst>
                </a:gridCol>
                <a:gridCol w="8231455">
                  <a:extLst>
                    <a:ext uri="{9D8B030D-6E8A-4147-A177-3AD203B41FA5}">
                      <a16:colId xmlns:a16="http://schemas.microsoft.com/office/drawing/2014/main" val="1834659052"/>
                    </a:ext>
                  </a:extLst>
                </a:gridCol>
              </a:tblGrid>
              <a:tr h="673163">
                <a:tc>
                  <a:txBody>
                    <a:bodyPr/>
                    <a:lstStyle/>
                    <a:p>
                      <a:pPr algn="l" fontAlgn="ctr"/>
                      <a:r>
                        <a:rPr lang="pt" sz="1400" b="1" u="none" strike="noStrike" dirty="0">
                          <a:effectLst/>
                          <a:latin typeface="Century Gothic" panose="020B0502020202020204" pitchFamily="34" charset="0"/>
                        </a:rPr>
                        <a:t>NOME DO PROJETO</a:t>
                      </a:r>
                      <a:endParaRPr lang="en-US" sz="1400" b="1" i="0" u="none" strike="noStrike" dirty="0">
                        <a:solidFill>
                          <a:srgbClr val="FFFFFF"/>
                        </a:solidFill>
                        <a:effectLst/>
                        <a:latin typeface="Century Gothic" panose="020B0502020202020204" pitchFamily="34" charset="0"/>
                      </a:endParaRPr>
                    </a:p>
                  </a:txBody>
                  <a:tcPr marL="85725" marR="9525" marT="9525" marB="0" anchor="ctr">
                    <a:solidFill>
                      <a:schemeClr val="tx2">
                        <a:lumMod val="40000"/>
                        <a:lumOff val="60000"/>
                      </a:schemeClr>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85725" marR="9525" marT="9525" marB="0" anchor="ctr"/>
                </a:tc>
                <a:extLst>
                  <a:ext uri="{0D108BD9-81ED-4DB2-BD59-A6C34878D82A}">
                    <a16:rowId xmlns:a16="http://schemas.microsoft.com/office/drawing/2014/main" val="1059524424"/>
                  </a:ext>
                </a:extLst>
              </a:tr>
              <a:tr h="673163">
                <a:tc>
                  <a:txBody>
                    <a:bodyPr/>
                    <a:lstStyle/>
                    <a:p>
                      <a:pPr algn="l" fontAlgn="ctr"/>
                      <a:r>
                        <a:rPr lang="pt" sz="1400" b="1" u="none" strike="noStrike" dirty="0">
                          <a:effectLst/>
                          <a:latin typeface="Century Gothic" panose="020B0502020202020204" pitchFamily="34" charset="0"/>
                        </a:rPr>
                        <a:t>CAMPEÃO DO PROJETO</a:t>
                      </a:r>
                      <a:endParaRPr lang="en-US" sz="1400" b="1" i="0" u="none" strike="noStrike" dirty="0">
                        <a:solidFill>
                          <a:srgbClr val="FFFFFF"/>
                        </a:solidFill>
                        <a:effectLst/>
                        <a:latin typeface="Century Gothic" panose="020B0502020202020204" pitchFamily="34" charset="0"/>
                      </a:endParaRPr>
                    </a:p>
                  </a:txBody>
                  <a:tcPr marL="85725" marR="9525" marT="9525" marB="0" anchor="ctr">
                    <a:solidFill>
                      <a:schemeClr val="tx2">
                        <a:lumMod val="40000"/>
                        <a:lumOff val="60000"/>
                      </a:schemeClr>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85725" marR="9525" marT="9525" marB="0" anchor="ctr"/>
                </a:tc>
                <a:extLst>
                  <a:ext uri="{0D108BD9-81ED-4DB2-BD59-A6C34878D82A}">
                    <a16:rowId xmlns:a16="http://schemas.microsoft.com/office/drawing/2014/main" val="1087613528"/>
                  </a:ext>
                </a:extLst>
              </a:tr>
              <a:tr h="673163">
                <a:tc>
                  <a:txBody>
                    <a:bodyPr/>
                    <a:lstStyle/>
                    <a:p>
                      <a:pPr algn="l" fontAlgn="ctr"/>
                      <a:r>
                        <a:rPr lang="pt" sz="1400" b="1" u="none" strike="noStrike" dirty="0">
                          <a:effectLst/>
                          <a:latin typeface="Century Gothic" panose="020B0502020202020204" pitchFamily="34" charset="0"/>
                        </a:rPr>
                        <a:t>PATROCINADOR DO PROJETO</a:t>
                      </a:r>
                      <a:endParaRPr lang="en-US" sz="1400" b="1" i="0" u="none" strike="noStrike" dirty="0">
                        <a:solidFill>
                          <a:srgbClr val="FFFFFF"/>
                        </a:solidFill>
                        <a:effectLst/>
                        <a:latin typeface="Century Gothic" panose="020B0502020202020204" pitchFamily="34" charset="0"/>
                      </a:endParaRPr>
                    </a:p>
                  </a:txBody>
                  <a:tcPr marL="85725" marR="9525" marT="9525" marB="0" anchor="ctr">
                    <a:solidFill>
                      <a:schemeClr val="tx2">
                        <a:lumMod val="40000"/>
                        <a:lumOff val="60000"/>
                      </a:schemeClr>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85725" marR="9525" marT="9525" marB="0" anchor="ctr"/>
                </a:tc>
                <a:extLst>
                  <a:ext uri="{0D108BD9-81ED-4DB2-BD59-A6C34878D82A}">
                    <a16:rowId xmlns:a16="http://schemas.microsoft.com/office/drawing/2014/main" val="3325756136"/>
                  </a:ext>
                </a:extLst>
              </a:tr>
              <a:tr h="673163">
                <a:tc>
                  <a:txBody>
                    <a:bodyPr/>
                    <a:lstStyle/>
                    <a:p>
                      <a:pPr algn="l" fontAlgn="ctr"/>
                      <a:r>
                        <a:rPr lang="pt" sz="1400" b="1" u="none" strike="noStrike" dirty="0">
                          <a:effectLst/>
                          <a:latin typeface="Century Gothic" panose="020B0502020202020204" pitchFamily="34" charset="0"/>
                        </a:rPr>
                        <a:t>GERENTE DE PROJETOS</a:t>
                      </a:r>
                      <a:endParaRPr lang="en-US" sz="1400" b="1" i="0" u="none" strike="noStrike" dirty="0">
                        <a:solidFill>
                          <a:srgbClr val="FFFFFF"/>
                        </a:solidFill>
                        <a:effectLst/>
                        <a:latin typeface="Century Gothic" panose="020B0502020202020204" pitchFamily="34" charset="0"/>
                      </a:endParaRPr>
                    </a:p>
                  </a:txBody>
                  <a:tcPr marL="85725" marR="9525" marT="9525" marB="0" anchor="ctr">
                    <a:solidFill>
                      <a:schemeClr val="tx2">
                        <a:lumMod val="40000"/>
                        <a:lumOff val="60000"/>
                      </a:schemeClr>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85725" marR="9525" marT="9525" marB="0" anchor="ctr"/>
                </a:tc>
                <a:extLst>
                  <a:ext uri="{0D108BD9-81ED-4DB2-BD59-A6C34878D82A}">
                    <a16:rowId xmlns:a16="http://schemas.microsoft.com/office/drawing/2014/main" val="369476567"/>
                  </a:ext>
                </a:extLst>
              </a:tr>
              <a:tr h="673163">
                <a:tc>
                  <a:txBody>
                    <a:bodyPr/>
                    <a:lstStyle/>
                    <a:p>
                      <a:pPr algn="l" fontAlgn="ctr"/>
                      <a:r>
                        <a:rPr lang="pt" sz="1400" b="1" u="none" strike="noStrike" dirty="0">
                          <a:effectLst/>
                          <a:latin typeface="Century Gothic" panose="020B0502020202020204" pitchFamily="34" charset="0"/>
                        </a:rPr>
                        <a:t>STAKEHOLDERS</a:t>
                      </a:r>
                      <a:endParaRPr lang="en-US" sz="1400" b="1" i="0" u="none" strike="noStrike" dirty="0">
                        <a:solidFill>
                          <a:srgbClr val="FFFFFF"/>
                        </a:solidFill>
                        <a:effectLst/>
                        <a:latin typeface="Century Gothic" panose="020B0502020202020204" pitchFamily="34" charset="0"/>
                      </a:endParaRPr>
                    </a:p>
                  </a:txBody>
                  <a:tcPr marL="85725" marR="9525" marT="9525" marB="0" anchor="ctr">
                    <a:solidFill>
                      <a:schemeClr val="tx2">
                        <a:lumMod val="40000"/>
                        <a:lumOff val="60000"/>
                      </a:schemeClr>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85725" marR="9525" marT="9525" marB="0" anchor="ctr"/>
                </a:tc>
                <a:extLst>
                  <a:ext uri="{0D108BD9-81ED-4DB2-BD59-A6C34878D82A}">
                    <a16:rowId xmlns:a16="http://schemas.microsoft.com/office/drawing/2014/main" val="1549938749"/>
                  </a:ext>
                </a:extLst>
              </a:tr>
              <a:tr h="673163">
                <a:tc>
                  <a:txBody>
                    <a:bodyPr/>
                    <a:lstStyle/>
                    <a:p>
                      <a:pPr algn="l" fontAlgn="ctr"/>
                      <a:r>
                        <a:rPr lang="pt" sz="1400" b="1" u="none" strike="noStrike" dirty="0">
                          <a:effectLst/>
                          <a:latin typeface="Century Gothic" panose="020B0502020202020204" pitchFamily="34" charset="0"/>
                        </a:rPr>
                        <a:t>DATA DE INÍCIO ESPERADA</a:t>
                      </a:r>
                      <a:endParaRPr lang="en-US" sz="1400" b="1" i="0" u="none" strike="noStrike" dirty="0">
                        <a:solidFill>
                          <a:srgbClr val="FFFFFF"/>
                        </a:solidFill>
                        <a:effectLst/>
                        <a:latin typeface="Century Gothic" panose="020B0502020202020204" pitchFamily="34" charset="0"/>
                      </a:endParaRPr>
                    </a:p>
                  </a:txBody>
                  <a:tcPr marL="85725" marR="9525" marT="9525" marB="0" anchor="ctr">
                    <a:solidFill>
                      <a:schemeClr val="tx2">
                        <a:lumMod val="40000"/>
                        <a:lumOff val="60000"/>
                      </a:schemeClr>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85725" marR="9525" marT="9525" marB="0" anchor="ctr"/>
                </a:tc>
                <a:extLst>
                  <a:ext uri="{0D108BD9-81ED-4DB2-BD59-A6C34878D82A}">
                    <a16:rowId xmlns:a16="http://schemas.microsoft.com/office/drawing/2014/main" val="3661207202"/>
                  </a:ext>
                </a:extLst>
              </a:tr>
              <a:tr h="673163">
                <a:tc>
                  <a:txBody>
                    <a:bodyPr/>
                    <a:lstStyle/>
                    <a:p>
                      <a:pPr algn="l" fontAlgn="ctr"/>
                      <a:r>
                        <a:rPr lang="pt" sz="1400" b="1" u="none" strike="noStrike" dirty="0">
                          <a:effectLst/>
                          <a:latin typeface="Century Gothic" panose="020B0502020202020204" pitchFamily="34" charset="0"/>
                        </a:rPr>
                        <a:t>DATA DE CONCLUSÃO ESPERADA</a:t>
                      </a:r>
                      <a:endParaRPr lang="en-US" sz="1400" b="1" i="0" u="none" strike="noStrike" dirty="0">
                        <a:solidFill>
                          <a:srgbClr val="FFFFFF"/>
                        </a:solidFill>
                        <a:effectLst/>
                        <a:latin typeface="Century Gothic" panose="020B0502020202020204" pitchFamily="34" charset="0"/>
                      </a:endParaRPr>
                    </a:p>
                  </a:txBody>
                  <a:tcPr marL="85725" marR="9525" marT="9525" marB="0" anchor="ctr">
                    <a:solidFill>
                      <a:schemeClr val="tx2">
                        <a:lumMod val="40000"/>
                        <a:lumOff val="60000"/>
                      </a:schemeClr>
                    </a:solidFill>
                  </a:tcPr>
                </a:tc>
                <a:tc>
                  <a:txBody>
                    <a:bodyPr/>
                    <a:lstStyle/>
                    <a:p>
                      <a:pPr algn="l" fontAlgn="ctr"/>
                      <a:r>
                        <a:rPr lang="en-US" sz="1400" u="none" strike="noStrike" dirty="0">
                          <a:effectLst/>
                          <a:latin typeface="Century Gothic" panose="020B0502020202020204" pitchFamily="34" charset="0"/>
                        </a:rPr>
                        <a:t> </a:t>
                      </a:r>
                      <a:endParaRPr lang="en-US" sz="1400" b="0" i="0" u="none" strike="noStrike" dirty="0">
                        <a:solidFill>
                          <a:srgbClr val="000000"/>
                        </a:solidFill>
                        <a:effectLst/>
                        <a:latin typeface="Century Gothic" panose="020B0502020202020204" pitchFamily="34" charset="0"/>
                      </a:endParaRPr>
                    </a:p>
                  </a:txBody>
                  <a:tcPr marL="85725" marR="9525" marT="9525" marB="0" anchor="ctr"/>
                </a:tc>
                <a:extLst>
                  <a:ext uri="{0D108BD9-81ED-4DB2-BD59-A6C34878D82A}">
                    <a16:rowId xmlns:a16="http://schemas.microsoft.com/office/drawing/2014/main" val="579885691"/>
                  </a:ext>
                </a:extLst>
              </a:tr>
            </a:tbl>
          </a:graphicData>
        </a:graphic>
      </p:graphicFrame>
    </p:spTree>
    <p:extLst>
      <p:ext uri="{BB962C8B-B14F-4D97-AF65-F5344CB8AC3E}">
        <p14:creationId xmlns:p14="http://schemas.microsoft.com/office/powerpoint/2010/main" val="1457311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2722220"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DETALHES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DETALHES DO PROJETO (1 DE 2)</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1">
            <a:extLst>
              <a:ext uri="{FF2B5EF4-FFF2-40B4-BE49-F238E27FC236}">
                <a16:creationId xmlns:a16="http://schemas.microsoft.com/office/drawing/2014/main" id="{EC1A48B0-A5C8-E67C-F616-9C3F13DB004C}"/>
              </a:ext>
            </a:extLst>
          </p:cNvPr>
          <p:cNvGraphicFramePr>
            <a:graphicFrameLocks noGrp="1"/>
          </p:cNvGraphicFramePr>
          <p:nvPr>
            <p:extLst>
              <p:ext uri="{D42A27DB-BD31-4B8C-83A1-F6EECF244321}">
                <p14:modId xmlns:p14="http://schemas.microsoft.com/office/powerpoint/2010/main" val="4171894045"/>
              </p:ext>
            </p:extLst>
          </p:nvPr>
        </p:nvGraphicFramePr>
        <p:xfrm>
          <a:off x="274321" y="671422"/>
          <a:ext cx="11519656" cy="5523636"/>
        </p:xfrm>
        <a:graphic>
          <a:graphicData uri="http://schemas.openxmlformats.org/drawingml/2006/table">
            <a:tbl>
              <a:tblPr>
                <a:tableStyleId>{5C22544A-7EE6-4342-B048-85BDC9FD1C3A}</a:tableStyleId>
              </a:tblPr>
              <a:tblGrid>
                <a:gridCol w="2859067">
                  <a:extLst>
                    <a:ext uri="{9D8B030D-6E8A-4147-A177-3AD203B41FA5}">
                      <a16:colId xmlns:a16="http://schemas.microsoft.com/office/drawing/2014/main" val="1981945713"/>
                    </a:ext>
                  </a:extLst>
                </a:gridCol>
                <a:gridCol w="8660589">
                  <a:extLst>
                    <a:ext uri="{9D8B030D-6E8A-4147-A177-3AD203B41FA5}">
                      <a16:colId xmlns:a16="http://schemas.microsoft.com/office/drawing/2014/main" val="789129144"/>
                    </a:ext>
                  </a:extLst>
                </a:gridCol>
              </a:tblGrid>
              <a:tr h="1380909">
                <a:tc>
                  <a:txBody>
                    <a:bodyPr/>
                    <a:lstStyle/>
                    <a:p>
                      <a:pPr algn="l" fontAlgn="ctr"/>
                      <a:r>
                        <a:rPr lang="pt" sz="2000" u="none" strike="noStrike" dirty="0">
                          <a:solidFill>
                            <a:schemeClr val="bg1"/>
                          </a:solidFill>
                          <a:effectLst/>
                          <a:latin typeface="Century Gothic" panose="020B0502020202020204" pitchFamily="34" charset="0"/>
                        </a:rPr>
                        <a:t>RESUMO</a:t>
                      </a:r>
                      <a:endParaRPr lang="en-US" sz="2000" b="1" i="0" u="none" strike="noStrike" dirty="0">
                        <a:solidFill>
                          <a:schemeClr val="bg1"/>
                        </a:solidFill>
                        <a:effectLst/>
                        <a:latin typeface="Century Gothic" panose="020B0502020202020204" pitchFamily="34" charset="0"/>
                      </a:endParaRPr>
                    </a:p>
                  </a:txBody>
                  <a:tcPr marL="50641" marR="5627" marT="5627" marB="0" anchor="ctr">
                    <a:solidFill>
                      <a:schemeClr val="tx2">
                        <a:lumMod val="75000"/>
                      </a:schemeClr>
                    </a:solidFill>
                  </a:tcPr>
                </a:tc>
                <a:tc>
                  <a:txBody>
                    <a:bodyPr/>
                    <a:lstStyle/>
                    <a:p>
                      <a:pPr algn="l" fontAlgn="t"/>
                      <a:r>
                        <a:rPr lang="en-US" sz="1400" u="none" strike="noStrike" dirty="0">
                          <a:effectLst/>
                          <a:latin typeface="Century Gothic" panose="020B0502020202020204" pitchFamily="34" charset="0"/>
                        </a:rPr>
                        <a:t> </a:t>
                      </a:r>
                      <a:endParaRPr lang="en-US" sz="1400" b="0" i="0" u="none" strike="noStrike" dirty="0">
                        <a:solidFill>
                          <a:srgbClr val="000000"/>
                        </a:solidFill>
                        <a:effectLst/>
                        <a:latin typeface="Century Gothic" panose="020B0502020202020204" pitchFamily="34" charset="0"/>
                      </a:endParaRPr>
                    </a:p>
                  </a:txBody>
                  <a:tcPr marL="50641" marR="5627" marT="5627" marB="0"/>
                </a:tc>
                <a:extLst>
                  <a:ext uri="{0D108BD9-81ED-4DB2-BD59-A6C34878D82A}">
                    <a16:rowId xmlns:a16="http://schemas.microsoft.com/office/drawing/2014/main" val="3272326699"/>
                  </a:ext>
                </a:extLst>
              </a:tr>
              <a:tr h="1380909">
                <a:tc>
                  <a:txBody>
                    <a:bodyPr/>
                    <a:lstStyle/>
                    <a:p>
                      <a:pPr algn="l" fontAlgn="ctr"/>
                      <a:r>
                        <a:rPr lang="pt" sz="2000" u="none" strike="noStrike" dirty="0">
                          <a:solidFill>
                            <a:schemeClr val="bg1"/>
                          </a:solidFill>
                          <a:effectLst/>
                          <a:latin typeface="Century Gothic" panose="020B0502020202020204" pitchFamily="34" charset="0"/>
                        </a:rPr>
                        <a:t>AUTORIZAÇÃO</a:t>
                      </a:r>
                      <a:endParaRPr lang="en-US" sz="2000" b="1" i="0" u="none" strike="noStrike" dirty="0">
                        <a:solidFill>
                          <a:schemeClr val="bg1"/>
                        </a:solidFill>
                        <a:effectLst/>
                        <a:latin typeface="Century Gothic" panose="020B0502020202020204" pitchFamily="34" charset="0"/>
                      </a:endParaRPr>
                    </a:p>
                  </a:txBody>
                  <a:tcPr marL="50641" marR="5627" marT="5627" marB="0" anchor="ctr">
                    <a:solidFill>
                      <a:schemeClr val="tx2">
                        <a:lumMod val="75000"/>
                      </a:schemeClr>
                    </a:solidFill>
                  </a:tcPr>
                </a:tc>
                <a:tc>
                  <a:txBody>
                    <a:bodyPr/>
                    <a:lstStyle/>
                    <a:p>
                      <a:pPr algn="l" fontAlgn="t"/>
                      <a:r>
                        <a:rPr lang="en-US" sz="1400" u="none" strike="noStrike" dirty="0">
                          <a:effectLst/>
                          <a:latin typeface="Century Gothic" panose="020B0502020202020204" pitchFamily="34" charset="0"/>
                        </a:rPr>
                        <a:t> </a:t>
                      </a:r>
                      <a:endParaRPr lang="en-US" sz="1400" b="0" i="0" u="none" strike="noStrike" dirty="0">
                        <a:solidFill>
                          <a:srgbClr val="000000"/>
                        </a:solidFill>
                        <a:effectLst/>
                        <a:latin typeface="Century Gothic" panose="020B0502020202020204" pitchFamily="34" charset="0"/>
                      </a:endParaRPr>
                    </a:p>
                  </a:txBody>
                  <a:tcPr marL="50641" marR="5627" marT="5627" marB="0"/>
                </a:tc>
                <a:extLst>
                  <a:ext uri="{0D108BD9-81ED-4DB2-BD59-A6C34878D82A}">
                    <a16:rowId xmlns:a16="http://schemas.microsoft.com/office/drawing/2014/main" val="1661202237"/>
                  </a:ext>
                </a:extLst>
              </a:tr>
              <a:tr h="1380909">
                <a:tc>
                  <a:txBody>
                    <a:bodyPr/>
                    <a:lstStyle/>
                    <a:p>
                      <a:pPr algn="l" fontAlgn="ctr"/>
                      <a:r>
                        <a:rPr lang="pt" sz="2000" u="none" strike="noStrike" dirty="0">
                          <a:solidFill>
                            <a:schemeClr val="bg1"/>
                          </a:solidFill>
                          <a:effectLst/>
                          <a:latin typeface="Century Gothic" panose="020B0502020202020204" pitchFamily="34" charset="0"/>
                        </a:rPr>
                        <a:t>OBJECTIVOS</a:t>
                      </a:r>
                      <a:endParaRPr lang="en-US" sz="2000" b="1" i="0" u="none" strike="noStrike" dirty="0">
                        <a:solidFill>
                          <a:schemeClr val="bg1"/>
                        </a:solidFill>
                        <a:effectLst/>
                        <a:latin typeface="Century Gothic" panose="020B0502020202020204" pitchFamily="34" charset="0"/>
                      </a:endParaRPr>
                    </a:p>
                  </a:txBody>
                  <a:tcPr marL="50641" marR="5627" marT="5627" marB="0" anchor="ctr">
                    <a:solidFill>
                      <a:schemeClr val="tx2">
                        <a:lumMod val="75000"/>
                      </a:schemeClr>
                    </a:solidFill>
                  </a:tcPr>
                </a:tc>
                <a:tc>
                  <a:txBody>
                    <a:bodyPr/>
                    <a:lstStyle/>
                    <a:p>
                      <a:pPr algn="l" fontAlgn="t"/>
                      <a:r>
                        <a:rPr lang="en-US" sz="1400" u="none" strike="noStrike" dirty="0">
                          <a:effectLst/>
                          <a:latin typeface="Century Gothic" panose="020B0502020202020204" pitchFamily="34" charset="0"/>
                        </a:rPr>
                        <a:t> </a:t>
                      </a:r>
                      <a:endParaRPr lang="en-US" sz="1400" b="0" i="0" u="none" strike="noStrike" dirty="0">
                        <a:solidFill>
                          <a:srgbClr val="000000"/>
                        </a:solidFill>
                        <a:effectLst/>
                        <a:latin typeface="Century Gothic" panose="020B0502020202020204" pitchFamily="34" charset="0"/>
                      </a:endParaRPr>
                    </a:p>
                  </a:txBody>
                  <a:tcPr marL="50641" marR="5627" marT="5627" marB="0"/>
                </a:tc>
                <a:extLst>
                  <a:ext uri="{0D108BD9-81ED-4DB2-BD59-A6C34878D82A}">
                    <a16:rowId xmlns:a16="http://schemas.microsoft.com/office/drawing/2014/main" val="943647180"/>
                  </a:ext>
                </a:extLst>
              </a:tr>
              <a:tr h="1380909">
                <a:tc>
                  <a:txBody>
                    <a:bodyPr/>
                    <a:lstStyle/>
                    <a:p>
                      <a:pPr algn="l" fontAlgn="ctr"/>
                      <a:r>
                        <a:rPr lang="pt" sz="2000" u="none" strike="noStrike" dirty="0">
                          <a:solidFill>
                            <a:schemeClr val="bg1"/>
                          </a:solidFill>
                          <a:effectLst/>
                          <a:latin typeface="Century Gothic" panose="020B0502020202020204" pitchFamily="34" charset="0"/>
                        </a:rPr>
                        <a:t>BENEFÍCIOS ESPERADOS</a:t>
                      </a:r>
                      <a:endParaRPr lang="en-US" sz="2000" b="1" i="0" u="none" strike="noStrike" dirty="0">
                        <a:solidFill>
                          <a:schemeClr val="bg1"/>
                        </a:solidFill>
                        <a:effectLst/>
                        <a:latin typeface="Century Gothic" panose="020B0502020202020204" pitchFamily="34" charset="0"/>
                      </a:endParaRPr>
                    </a:p>
                  </a:txBody>
                  <a:tcPr marL="50641" marR="5627" marT="5627" marB="0" anchor="ctr">
                    <a:solidFill>
                      <a:schemeClr val="tx2">
                        <a:lumMod val="75000"/>
                      </a:schemeClr>
                    </a:solidFill>
                  </a:tcPr>
                </a:tc>
                <a:tc>
                  <a:txBody>
                    <a:bodyPr/>
                    <a:lstStyle/>
                    <a:p>
                      <a:pPr algn="l" fontAlgn="t"/>
                      <a:r>
                        <a:rPr lang="en-US" sz="1400" u="none" strike="noStrike" dirty="0">
                          <a:effectLst/>
                          <a:latin typeface="Century Gothic" panose="020B0502020202020204" pitchFamily="34" charset="0"/>
                        </a:rPr>
                        <a:t> </a:t>
                      </a:r>
                      <a:endParaRPr lang="en-US" sz="1400" b="0" i="0" u="none" strike="noStrike" dirty="0">
                        <a:solidFill>
                          <a:srgbClr val="000000"/>
                        </a:solidFill>
                        <a:effectLst/>
                        <a:latin typeface="Century Gothic" panose="020B0502020202020204" pitchFamily="34" charset="0"/>
                      </a:endParaRPr>
                    </a:p>
                  </a:txBody>
                  <a:tcPr marL="50641" marR="5627" marT="5627" marB="0"/>
                </a:tc>
                <a:extLst>
                  <a:ext uri="{0D108BD9-81ED-4DB2-BD59-A6C34878D82A}">
                    <a16:rowId xmlns:a16="http://schemas.microsoft.com/office/drawing/2014/main" val="1683938248"/>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3645550"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DETALHES DO </a:t>
            </a:r>
            <a:r>
              <a:rPr lang="pt" sz="1400" dirty="0">
                <a:solidFill>
                  <a:schemeClr val="tx1">
                    <a:lumMod val="65000"/>
                    <a:lumOff val="35000"/>
                  </a:schemeClr>
                </a:solidFill>
                <a:latin typeface="Century Gothic" panose="020B0502020202020204" pitchFamily="34" charset="0"/>
              </a:rPr>
              <a:t>PROJETO (CONT'D)</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DETALHES DO PROJETO (2 DE 2)</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1">
            <a:extLst>
              <a:ext uri="{FF2B5EF4-FFF2-40B4-BE49-F238E27FC236}">
                <a16:creationId xmlns:a16="http://schemas.microsoft.com/office/drawing/2014/main" id="{EC1A48B0-A5C8-E67C-F616-9C3F13DB004C}"/>
              </a:ext>
            </a:extLst>
          </p:cNvPr>
          <p:cNvGraphicFramePr>
            <a:graphicFrameLocks noGrp="1"/>
          </p:cNvGraphicFramePr>
          <p:nvPr>
            <p:extLst>
              <p:ext uri="{D42A27DB-BD31-4B8C-83A1-F6EECF244321}">
                <p14:modId xmlns:p14="http://schemas.microsoft.com/office/powerpoint/2010/main" val="691272379"/>
              </p:ext>
            </p:extLst>
          </p:nvPr>
        </p:nvGraphicFramePr>
        <p:xfrm>
          <a:off x="274321" y="671422"/>
          <a:ext cx="11519656" cy="5523636"/>
        </p:xfrm>
        <a:graphic>
          <a:graphicData uri="http://schemas.openxmlformats.org/drawingml/2006/table">
            <a:tbl>
              <a:tblPr>
                <a:tableStyleId>{5C22544A-7EE6-4342-B048-85BDC9FD1C3A}</a:tableStyleId>
              </a:tblPr>
              <a:tblGrid>
                <a:gridCol w="2859067">
                  <a:extLst>
                    <a:ext uri="{9D8B030D-6E8A-4147-A177-3AD203B41FA5}">
                      <a16:colId xmlns:a16="http://schemas.microsoft.com/office/drawing/2014/main" val="1981945713"/>
                    </a:ext>
                  </a:extLst>
                </a:gridCol>
                <a:gridCol w="8660589">
                  <a:extLst>
                    <a:ext uri="{9D8B030D-6E8A-4147-A177-3AD203B41FA5}">
                      <a16:colId xmlns:a16="http://schemas.microsoft.com/office/drawing/2014/main" val="789129144"/>
                    </a:ext>
                  </a:extLst>
                </a:gridCol>
              </a:tblGrid>
              <a:tr h="1380909">
                <a:tc>
                  <a:txBody>
                    <a:bodyPr/>
                    <a:lstStyle/>
                    <a:p>
                      <a:pPr algn="l" fontAlgn="ctr"/>
                      <a:r>
                        <a:rPr lang="pt" sz="2000" u="none" strike="noStrike" dirty="0">
                          <a:solidFill>
                            <a:schemeClr val="bg1"/>
                          </a:solidFill>
                          <a:effectLst/>
                          <a:latin typeface="Century Gothic" panose="020B0502020202020204" pitchFamily="34" charset="0"/>
                        </a:rPr>
                        <a:t>ÂMBITO</a:t>
                      </a:r>
                      <a:endParaRPr lang="en-US" sz="2000" b="1" i="0" u="none" strike="noStrike" dirty="0">
                        <a:solidFill>
                          <a:schemeClr val="bg1"/>
                        </a:solidFill>
                        <a:effectLst/>
                        <a:latin typeface="Century Gothic" panose="020B0502020202020204" pitchFamily="34" charset="0"/>
                      </a:endParaRPr>
                    </a:p>
                  </a:txBody>
                  <a:tcPr marL="50641" marR="5627" marT="5627" marB="0" anchor="ctr">
                    <a:solidFill>
                      <a:schemeClr val="tx2">
                        <a:lumMod val="75000"/>
                      </a:schemeClr>
                    </a:solidFill>
                  </a:tcPr>
                </a:tc>
                <a:tc>
                  <a:txBody>
                    <a:bodyPr/>
                    <a:lstStyle/>
                    <a:p>
                      <a:pPr algn="l" fontAlgn="t"/>
                      <a:r>
                        <a:rPr lang="en-US" sz="1400" u="none" strike="noStrike" dirty="0">
                          <a:effectLst/>
                          <a:latin typeface="Century Gothic" panose="020B0502020202020204" pitchFamily="34" charset="0"/>
                        </a:rPr>
                        <a:t> </a:t>
                      </a:r>
                      <a:endParaRPr lang="en-US" sz="1400" b="0" i="0" u="none" strike="noStrike" dirty="0">
                        <a:solidFill>
                          <a:srgbClr val="000000"/>
                        </a:solidFill>
                        <a:effectLst/>
                        <a:latin typeface="Century Gothic" panose="020B0502020202020204" pitchFamily="34" charset="0"/>
                      </a:endParaRPr>
                    </a:p>
                  </a:txBody>
                  <a:tcPr marL="50641" marR="5627" marT="5627" marB="0"/>
                </a:tc>
                <a:extLst>
                  <a:ext uri="{0D108BD9-81ED-4DB2-BD59-A6C34878D82A}">
                    <a16:rowId xmlns:a16="http://schemas.microsoft.com/office/drawing/2014/main" val="3272326699"/>
                  </a:ext>
                </a:extLst>
              </a:tr>
              <a:tr h="1380909">
                <a:tc>
                  <a:txBody>
                    <a:bodyPr/>
                    <a:lstStyle/>
                    <a:p>
                      <a:pPr algn="l" fontAlgn="ctr"/>
                      <a:r>
                        <a:rPr lang="pt" sz="2000" u="none" strike="noStrike" dirty="0">
                          <a:solidFill>
                            <a:schemeClr val="bg1"/>
                          </a:solidFill>
                          <a:effectLst/>
                          <a:latin typeface="Century Gothic" panose="020B0502020202020204" pitchFamily="34" charset="0"/>
                        </a:rPr>
                        <a:t>MARCOS</a:t>
                      </a:r>
                      <a:endParaRPr lang="en-US" sz="2000" b="1" i="0" u="none" strike="noStrike" dirty="0">
                        <a:solidFill>
                          <a:schemeClr val="bg1"/>
                        </a:solidFill>
                        <a:effectLst/>
                        <a:latin typeface="Century Gothic" panose="020B0502020202020204" pitchFamily="34" charset="0"/>
                      </a:endParaRPr>
                    </a:p>
                  </a:txBody>
                  <a:tcPr marL="50641" marR="5627" marT="5627" marB="0" anchor="ctr">
                    <a:solidFill>
                      <a:schemeClr val="tx2">
                        <a:lumMod val="75000"/>
                      </a:schemeClr>
                    </a:solidFill>
                  </a:tcPr>
                </a:tc>
                <a:tc>
                  <a:txBody>
                    <a:bodyPr/>
                    <a:lstStyle/>
                    <a:p>
                      <a:pPr algn="l" fontAlgn="t"/>
                      <a:r>
                        <a:rPr lang="en-US" sz="1400" u="none" strike="noStrike" dirty="0">
                          <a:effectLst/>
                          <a:latin typeface="Century Gothic" panose="020B0502020202020204" pitchFamily="34" charset="0"/>
                        </a:rPr>
                        <a:t> </a:t>
                      </a:r>
                      <a:endParaRPr lang="en-US" sz="1400" b="0" i="0" u="none" strike="noStrike" dirty="0">
                        <a:solidFill>
                          <a:srgbClr val="000000"/>
                        </a:solidFill>
                        <a:effectLst/>
                        <a:latin typeface="Century Gothic" panose="020B0502020202020204" pitchFamily="34" charset="0"/>
                      </a:endParaRPr>
                    </a:p>
                  </a:txBody>
                  <a:tcPr marL="50641" marR="5627" marT="5627" marB="0"/>
                </a:tc>
                <a:extLst>
                  <a:ext uri="{0D108BD9-81ED-4DB2-BD59-A6C34878D82A}">
                    <a16:rowId xmlns:a16="http://schemas.microsoft.com/office/drawing/2014/main" val="1661202237"/>
                  </a:ext>
                </a:extLst>
              </a:tr>
              <a:tr h="1380909">
                <a:tc>
                  <a:txBody>
                    <a:bodyPr/>
                    <a:lstStyle/>
                    <a:p>
                      <a:pPr algn="l" fontAlgn="ctr"/>
                      <a:r>
                        <a:rPr lang="pt" sz="2000" u="none" strike="noStrike" dirty="0">
                          <a:solidFill>
                            <a:schemeClr val="bg1"/>
                          </a:solidFill>
                          <a:effectLst/>
                          <a:latin typeface="Century Gothic" panose="020B0502020202020204" pitchFamily="34" charset="0"/>
                        </a:rPr>
                        <a:t>MÉTRICAS DE SUCESSO</a:t>
                      </a:r>
                      <a:endParaRPr lang="en-US" sz="2000" b="1" i="0" u="none" strike="noStrike" dirty="0">
                        <a:solidFill>
                          <a:schemeClr val="bg1"/>
                        </a:solidFill>
                        <a:effectLst/>
                        <a:latin typeface="Century Gothic" panose="020B0502020202020204" pitchFamily="34" charset="0"/>
                      </a:endParaRPr>
                    </a:p>
                  </a:txBody>
                  <a:tcPr marL="50641" marR="5627" marT="5627" marB="0" anchor="ctr">
                    <a:solidFill>
                      <a:schemeClr val="tx2">
                        <a:lumMod val="75000"/>
                      </a:schemeClr>
                    </a:solidFill>
                  </a:tcPr>
                </a:tc>
                <a:tc>
                  <a:txBody>
                    <a:bodyPr/>
                    <a:lstStyle/>
                    <a:p>
                      <a:pPr algn="l" fontAlgn="t"/>
                      <a:r>
                        <a:rPr lang="en-US" sz="1400" u="none" strike="noStrike" dirty="0">
                          <a:effectLst/>
                          <a:latin typeface="Century Gothic" panose="020B0502020202020204" pitchFamily="34" charset="0"/>
                        </a:rPr>
                        <a:t> </a:t>
                      </a:r>
                      <a:endParaRPr lang="en-US" sz="1400" b="0" i="0" u="none" strike="noStrike" dirty="0">
                        <a:solidFill>
                          <a:srgbClr val="000000"/>
                        </a:solidFill>
                        <a:effectLst/>
                        <a:latin typeface="Century Gothic" panose="020B0502020202020204" pitchFamily="34" charset="0"/>
                      </a:endParaRPr>
                    </a:p>
                  </a:txBody>
                  <a:tcPr marL="50641" marR="5627" marT="5627" marB="0"/>
                </a:tc>
                <a:extLst>
                  <a:ext uri="{0D108BD9-81ED-4DB2-BD59-A6C34878D82A}">
                    <a16:rowId xmlns:a16="http://schemas.microsoft.com/office/drawing/2014/main" val="943647180"/>
                  </a:ext>
                </a:extLst>
              </a:tr>
              <a:tr h="1380909">
                <a:tc>
                  <a:txBody>
                    <a:bodyPr/>
                    <a:lstStyle/>
                    <a:p>
                      <a:pPr algn="l" fontAlgn="ctr"/>
                      <a:r>
                        <a:rPr lang="pt" sz="2000" u="none" strike="noStrike" dirty="0">
                          <a:solidFill>
                            <a:schemeClr val="bg1"/>
                          </a:solidFill>
                          <a:effectLst/>
                          <a:latin typeface="Century Gothic" panose="020B0502020202020204" pitchFamily="34" charset="0"/>
                        </a:rPr>
                        <a:t>CUSTOS </a:t>
                      </a:r>
                      <a:br>
                        <a:rPr lang="en-US" sz="2000" u="none" strike="noStrike" dirty="0">
                          <a:solidFill>
                            <a:schemeClr val="bg1"/>
                          </a:solidFill>
                          <a:effectLst/>
                          <a:latin typeface="Century Gothic" panose="020B0502020202020204" pitchFamily="34" charset="0"/>
                        </a:rPr>
                      </a:br>
                      <a:r>
                        <a:rPr lang="pt" sz="2000" u="none" strike="noStrike" dirty="0">
                          <a:solidFill>
                            <a:schemeClr val="bg1"/>
                          </a:solidFill>
                          <a:effectLst/>
                          <a:latin typeface="Century Gothic" panose="020B0502020202020204" pitchFamily="34" charset="0"/>
                        </a:rPr>
                        <a:t>E RECURSOS ESTIMADOS</a:t>
                      </a:r>
                    </a:p>
                  </a:txBody>
                  <a:tcPr marL="50641" marR="5627" marT="5627" marB="0" anchor="ctr">
                    <a:solidFill>
                      <a:schemeClr val="tx2">
                        <a:lumMod val="75000"/>
                      </a:schemeClr>
                    </a:solidFill>
                  </a:tcPr>
                </a:tc>
                <a:tc>
                  <a:txBody>
                    <a:bodyPr/>
                    <a:lstStyle/>
                    <a:p>
                      <a:pPr algn="l" fontAlgn="t"/>
                      <a:r>
                        <a:rPr lang="en-US" sz="1400" u="none" strike="noStrike" dirty="0">
                          <a:effectLst/>
                          <a:latin typeface="Century Gothic" panose="020B0502020202020204" pitchFamily="34" charset="0"/>
                        </a:rPr>
                        <a:t> </a:t>
                      </a:r>
                      <a:endParaRPr lang="en-US" sz="1400" b="0" i="0" u="none" strike="noStrike" dirty="0">
                        <a:solidFill>
                          <a:srgbClr val="000000"/>
                        </a:solidFill>
                        <a:effectLst/>
                        <a:latin typeface="Century Gothic" panose="020B0502020202020204" pitchFamily="34" charset="0"/>
                      </a:endParaRPr>
                    </a:p>
                  </a:txBody>
                  <a:tcPr marL="50641" marR="5627" marT="5627" marB="0"/>
                </a:tc>
                <a:extLst>
                  <a:ext uri="{0D108BD9-81ED-4DB2-BD59-A6C34878D82A}">
                    <a16:rowId xmlns:a16="http://schemas.microsoft.com/office/drawing/2014/main" val="1683938248"/>
                  </a:ext>
                </a:extLst>
              </a:tr>
            </a:tbl>
          </a:graphicData>
        </a:graphic>
      </p:graphicFrame>
    </p:spTree>
    <p:extLst>
      <p:ext uri="{BB962C8B-B14F-4D97-AF65-F5344CB8AC3E}">
        <p14:creationId xmlns:p14="http://schemas.microsoft.com/office/powerpoint/2010/main" val="4132144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Quaisquer artigos, modelos ou informações fornecidas pelo Smartsheet no site são apenas para referência. Embora nos esforcemos para manter as informações atualizadas e corretas, não fazemos representações ou garantias de qualquer tipo, expressas ou implícitas, sobre a completude, precisão, confiabilidade, adequação ou disponibilidade em relação ao site ou às informações, artigos, modelos ou gráficos relacionados contidos no site. Qualquer dependência que você colocar em tais informações é, portanto, estritamente por sua conta e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V_IC-Project-Definition-Six-Sigma-Worksheet-Template_PowerPoint" id="{37767492-E183-7543-B5C1-7600B70972A0}" vid="{9CEF50A3-A285-A246-87C2-B0707780F73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979</TotalTime>
  <Words>198</Words>
  <Application>Microsoft Macintosh PowerPoint</Application>
  <PresentationFormat>Widescreen</PresentationFormat>
  <Paragraphs>41</Paragraphs>
  <Slides>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Erica Waite</dc:creator>
  <cp:lastModifiedBy>Jason Flores</cp:lastModifiedBy>
  <cp:revision>5</cp:revision>
  <dcterms:created xsi:type="dcterms:W3CDTF">2022-04-21T18:56:34Z</dcterms:created>
  <dcterms:modified xsi:type="dcterms:W3CDTF">2022-09-11T04:42:39Z</dcterms:modified>
</cp:coreProperties>
</file>