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42" r:id="rId2"/>
    <p:sldId id="354" r:id="rId3"/>
    <p:sldId id="353" r:id="rId4"/>
    <p:sldId id="368" r:id="rId5"/>
    <p:sldId id="387" r:id="rId6"/>
    <p:sldId id="386" r:id="rId7"/>
    <p:sldId id="383" r:id="rId8"/>
    <p:sldId id="384" r:id="rId9"/>
    <p:sldId id="385" r:id="rId10"/>
    <p:sldId id="388" r:id="rId11"/>
    <p:sldId id="382" r:id="rId12"/>
    <p:sldId id="389" r:id="rId13"/>
    <p:sldId id="390" r:id="rId14"/>
    <p:sldId id="391" r:id="rId15"/>
    <p:sldId id="392" r:id="rId16"/>
    <p:sldId id="393"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800"/>
    <a:srgbClr val="F0A622"/>
    <a:srgbClr val="00BD32"/>
    <a:srgbClr val="D6A9BD"/>
    <a:srgbClr val="FD6429"/>
    <a:srgbClr val="F8A045"/>
    <a:srgbClr val="77D3C0"/>
    <a:srgbClr val="2ADCD1"/>
    <a:srgbClr val="FFC72C"/>
    <a:srgbClr val="E10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1" autoAdjust="0"/>
    <p:restoredTop sz="86447"/>
  </p:normalViewPr>
  <p:slideViewPr>
    <p:cSldViewPr snapToGrid="0" snapToObjects="1">
      <p:cViewPr varScale="1">
        <p:scale>
          <a:sx n="112" d="100"/>
          <a:sy n="112" d="100"/>
        </p:scale>
        <p:origin x="728"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4339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76660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44023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42374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91264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svg"/><Relationship Id="rId26" Type="http://schemas.openxmlformats.org/officeDocument/2006/relationships/image" Target="../media/image56.svg"/><Relationship Id="rId39" Type="http://schemas.openxmlformats.org/officeDocument/2006/relationships/image" Target="../media/image69.png"/><Relationship Id="rId21" Type="http://schemas.openxmlformats.org/officeDocument/2006/relationships/image" Target="../media/image51.png"/><Relationship Id="rId34" Type="http://schemas.openxmlformats.org/officeDocument/2006/relationships/image" Target="../media/image64.svg"/><Relationship Id="rId42" Type="http://schemas.openxmlformats.org/officeDocument/2006/relationships/image" Target="../media/image72.svg"/><Relationship Id="rId7" Type="http://schemas.openxmlformats.org/officeDocument/2006/relationships/image" Target="../media/image37.png"/><Relationship Id="rId2" Type="http://schemas.openxmlformats.org/officeDocument/2006/relationships/notesSlide" Target="../notesSlides/notesSlide12.xml"/><Relationship Id="rId16" Type="http://schemas.openxmlformats.org/officeDocument/2006/relationships/image" Target="../media/image46.svg"/><Relationship Id="rId20" Type="http://schemas.openxmlformats.org/officeDocument/2006/relationships/image" Target="../media/image50.svg"/><Relationship Id="rId29" Type="http://schemas.openxmlformats.org/officeDocument/2006/relationships/image" Target="../media/image59.png"/><Relationship Id="rId41"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41.png"/><Relationship Id="rId24" Type="http://schemas.openxmlformats.org/officeDocument/2006/relationships/image" Target="../media/image54.svg"/><Relationship Id="rId32" Type="http://schemas.openxmlformats.org/officeDocument/2006/relationships/image" Target="../media/image62.svg"/><Relationship Id="rId37" Type="http://schemas.openxmlformats.org/officeDocument/2006/relationships/image" Target="../media/image67.png"/><Relationship Id="rId40" Type="http://schemas.openxmlformats.org/officeDocument/2006/relationships/image" Target="../media/image70.sv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svg"/><Relationship Id="rId36" Type="http://schemas.openxmlformats.org/officeDocument/2006/relationships/image" Target="../media/image66.sv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svg"/><Relationship Id="rId35" Type="http://schemas.openxmlformats.org/officeDocument/2006/relationships/image" Target="../media/image65.png"/><Relationship Id="rId43" Type="http://schemas.openxmlformats.org/officeDocument/2006/relationships/image" Target="../media/image73.tiff"/><Relationship Id="rId8" Type="http://schemas.openxmlformats.org/officeDocument/2006/relationships/image" Target="../media/image38.svg"/><Relationship Id="rId3" Type="http://schemas.openxmlformats.org/officeDocument/2006/relationships/image" Target="../media/image33.png"/><Relationship Id="rId12" Type="http://schemas.openxmlformats.org/officeDocument/2006/relationships/image" Target="../media/image42.sv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png"/><Relationship Id="rId38" Type="http://schemas.openxmlformats.org/officeDocument/2006/relationships/image" Target="../media/image68.sv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76.tiff"/><Relationship Id="rId7" Type="http://schemas.openxmlformats.org/officeDocument/2006/relationships/image" Target="../media/image80.svg"/><Relationship Id="rId12"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e&#10;&#10;Description générée automatiquement">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641630" cy="430887"/>
          </a:xfrm>
          <a:prstGeom prst="rect">
            <a:avLst/>
          </a:prstGeom>
          <a:noFill/>
        </p:spPr>
        <p:txBody>
          <a:bodyPr wrap="square" rtlCol="0">
            <a:spAutoFit/>
          </a:bodyPr>
          <a:lstStyle/>
          <a:p>
            <a:r>
              <a:rPr lang="fr" sz="2200" b="1" dirty="0">
                <a:solidFill>
                  <a:schemeClr val="tx1">
                    <a:lumMod val="75000"/>
                    <a:lumOff val="25000"/>
                  </a:schemeClr>
                </a:solidFill>
                <a:latin typeface="Century Gothic" panose="020B0502020202020204" pitchFamily="34" charset="0"/>
              </a:rPr>
              <a:t>MODÈLE DE PRÉSENTATION DES DIRECTIVES DE MARQUE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LIGNES DIRECTRICES DE LA MARQUE</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5013399"/>
            <a:ext cx="8138087" cy="1292662"/>
          </a:xfrm>
          <a:prstGeom prst="rect">
            <a:avLst/>
          </a:prstGeom>
          <a:noFill/>
        </p:spPr>
        <p:txBody>
          <a:bodyPr wrap="square" rtlCol="0">
            <a:spAutoFit/>
          </a:bodyPr>
          <a:lstStyle/>
          <a:p>
            <a:r>
              <a:rPr lang="fr" sz="4400" dirty="0">
                <a:solidFill>
                  <a:schemeClr val="tx2">
                    <a:lumMod val="50000"/>
                  </a:schemeClr>
                </a:solidFill>
                <a:latin typeface="Century Gothic" panose="020B0502020202020204" pitchFamily="34" charset="0"/>
              </a:rPr>
              <a:t>LIGNES DIRECTRICES DE LA MARQUE</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r>
              <a:rPr lang="fr" sz="1400" dirty="0">
                <a:solidFill>
                  <a:schemeClr val="bg1">
                    <a:lumMod val="50000"/>
                  </a:schemeClr>
                </a:solidFill>
                <a:latin typeface="Century Gothic" panose="020B0502020202020204" pitchFamily="34" charset="0"/>
              </a:rPr>
              <a:t>©20XX. Tous droits réservés à votre organisation.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982805"/>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phère">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fr" sz="7200" b="1" dirty="0">
                  <a:solidFill>
                    <a:schemeClr val="bg1"/>
                  </a:solidFill>
                  <a:latin typeface="Century Gothic" panose="020B0502020202020204" pitchFamily="34" charset="0"/>
                </a:rPr>
                <a:t>VOTRE</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fr" sz="8000" b="1" dirty="0">
                  <a:solidFill>
                    <a:schemeClr val="bg1"/>
                  </a:solidFill>
                  <a:latin typeface="Century Gothic" panose="020B0502020202020204" pitchFamily="34" charset="0"/>
                </a:rPr>
                <a:t>LOGO</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57009" cy="523220"/>
          </a:xfrm>
          <a:prstGeom prst="rect">
            <a:avLst/>
          </a:prstGeom>
          <a:noFill/>
        </p:spPr>
        <p:txBody>
          <a:bodyPr wrap="none" rtlCol="0">
            <a:spAutoFit/>
          </a:bodyPr>
          <a:lstStyle/>
          <a:p>
            <a:r>
              <a:rPr lang="fr" sz="2800" dirty="0">
                <a:solidFill>
                  <a:schemeClr val="tx1">
                    <a:lumMod val="65000"/>
                    <a:lumOff val="35000"/>
                  </a:schemeClr>
                </a:solidFill>
                <a:latin typeface="Century Gothic" panose="020B0502020202020204" pitchFamily="34" charset="0"/>
              </a:rPr>
              <a:t>Couleurs: Secondaire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COULEURS: SECONDAIRE</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1287480" y="3821794"/>
            <a:ext cx="784190" cy="400110"/>
          </a:xfrm>
          <a:prstGeom prst="rect">
            <a:avLst/>
          </a:prstGeom>
          <a:noFill/>
        </p:spPr>
        <p:txBody>
          <a:bodyPr wrap="none" rtlCol="0">
            <a:spAutoFit/>
          </a:bodyPr>
          <a:lstStyle/>
          <a:p>
            <a:pPr algn="ctr"/>
            <a:r>
              <a:rPr lang="fr" sz="2000" dirty="0">
                <a:latin typeface="Century Gothic" panose="020B0502020202020204" pitchFamily="34" charset="0"/>
              </a:rPr>
              <a:t>Prune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20839" y="3821794"/>
            <a:ext cx="821059" cy="400110"/>
          </a:xfrm>
          <a:prstGeom prst="rect">
            <a:avLst/>
          </a:prstGeom>
          <a:noFill/>
        </p:spPr>
        <p:txBody>
          <a:bodyPr wrap="none" rtlCol="0">
            <a:spAutoFit/>
          </a:bodyPr>
          <a:lstStyle/>
          <a:p>
            <a:pPr algn="ctr"/>
            <a:r>
              <a:rPr lang="fr" sz="2000" dirty="0">
                <a:latin typeface="Century Gothic" panose="020B0502020202020204" pitchFamily="34" charset="0"/>
              </a:rPr>
              <a:t>Sable</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807691" y="3821794"/>
            <a:ext cx="888385" cy="400110"/>
          </a:xfrm>
          <a:prstGeom prst="rect">
            <a:avLst/>
          </a:prstGeom>
          <a:noFill/>
        </p:spPr>
        <p:txBody>
          <a:bodyPr wrap="none" rtlCol="0">
            <a:spAutoFit/>
          </a:bodyPr>
          <a:lstStyle/>
          <a:p>
            <a:pPr algn="ctr"/>
            <a:r>
              <a:rPr lang="fr" sz="2000" dirty="0">
                <a:latin typeface="Century Gothic" panose="020B0502020202020204" pitchFamily="34" charset="0"/>
              </a:rPr>
              <a:t>Violet</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511273" y="3821794"/>
            <a:ext cx="946093" cy="400110"/>
          </a:xfrm>
          <a:prstGeom prst="rect">
            <a:avLst/>
          </a:prstGeom>
          <a:noFill/>
        </p:spPr>
        <p:txBody>
          <a:bodyPr wrap="none" rtlCol="0">
            <a:spAutoFit/>
          </a:bodyPr>
          <a:lstStyle/>
          <a:p>
            <a:pPr algn="ctr"/>
            <a:r>
              <a:rPr lang="fr" sz="2000" dirty="0">
                <a:latin typeface="Century Gothic" panose="020B0502020202020204" pitchFamily="34" charset="0"/>
              </a:rPr>
              <a:t>Source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ellipse">
            <a:avLst/>
          </a:prstGeom>
          <a:solidFill>
            <a:srgbClr val="D6A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ellipse">
            <a:avLst/>
          </a:prstGeom>
          <a:solidFill>
            <a:srgbClr val="DD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3680BE-60F9-5B4C-B108-1D770E9DA3A8}"/>
              </a:ext>
            </a:extLst>
          </p:cNvPr>
          <p:cNvSpPr/>
          <p:nvPr/>
        </p:nvSpPr>
        <p:spPr>
          <a:xfrm>
            <a:off x="7717139" y="413905"/>
            <a:ext cx="614878" cy="614878"/>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9F6D517-BAA5-2741-B03C-178D91CF65CF}"/>
              </a:ext>
            </a:extLst>
          </p:cNvPr>
          <p:cNvSpPr/>
          <p:nvPr/>
        </p:nvSpPr>
        <p:spPr>
          <a:xfrm>
            <a:off x="8471916" y="413905"/>
            <a:ext cx="614878" cy="614878"/>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9E59EDF-1F90-684F-A043-931496BFBD16}"/>
              </a:ext>
            </a:extLst>
          </p:cNvPr>
          <p:cNvSpPr/>
          <p:nvPr/>
        </p:nvSpPr>
        <p:spPr>
          <a:xfrm>
            <a:off x="9226692" y="413905"/>
            <a:ext cx="614878" cy="614878"/>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F0BB01-14CF-A24C-B3A1-2601B8A4A130}"/>
              </a:ext>
            </a:extLst>
          </p:cNvPr>
          <p:cNvSpPr/>
          <p:nvPr/>
        </p:nvSpPr>
        <p:spPr>
          <a:xfrm>
            <a:off x="9981469" y="413905"/>
            <a:ext cx="614878" cy="614878"/>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fr" sz="2000" dirty="0">
                <a:solidFill>
                  <a:schemeClr val="tx1">
                    <a:lumMod val="65000"/>
                    <a:lumOff val="35000"/>
                  </a:schemeClr>
                </a:solidFill>
                <a:latin typeface="Century Gothic" panose="020B0502020202020204" pitchFamily="34" charset="0"/>
              </a:rPr>
              <a:t>Primaire:</a:t>
            </a:r>
            <a:endParaRPr lang="en-US"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59663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01994" cy="523220"/>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5. </a:t>
            </a:r>
            <a:r>
              <a:rPr lang="fr" sz="2800" dirty="0">
                <a:solidFill>
                  <a:schemeClr val="tx1">
                    <a:lumMod val="65000"/>
                    <a:lumOff val="35000"/>
                  </a:schemeClr>
                </a:solidFill>
                <a:latin typeface="Century Gothic" panose="020B0502020202020204" pitchFamily="34" charset="0"/>
              </a:rPr>
              <a:t>Typographie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TYPOGRAPHIE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fr"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fr" sz="2400" dirty="0">
                <a:latin typeface="Century Gothic" panose="020B0502020202020204" pitchFamily="34" charset="0"/>
              </a:rPr>
              <a:t>Roboto</a:t>
            </a:r>
          </a:p>
        </p:txBody>
      </p:sp>
      <p:pic>
        <p:nvPicPr>
          <p:cNvPr id="33" name="Picture 32" descr="Un panneau noir et blanc&#10;&#10;Description générée automatiquement avec une faible confia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panneau noir et blanc&#10;&#10;Description générée automatiquement avec une faible confia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fr" sz="2800" dirty="0">
                <a:solidFill>
                  <a:schemeClr val="tx1">
                    <a:lumMod val="65000"/>
                    <a:lumOff val="35000"/>
                  </a:schemeClr>
                </a:solidFill>
                <a:latin typeface="Century Gothic" panose="020B0502020202020204" pitchFamily="34" charset="0"/>
              </a:rPr>
              <a:t>Typographie : mise en forme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TYPOGRAPHIE : MISE EN FORME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fr"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fr" sz="2400" dirty="0">
                <a:latin typeface="Century Gothic" panose="020B0502020202020204" pitchFamily="34" charset="0"/>
              </a:rPr>
              <a:t>GROS TITRES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fr" sz="1200" dirty="0">
                <a:solidFill>
                  <a:schemeClr val="tx1">
                    <a:lumMod val="65000"/>
                    <a:lumOff val="35000"/>
                  </a:schemeClr>
                </a:solidFill>
                <a:latin typeface="Century Gothic" panose="020B0502020202020204" pitchFamily="34" charset="0"/>
              </a:rPr>
              <a:t>Police:</a:t>
            </a:r>
          </a:p>
          <a:p>
            <a:pPr algn="r">
              <a:spcAft>
                <a:spcPts val="800"/>
              </a:spcAft>
            </a:pPr>
            <a:r>
              <a:rPr lang="fr" sz="1200" dirty="0">
                <a:solidFill>
                  <a:schemeClr val="tx1">
                    <a:lumMod val="65000"/>
                    <a:lumOff val="35000"/>
                  </a:schemeClr>
                </a:solidFill>
                <a:latin typeface="Century Gothic" panose="020B0502020202020204" pitchFamily="34" charset="0"/>
              </a:rPr>
              <a:t>Style:</a:t>
            </a:r>
          </a:p>
          <a:p>
            <a:pPr algn="r">
              <a:spcAft>
                <a:spcPts val="800"/>
              </a:spcAft>
            </a:pPr>
            <a:r>
              <a:rPr lang="fr" sz="1200" dirty="0">
                <a:solidFill>
                  <a:schemeClr val="tx1">
                    <a:lumMod val="65000"/>
                    <a:lumOff val="35000"/>
                  </a:schemeClr>
                </a:solidFill>
                <a:latin typeface="Century Gothic" panose="020B0502020202020204" pitchFamily="34" charset="0"/>
              </a:rPr>
              <a:t>Taille:</a:t>
            </a:r>
          </a:p>
          <a:p>
            <a:pPr algn="r">
              <a:spcAft>
                <a:spcPts val="800"/>
              </a:spcAft>
            </a:pPr>
            <a:r>
              <a:rPr lang="fr" sz="1200" dirty="0">
                <a:solidFill>
                  <a:schemeClr val="tx1">
                    <a:lumMod val="65000"/>
                    <a:lumOff val="35000"/>
                  </a:schemeClr>
                </a:solidFill>
                <a:latin typeface="Century Gothic" panose="020B0502020202020204" pitchFamily="34" charset="0"/>
              </a:rPr>
              <a:t>Hauteur de la ligne:</a:t>
            </a:r>
          </a:p>
          <a:p>
            <a:pPr algn="r">
              <a:spcAft>
                <a:spcPts val="800"/>
              </a:spcAft>
            </a:pPr>
            <a:r>
              <a:rPr lang="fr" sz="1200" dirty="0">
                <a:solidFill>
                  <a:schemeClr val="tx1">
                    <a:lumMod val="65000"/>
                    <a:lumOff val="35000"/>
                  </a:schemeClr>
                </a:solidFill>
                <a:latin typeface="Century Gothic" panose="020B0502020202020204" pitchFamily="34" charset="0"/>
              </a:rPr>
              <a:t>Pistage:</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fr" sz="1200" dirty="0">
                <a:latin typeface="Century Gothic" panose="020B0502020202020204" pitchFamily="34" charset="0"/>
              </a:rPr>
              <a:t>Siècle Gothique</a:t>
            </a:r>
          </a:p>
          <a:p>
            <a:pPr>
              <a:spcAft>
                <a:spcPts val="800"/>
              </a:spcAft>
            </a:pPr>
            <a:r>
              <a:rPr lang="fr" sz="1200" dirty="0">
                <a:latin typeface="Century Gothic" panose="020B0502020202020204" pitchFamily="34" charset="0"/>
              </a:rPr>
              <a:t>Régulier</a:t>
            </a:r>
          </a:p>
          <a:p>
            <a:pPr>
              <a:spcAft>
                <a:spcPts val="800"/>
              </a:spcAft>
            </a:pPr>
            <a:r>
              <a:rPr lang="fr" sz="1200" dirty="0">
                <a:latin typeface="Century Gothic" panose="020B0502020202020204" pitchFamily="34" charset="0"/>
              </a:rPr>
              <a:t>32pt</a:t>
            </a:r>
          </a:p>
          <a:p>
            <a:pPr>
              <a:spcAft>
                <a:spcPts val="800"/>
              </a:spcAft>
            </a:pPr>
            <a:r>
              <a:rPr lang="fr" sz="1200" dirty="0">
                <a:latin typeface="Century Gothic" panose="020B0502020202020204" pitchFamily="34" charset="0"/>
              </a:rPr>
              <a:t>1</a:t>
            </a:r>
          </a:p>
          <a:p>
            <a:pPr>
              <a:spcAft>
                <a:spcPts val="800"/>
              </a:spcAft>
            </a:pPr>
            <a:r>
              <a:rPr lang="fr"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fr" sz="2400" dirty="0">
                <a:latin typeface="Century Gothic" panose="020B0502020202020204" pitchFamily="34" charset="0"/>
              </a:rPr>
              <a:t>Paragraphe</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fr" sz="1200" dirty="0">
                <a:solidFill>
                  <a:schemeClr val="tx1">
                    <a:lumMod val="65000"/>
                    <a:lumOff val="35000"/>
                  </a:schemeClr>
                </a:solidFill>
                <a:latin typeface="Century Gothic" panose="020B0502020202020204" pitchFamily="34" charset="0"/>
              </a:rPr>
              <a:t>Police:</a:t>
            </a:r>
          </a:p>
          <a:p>
            <a:pPr algn="r">
              <a:spcAft>
                <a:spcPts val="800"/>
              </a:spcAft>
            </a:pPr>
            <a:r>
              <a:rPr lang="fr" sz="1200" dirty="0">
                <a:solidFill>
                  <a:schemeClr val="tx1">
                    <a:lumMod val="65000"/>
                    <a:lumOff val="35000"/>
                  </a:schemeClr>
                </a:solidFill>
                <a:latin typeface="Century Gothic" panose="020B0502020202020204" pitchFamily="34" charset="0"/>
              </a:rPr>
              <a:t>Style:</a:t>
            </a:r>
          </a:p>
          <a:p>
            <a:pPr algn="r">
              <a:spcAft>
                <a:spcPts val="800"/>
              </a:spcAft>
            </a:pPr>
            <a:r>
              <a:rPr lang="fr" sz="1200" dirty="0">
                <a:solidFill>
                  <a:schemeClr val="tx1">
                    <a:lumMod val="65000"/>
                    <a:lumOff val="35000"/>
                  </a:schemeClr>
                </a:solidFill>
                <a:latin typeface="Century Gothic" panose="020B0502020202020204" pitchFamily="34" charset="0"/>
              </a:rPr>
              <a:t>Taille:</a:t>
            </a:r>
          </a:p>
          <a:p>
            <a:pPr algn="r">
              <a:spcAft>
                <a:spcPts val="800"/>
              </a:spcAft>
            </a:pPr>
            <a:r>
              <a:rPr lang="fr" sz="1200" dirty="0">
                <a:solidFill>
                  <a:schemeClr val="tx1">
                    <a:lumMod val="65000"/>
                    <a:lumOff val="35000"/>
                  </a:schemeClr>
                </a:solidFill>
                <a:latin typeface="Century Gothic" panose="020B0502020202020204" pitchFamily="34" charset="0"/>
              </a:rPr>
              <a:t>Hauteur de la ligne:</a:t>
            </a:r>
          </a:p>
          <a:p>
            <a:pPr algn="r">
              <a:spcAft>
                <a:spcPts val="800"/>
              </a:spcAft>
            </a:pPr>
            <a:r>
              <a:rPr lang="fr" sz="1200" dirty="0">
                <a:solidFill>
                  <a:schemeClr val="tx1">
                    <a:lumMod val="65000"/>
                    <a:lumOff val="35000"/>
                  </a:schemeClr>
                </a:solidFill>
                <a:latin typeface="Century Gothic" panose="020B0502020202020204" pitchFamily="34" charset="0"/>
              </a:rPr>
              <a:t>Pistage:</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fr" sz="1200" dirty="0">
                <a:latin typeface="Century Gothic" panose="020B0502020202020204" pitchFamily="34" charset="0"/>
              </a:rPr>
              <a:t>Siècle Gothique</a:t>
            </a:r>
          </a:p>
          <a:p>
            <a:pPr>
              <a:spcAft>
                <a:spcPts val="800"/>
              </a:spcAft>
            </a:pPr>
            <a:r>
              <a:rPr lang="fr" sz="1200" dirty="0">
                <a:latin typeface="Century Gothic" panose="020B0502020202020204" pitchFamily="34" charset="0"/>
              </a:rPr>
              <a:t>Régulier</a:t>
            </a:r>
          </a:p>
          <a:p>
            <a:pPr>
              <a:spcAft>
                <a:spcPts val="800"/>
              </a:spcAft>
            </a:pPr>
            <a:r>
              <a:rPr lang="fr" sz="1200" dirty="0">
                <a:latin typeface="Century Gothic" panose="020B0502020202020204" pitchFamily="34" charset="0"/>
              </a:rPr>
              <a:t>11 pts</a:t>
            </a:r>
          </a:p>
          <a:p>
            <a:pPr>
              <a:spcAft>
                <a:spcPts val="800"/>
              </a:spcAft>
            </a:pPr>
            <a:r>
              <a:rPr lang="fr" sz="1200" dirty="0">
                <a:latin typeface="Century Gothic" panose="020B0502020202020204" pitchFamily="34" charset="0"/>
              </a:rPr>
              <a:t>1.5</a:t>
            </a:r>
          </a:p>
          <a:p>
            <a:pPr>
              <a:spcAft>
                <a:spcPts val="800"/>
              </a:spcAft>
            </a:pPr>
            <a:r>
              <a:rPr lang="fr"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129383" cy="523220"/>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6. </a:t>
            </a:r>
            <a:r>
              <a:rPr lang="fr" sz="2800" dirty="0">
                <a:solidFill>
                  <a:schemeClr val="tx1">
                    <a:lumMod val="65000"/>
                    <a:lumOff val="35000"/>
                  </a:schemeClr>
                </a:solidFill>
                <a:latin typeface="Century Gothic" panose="020B0502020202020204" pitchFamily="34" charset="0"/>
              </a:rPr>
              <a:t>Images + icônes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IMAGES + ICÔNES</a:t>
            </a:r>
            <a:endParaRPr lang="en-US" dirty="0">
              <a:solidFill>
                <a:schemeClr val="bg1"/>
              </a:solidFill>
              <a:latin typeface="Century Gothic" panose="020B0502020202020204" pitchFamily="34" charset="0"/>
              <a:ea typeface="Arial" charset="0"/>
              <a:cs typeface="Arial" charset="0"/>
            </a:endParaRPr>
          </a:p>
        </p:txBody>
      </p:sp>
      <p:pic>
        <p:nvPicPr>
          <p:cNvPr id="31" name="Graphic 30" descr="Scène de colline avec remplissage solide">
            <a:extLst>
              <a:ext uri="{FF2B5EF4-FFF2-40B4-BE49-F238E27FC236}">
                <a16:creationId xmlns:a16="http://schemas.microsoft.com/office/drawing/2014/main" id="{7DF95E42-AC95-7A43-8510-83BFFCF0F6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9228" y="979415"/>
            <a:ext cx="822960" cy="822960"/>
          </a:xfrm>
          <a:prstGeom prst="rect">
            <a:avLst/>
          </a:prstGeom>
        </p:spPr>
      </p:pic>
      <p:pic>
        <p:nvPicPr>
          <p:cNvPr id="44" name="Graphic 43" descr="Abacus avec remplissage solide">
            <a:extLst>
              <a:ext uri="{FF2B5EF4-FFF2-40B4-BE49-F238E27FC236}">
                <a16:creationId xmlns:a16="http://schemas.microsoft.com/office/drawing/2014/main" id="{F5F61A79-0FD1-BC4F-B546-A32631BA96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2764" y="979415"/>
            <a:ext cx="822960" cy="822960"/>
          </a:xfrm>
          <a:prstGeom prst="rect">
            <a:avLst/>
          </a:prstGeom>
        </p:spPr>
      </p:pic>
      <p:pic>
        <p:nvPicPr>
          <p:cNvPr id="46" name="Graphic 45" descr="Gland avec remplissage solide">
            <a:extLst>
              <a:ext uri="{FF2B5EF4-FFF2-40B4-BE49-F238E27FC236}">
                <a16:creationId xmlns:a16="http://schemas.microsoft.com/office/drawing/2014/main" id="{DB7C3D50-2647-2D4A-ACDC-1D84452694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3627" y="979415"/>
            <a:ext cx="822960" cy="822960"/>
          </a:xfrm>
          <a:prstGeom prst="rect">
            <a:avLst/>
          </a:prstGeom>
        </p:spPr>
      </p:pic>
      <p:pic>
        <p:nvPicPr>
          <p:cNvPr id="48" name="Graphic 47" descr="Carnet d'adresses avec remplissage solide">
            <a:extLst>
              <a:ext uri="{FF2B5EF4-FFF2-40B4-BE49-F238E27FC236}">
                <a16:creationId xmlns:a16="http://schemas.microsoft.com/office/drawing/2014/main" id="{89E18D8B-7759-DD42-B19F-3DD587DEB2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24929" y="979415"/>
            <a:ext cx="822960" cy="822960"/>
          </a:xfrm>
          <a:prstGeom prst="rect">
            <a:avLst/>
          </a:prstGeom>
        </p:spPr>
      </p:pic>
      <p:pic>
        <p:nvPicPr>
          <p:cNvPr id="50" name="Graphic 49" descr="Avion avec remplissage solide">
            <a:extLst>
              <a:ext uri="{FF2B5EF4-FFF2-40B4-BE49-F238E27FC236}">
                <a16:creationId xmlns:a16="http://schemas.microsoft.com/office/drawing/2014/main" id="{4EC4287A-777A-234D-91F2-F60ADE825E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9228" y="2079691"/>
            <a:ext cx="822960" cy="822960"/>
          </a:xfrm>
          <a:prstGeom prst="rect">
            <a:avLst/>
          </a:prstGeom>
        </p:spPr>
      </p:pic>
      <p:pic>
        <p:nvPicPr>
          <p:cNvPr id="52" name="Graphic 51" descr="Tour de téléphonie cellulaire avec remplissage solide">
            <a:extLst>
              <a:ext uri="{FF2B5EF4-FFF2-40B4-BE49-F238E27FC236}">
                <a16:creationId xmlns:a16="http://schemas.microsoft.com/office/drawing/2014/main" id="{1B35D64A-07C5-3B48-985E-6A216A621D3C}"/>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62764" y="2079691"/>
            <a:ext cx="822960" cy="822960"/>
          </a:xfrm>
          <a:prstGeom prst="rect">
            <a:avLst/>
          </a:prstGeom>
        </p:spPr>
      </p:pic>
      <p:pic>
        <p:nvPicPr>
          <p:cNvPr id="54" name="Graphic 53" descr="Sonnerie d'alarme avec remplissage solide">
            <a:extLst>
              <a:ext uri="{FF2B5EF4-FFF2-40B4-BE49-F238E27FC236}">
                <a16:creationId xmlns:a16="http://schemas.microsoft.com/office/drawing/2014/main" id="{CF9D39F6-132D-464E-B8A1-98F4E0248A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33627" y="2079691"/>
            <a:ext cx="822960" cy="822960"/>
          </a:xfrm>
          <a:prstGeom prst="rect">
            <a:avLst/>
          </a:prstGeom>
        </p:spPr>
      </p:pic>
      <p:pic>
        <p:nvPicPr>
          <p:cNvPr id="56" name="Graphic 55" descr="Ouverture avec remplissage solide">
            <a:extLst>
              <a:ext uri="{FF2B5EF4-FFF2-40B4-BE49-F238E27FC236}">
                <a16:creationId xmlns:a16="http://schemas.microsoft.com/office/drawing/2014/main" id="{10C48DAC-5E90-6740-A4BB-382DBCEB6AA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24929" y="2079691"/>
            <a:ext cx="822960" cy="822960"/>
          </a:xfrm>
          <a:prstGeom prst="rect">
            <a:avLst/>
          </a:prstGeom>
        </p:spPr>
      </p:pic>
      <p:pic>
        <p:nvPicPr>
          <p:cNvPr id="58" name="Graphic 57" descr="Sac à dos avec remplissage solide">
            <a:extLst>
              <a:ext uri="{FF2B5EF4-FFF2-40B4-BE49-F238E27FC236}">
                <a16:creationId xmlns:a16="http://schemas.microsoft.com/office/drawing/2014/main" id="{00771C86-5BEF-2D40-B22A-3D4499679E8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9228" y="3179967"/>
            <a:ext cx="822960" cy="822960"/>
          </a:xfrm>
          <a:prstGeom prst="rect">
            <a:avLst/>
          </a:prstGeom>
        </p:spPr>
      </p:pic>
      <p:pic>
        <p:nvPicPr>
          <p:cNvPr id="60" name="Graphic 59" descr="Badge Tick avec remplissage solide">
            <a:extLst>
              <a:ext uri="{FF2B5EF4-FFF2-40B4-BE49-F238E27FC236}">
                <a16:creationId xmlns:a16="http://schemas.microsoft.com/office/drawing/2014/main" id="{1E30F2DD-5E16-154D-BB4E-C29541C60EC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62764" y="3179967"/>
            <a:ext cx="822960" cy="822960"/>
          </a:xfrm>
          <a:prstGeom prst="rect">
            <a:avLst/>
          </a:prstGeom>
        </p:spPr>
      </p:pic>
      <p:pic>
        <p:nvPicPr>
          <p:cNvPr id="62" name="Graphic 61" descr="Banjo avec remplissage solide">
            <a:extLst>
              <a:ext uri="{FF2B5EF4-FFF2-40B4-BE49-F238E27FC236}">
                <a16:creationId xmlns:a16="http://schemas.microsoft.com/office/drawing/2014/main" id="{3BD730E1-49C8-8D43-8C14-D5D392679D8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233627" y="3179967"/>
            <a:ext cx="822960" cy="822960"/>
          </a:xfrm>
          <a:prstGeom prst="rect">
            <a:avLst/>
          </a:prstGeom>
        </p:spPr>
      </p:pic>
      <p:pic>
        <p:nvPicPr>
          <p:cNvPr id="64" name="Graphic 63" descr="Graphique à barres avec remplissage solide">
            <a:extLst>
              <a:ext uri="{FF2B5EF4-FFF2-40B4-BE49-F238E27FC236}">
                <a16:creationId xmlns:a16="http://schemas.microsoft.com/office/drawing/2014/main" id="{1048AA1B-D508-4946-B810-6AC1266B7C6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24929" y="3179967"/>
            <a:ext cx="822960" cy="822960"/>
          </a:xfrm>
          <a:prstGeom prst="rect">
            <a:avLst/>
          </a:prstGeom>
        </p:spPr>
      </p:pic>
      <p:pic>
        <p:nvPicPr>
          <p:cNvPr id="66" name="Graphic 65" descr="Batterie à remplissage solide">
            <a:extLst>
              <a:ext uri="{FF2B5EF4-FFF2-40B4-BE49-F238E27FC236}">
                <a16:creationId xmlns:a16="http://schemas.microsoft.com/office/drawing/2014/main" id="{F88088FD-EA8E-AD48-AFF9-A49DF4C393F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79228" y="4280243"/>
            <a:ext cx="822960" cy="822960"/>
          </a:xfrm>
          <a:prstGeom prst="rect">
            <a:avLst/>
          </a:prstGeom>
        </p:spPr>
      </p:pic>
      <p:pic>
        <p:nvPicPr>
          <p:cNvPr id="68" name="Graphic 67" descr="Abeille avec remplissage solide">
            <a:extLst>
              <a:ext uri="{FF2B5EF4-FFF2-40B4-BE49-F238E27FC236}">
                <a16:creationId xmlns:a16="http://schemas.microsoft.com/office/drawing/2014/main" id="{2B1D0CDD-2E97-F14B-B986-0C6C05849EA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62764" y="4280243"/>
            <a:ext cx="822960" cy="822960"/>
          </a:xfrm>
          <a:prstGeom prst="rect">
            <a:avLst/>
          </a:prstGeom>
        </p:spPr>
      </p:pic>
      <p:pic>
        <p:nvPicPr>
          <p:cNvPr id="70" name="Graphic 69" descr="Brontosaurus avec remplissage solide">
            <a:extLst>
              <a:ext uri="{FF2B5EF4-FFF2-40B4-BE49-F238E27FC236}">
                <a16:creationId xmlns:a16="http://schemas.microsoft.com/office/drawing/2014/main" id="{8F5EEF01-77D4-2248-B105-F280883745E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233627" y="4280243"/>
            <a:ext cx="822960" cy="822960"/>
          </a:xfrm>
          <a:prstGeom prst="rect">
            <a:avLst/>
          </a:prstGeom>
        </p:spPr>
      </p:pic>
      <p:pic>
        <p:nvPicPr>
          <p:cNvPr id="72" name="Graphic 71" descr="Lavage de voiture avec remplissage solide">
            <a:extLst>
              <a:ext uri="{FF2B5EF4-FFF2-40B4-BE49-F238E27FC236}">
                <a16:creationId xmlns:a16="http://schemas.microsoft.com/office/drawing/2014/main" id="{3DFFEA5B-1F21-EF40-A794-22C7B2B71F5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524929" y="4280243"/>
            <a:ext cx="822960" cy="822960"/>
          </a:xfrm>
          <a:prstGeom prst="rect">
            <a:avLst/>
          </a:prstGeom>
        </p:spPr>
      </p:pic>
      <p:pic>
        <p:nvPicPr>
          <p:cNvPr id="74" name="Graphic 73" descr="Cathédrale avec remplissage solide">
            <a:extLst>
              <a:ext uri="{FF2B5EF4-FFF2-40B4-BE49-F238E27FC236}">
                <a16:creationId xmlns:a16="http://schemas.microsoft.com/office/drawing/2014/main" id="{6BCAFEB0-8313-1C42-AF72-2A07589235D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79228" y="5380518"/>
            <a:ext cx="822960" cy="822960"/>
          </a:xfrm>
          <a:prstGeom prst="rect">
            <a:avLst/>
          </a:prstGeom>
        </p:spPr>
      </p:pic>
      <p:pic>
        <p:nvPicPr>
          <p:cNvPr id="76" name="Graphic 75" descr="Enregistrement avec remplissage solide">
            <a:extLst>
              <a:ext uri="{FF2B5EF4-FFF2-40B4-BE49-F238E27FC236}">
                <a16:creationId xmlns:a16="http://schemas.microsoft.com/office/drawing/2014/main" id="{D712DF16-CD2C-C541-B001-BE496018477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62764" y="5380518"/>
            <a:ext cx="822960" cy="822960"/>
          </a:xfrm>
          <a:prstGeom prst="rect">
            <a:avLst/>
          </a:prstGeom>
        </p:spPr>
      </p:pic>
      <p:pic>
        <p:nvPicPr>
          <p:cNvPr id="78" name="Graphic 77" descr="Cultures à remplissage solide">
            <a:extLst>
              <a:ext uri="{FF2B5EF4-FFF2-40B4-BE49-F238E27FC236}">
                <a16:creationId xmlns:a16="http://schemas.microsoft.com/office/drawing/2014/main" id="{A64CB581-D71F-5B43-8295-A56F45C14E95}"/>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233627" y="5380518"/>
            <a:ext cx="822960" cy="822960"/>
          </a:xfrm>
          <a:prstGeom prst="rect">
            <a:avLst/>
          </a:prstGeom>
        </p:spPr>
      </p:pic>
      <p:pic>
        <p:nvPicPr>
          <p:cNvPr id="80" name="Graphic 79" descr="Avis client avec remplissage solide">
            <a:extLst>
              <a:ext uri="{FF2B5EF4-FFF2-40B4-BE49-F238E27FC236}">
                <a16:creationId xmlns:a16="http://schemas.microsoft.com/office/drawing/2014/main" id="{383402BE-D8C3-1D4E-B277-84E3BB3C1055}"/>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524929" y="5380518"/>
            <a:ext cx="822960" cy="822960"/>
          </a:xfrm>
          <a:prstGeom prst="rect">
            <a:avLst/>
          </a:prstGeom>
        </p:spPr>
      </p:pic>
      <p:pic>
        <p:nvPicPr>
          <p:cNvPr id="81" name="Picture 80">
            <a:extLst>
              <a:ext uri="{FF2B5EF4-FFF2-40B4-BE49-F238E27FC236}">
                <a16:creationId xmlns:a16="http://schemas.microsoft.com/office/drawing/2014/main" id="{A6F4501E-B5E2-B04C-948C-BAEC1FCFB2EF}"/>
              </a:ext>
            </a:extLst>
          </p:cNvPr>
          <p:cNvPicPr>
            <a:picLocks noChangeAspect="1"/>
          </p:cNvPicPr>
          <p:nvPr/>
        </p:nvPicPr>
        <p:blipFill>
          <a:blip r:embed="rId43"/>
          <a:stretch>
            <a:fillRect/>
          </a:stretch>
        </p:blipFill>
        <p:spPr>
          <a:xfrm>
            <a:off x="6240780" y="354174"/>
            <a:ext cx="5671792" cy="5720165"/>
          </a:xfrm>
          <a:prstGeom prst="rect">
            <a:avLst/>
          </a:prstGeom>
        </p:spPr>
      </p:pic>
    </p:spTree>
    <p:extLst>
      <p:ext uri="{BB962C8B-B14F-4D97-AF65-F5344CB8AC3E}">
        <p14:creationId xmlns:p14="http://schemas.microsoft.com/office/powerpoint/2010/main" val="104400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UTILISATION DES MÉDIAS SOCIAUX</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Détails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983783" cy="523220"/>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7. </a:t>
            </a:r>
            <a:r>
              <a:rPr lang="fr" sz="2800" dirty="0">
                <a:solidFill>
                  <a:schemeClr val="tx1">
                    <a:lumMod val="65000"/>
                    <a:lumOff val="35000"/>
                  </a:schemeClr>
                </a:solidFill>
                <a:latin typeface="Century Gothic" panose="020B0502020202020204" pitchFamily="34" charset="0"/>
              </a:rPr>
              <a:t>Utilisation des médias sociaux</a:t>
            </a:r>
            <a:endParaRPr lang="en-US" sz="2400" dirty="0">
              <a:solidFill>
                <a:schemeClr val="tx1">
                  <a:lumMod val="65000"/>
                  <a:lumOff val="35000"/>
                </a:schemeClr>
              </a:solidFill>
              <a:latin typeface="Century Gothic" panose="020B0502020202020204" pitchFamily="34" charset="0"/>
            </a:endParaRPr>
          </a:p>
        </p:txBody>
      </p:sp>
      <p:pic>
        <p:nvPicPr>
          <p:cNvPr id="4" name="Picture 3" descr="Jeune homme utilisant un smartphone dans la rue de la ville la nuit">
            <a:extLst>
              <a:ext uri="{FF2B5EF4-FFF2-40B4-BE49-F238E27FC236}">
                <a16:creationId xmlns:a16="http://schemas.microsoft.com/office/drawing/2014/main" id="{7FF79A63-91D4-7746-8440-68093C78BE8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8692"/>
                    </a14:imgEffect>
                    <a14:imgEffect>
                      <a14:saturation sat="0"/>
                    </a14:imgEffect>
                  </a14:imgLayer>
                </a14:imgProps>
              </a:ext>
              <a:ext uri="{28A0092B-C50C-407E-A947-70E740481C1C}">
                <a14:useLocalDpi xmlns:a14="http://schemas.microsoft.com/office/drawing/2010/main"/>
              </a:ext>
            </a:extLst>
          </a:blip>
          <a:srcRect/>
          <a:stretch/>
        </p:blipFill>
        <p:spPr>
          <a:xfrm>
            <a:off x="5955029" y="11668"/>
            <a:ext cx="6260339" cy="6465332"/>
          </a:xfrm>
          <a:prstGeom prst="rect">
            <a:avLst/>
          </a:prstGeom>
        </p:spPr>
      </p:pic>
      <p:pic>
        <p:nvPicPr>
          <p:cNvPr id="10" name="Picture 9" descr="Forme&#10;&#10;Description générée automatiquement">
            <a:extLst>
              <a:ext uri="{FF2B5EF4-FFF2-40B4-BE49-F238E27FC236}">
                <a16:creationId xmlns:a16="http://schemas.microsoft.com/office/drawing/2014/main" id="{ABDBCBF5-F2FC-CD43-8D7A-AB0B853B2BFC}"/>
              </a:ext>
            </a:extLst>
          </p:cNvPr>
          <p:cNvPicPr>
            <a:picLocks noChangeAspect="1"/>
          </p:cNvPicPr>
          <p:nvPr/>
        </p:nvPicPr>
        <p:blipFill>
          <a:blip r:embed="rId5"/>
          <a:stretch>
            <a:fillRect/>
          </a:stretch>
        </p:blipFill>
        <p:spPr>
          <a:xfrm>
            <a:off x="4162622" y="84161"/>
            <a:ext cx="4997547" cy="6042008"/>
          </a:xfrm>
          <a:prstGeom prst="rect">
            <a:avLst/>
          </a:prstGeom>
        </p:spPr>
      </p:pic>
    </p:spTree>
    <p:extLst>
      <p:ext uri="{BB962C8B-B14F-4D97-AF65-F5344CB8AC3E}">
        <p14:creationId xmlns:p14="http://schemas.microsoft.com/office/powerpoint/2010/main" val="293454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194396-F9AB-4546-A013-D6956A674A0D}"/>
              </a:ext>
            </a:extLst>
          </p:cNvPr>
          <p:cNvPicPr>
            <a:picLocks noChangeAspect="1"/>
          </p:cNvPicPr>
          <p:nvPr/>
        </p:nvPicPr>
        <p:blipFill>
          <a:blip r:embed="rId3"/>
          <a:stretch>
            <a:fillRect/>
          </a:stretch>
        </p:blipFill>
        <p:spPr>
          <a:xfrm>
            <a:off x="5932171" y="0"/>
            <a:ext cx="6259830"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COMPTE RENDU DE MISSION</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Détails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647152" cy="523220"/>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8. Énoncé </a:t>
            </a:r>
            <a:r>
              <a:rPr lang="fr" sz="2800" dirty="0">
                <a:solidFill>
                  <a:schemeClr val="tx1">
                    <a:lumMod val="65000"/>
                    <a:lumOff val="35000"/>
                  </a:schemeClr>
                </a:solidFill>
                <a:latin typeface="Century Gothic" panose="020B0502020202020204" pitchFamily="34" charset="0"/>
              </a:rPr>
              <a:t>de mission</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66963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24987CF-4497-3745-B404-F0669A88FEC6}"/>
              </a:ext>
            </a:extLst>
          </p:cNvPr>
          <p:cNvSpPr/>
          <p:nvPr/>
        </p:nvSpPr>
        <p:spPr>
          <a:xfrm>
            <a:off x="8408505" y="0"/>
            <a:ext cx="3782683" cy="648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PERSONA DE L'ACHETEUR</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1458577"/>
            <a:ext cx="7772484"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Détails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2977097" cy="523220"/>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9. Persona </a:t>
            </a:r>
            <a:r>
              <a:rPr lang="fr" sz="2800" dirty="0">
                <a:solidFill>
                  <a:schemeClr val="tx1">
                    <a:lumMod val="65000"/>
                    <a:lumOff val="35000"/>
                  </a:schemeClr>
                </a:solidFill>
                <a:latin typeface="Century Gothic" panose="020B0502020202020204" pitchFamily="34" charset="0"/>
              </a:rPr>
              <a:t>de l'acheteur</a:t>
            </a:r>
            <a:endParaRPr lang="en-US" sz="2400" dirty="0">
              <a:solidFill>
                <a:schemeClr val="tx1">
                  <a:lumMod val="65000"/>
                  <a:lumOff val="35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4D861346-FF17-5244-B3CB-BF3D9C6D6F74}"/>
              </a:ext>
            </a:extLst>
          </p:cNvPr>
          <p:cNvPicPr>
            <a:picLocks noChangeAspect="1"/>
          </p:cNvPicPr>
          <p:nvPr/>
        </p:nvPicPr>
        <p:blipFill>
          <a:blip r:embed="rId3"/>
          <a:stretch>
            <a:fillRect/>
          </a:stretch>
        </p:blipFill>
        <p:spPr>
          <a:xfrm>
            <a:off x="8751684" y="357729"/>
            <a:ext cx="3090408" cy="3081528"/>
          </a:xfrm>
          <a:prstGeom prst="rect">
            <a:avLst/>
          </a:prstGeom>
        </p:spPr>
      </p:pic>
      <p:pic>
        <p:nvPicPr>
          <p:cNvPr id="17" name="Graphic 16" descr="Calendrier mensuel avec remplissage solide">
            <a:extLst>
              <a:ext uri="{FF2B5EF4-FFF2-40B4-BE49-F238E27FC236}">
                <a16:creationId xmlns:a16="http://schemas.microsoft.com/office/drawing/2014/main" id="{F53AA1FA-0FE6-514B-AE2E-A12D170579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04227" y="4152887"/>
            <a:ext cx="369332" cy="369332"/>
          </a:xfrm>
          <a:prstGeom prst="rect">
            <a:avLst/>
          </a:prstGeom>
        </p:spPr>
      </p:pic>
      <p:sp>
        <p:nvSpPr>
          <p:cNvPr id="18" name="Rectangle 17">
            <a:extLst>
              <a:ext uri="{FF2B5EF4-FFF2-40B4-BE49-F238E27FC236}">
                <a16:creationId xmlns:a16="http://schemas.microsoft.com/office/drawing/2014/main" id="{42AFBC1D-564D-C948-8DA9-2FB16930CDC2}"/>
              </a:ext>
            </a:extLst>
          </p:cNvPr>
          <p:cNvSpPr/>
          <p:nvPr/>
        </p:nvSpPr>
        <p:spPr>
          <a:xfrm>
            <a:off x="9119279" y="4126399"/>
            <a:ext cx="2743200"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35</a:t>
            </a:r>
          </a:p>
        </p:txBody>
      </p:sp>
      <p:pic>
        <p:nvPicPr>
          <p:cNvPr id="19" name="Graphic 18" descr="Marqueur avec remplissage solide">
            <a:extLst>
              <a:ext uri="{FF2B5EF4-FFF2-40B4-BE49-F238E27FC236}">
                <a16:creationId xmlns:a16="http://schemas.microsoft.com/office/drawing/2014/main" id="{4B29ADF1-EA79-694D-A9B2-435C88D917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704227" y="4600118"/>
            <a:ext cx="369332" cy="369332"/>
          </a:xfrm>
          <a:prstGeom prst="rect">
            <a:avLst/>
          </a:prstGeom>
        </p:spPr>
      </p:pic>
      <p:sp>
        <p:nvSpPr>
          <p:cNvPr id="20" name="Rectangle 19">
            <a:extLst>
              <a:ext uri="{FF2B5EF4-FFF2-40B4-BE49-F238E27FC236}">
                <a16:creationId xmlns:a16="http://schemas.microsoft.com/office/drawing/2014/main" id="{40566669-B9AD-C24D-8A5C-CF6EE63B87A5}"/>
              </a:ext>
            </a:extLst>
          </p:cNvPr>
          <p:cNvSpPr/>
          <p:nvPr/>
        </p:nvSpPr>
        <p:spPr>
          <a:xfrm>
            <a:off x="9119279" y="4573630"/>
            <a:ext cx="2743200"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Seattle</a:t>
            </a:r>
          </a:p>
        </p:txBody>
      </p:sp>
      <p:pic>
        <p:nvPicPr>
          <p:cNvPr id="21" name="Graphic 20" descr="Porte-documents avec remplissage solide">
            <a:extLst>
              <a:ext uri="{FF2B5EF4-FFF2-40B4-BE49-F238E27FC236}">
                <a16:creationId xmlns:a16="http://schemas.microsoft.com/office/drawing/2014/main" id="{AF0E81EA-F95D-6A4D-A9A4-A10231345D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704227" y="5073837"/>
            <a:ext cx="369332" cy="369332"/>
          </a:xfrm>
          <a:prstGeom prst="rect">
            <a:avLst/>
          </a:prstGeom>
        </p:spPr>
      </p:pic>
      <p:sp>
        <p:nvSpPr>
          <p:cNvPr id="22" name="Rectangle 21">
            <a:extLst>
              <a:ext uri="{FF2B5EF4-FFF2-40B4-BE49-F238E27FC236}">
                <a16:creationId xmlns:a16="http://schemas.microsoft.com/office/drawing/2014/main" id="{34975AC6-721A-CA44-A7AE-389A4FC02ABA}"/>
              </a:ext>
            </a:extLst>
          </p:cNvPr>
          <p:cNvSpPr/>
          <p:nvPr/>
        </p:nvSpPr>
        <p:spPr>
          <a:xfrm>
            <a:off x="9119279" y="5047349"/>
            <a:ext cx="2743200"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Gestionnaire de médias</a:t>
            </a:r>
          </a:p>
        </p:txBody>
      </p:sp>
      <p:pic>
        <p:nvPicPr>
          <p:cNvPr id="23" name="Graphic 22" descr="De l'argent avec un remplissage solide">
            <a:extLst>
              <a:ext uri="{FF2B5EF4-FFF2-40B4-BE49-F238E27FC236}">
                <a16:creationId xmlns:a16="http://schemas.microsoft.com/office/drawing/2014/main" id="{6789FC6A-2B78-8E47-A3A0-D7A25DBB86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04227" y="5521068"/>
            <a:ext cx="369332" cy="369332"/>
          </a:xfrm>
          <a:prstGeom prst="rect">
            <a:avLst/>
          </a:prstGeom>
        </p:spPr>
      </p:pic>
      <p:sp>
        <p:nvSpPr>
          <p:cNvPr id="24" name="Rectangle 23">
            <a:extLst>
              <a:ext uri="{FF2B5EF4-FFF2-40B4-BE49-F238E27FC236}">
                <a16:creationId xmlns:a16="http://schemas.microsoft.com/office/drawing/2014/main" id="{C39A888F-FD19-514E-8418-06C7EA9D112F}"/>
              </a:ext>
            </a:extLst>
          </p:cNvPr>
          <p:cNvSpPr/>
          <p:nvPr/>
        </p:nvSpPr>
        <p:spPr>
          <a:xfrm>
            <a:off x="9119279" y="5528870"/>
            <a:ext cx="2743200"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85 000 $</a:t>
            </a:r>
          </a:p>
        </p:txBody>
      </p:sp>
      <p:sp>
        <p:nvSpPr>
          <p:cNvPr id="25" name="Rectangle 24">
            <a:extLst>
              <a:ext uri="{FF2B5EF4-FFF2-40B4-BE49-F238E27FC236}">
                <a16:creationId xmlns:a16="http://schemas.microsoft.com/office/drawing/2014/main" id="{6E0886E9-443B-8B48-A758-9E309F53C634}"/>
              </a:ext>
            </a:extLst>
          </p:cNvPr>
          <p:cNvSpPr/>
          <p:nvPr/>
        </p:nvSpPr>
        <p:spPr>
          <a:xfrm>
            <a:off x="8704227" y="3445170"/>
            <a:ext cx="3158252" cy="576120"/>
          </a:xfrm>
          <a:prstGeom prst="rect">
            <a:avLst/>
          </a:prstGeom>
        </p:spPr>
        <p:txBody>
          <a:bodyPr wrap="square">
            <a:spAutoFit/>
          </a:bodyPr>
          <a:lstStyle/>
          <a:p>
            <a:pPr>
              <a:lnSpc>
                <a:spcPct val="150000"/>
              </a:lnSpc>
              <a:spcAft>
                <a:spcPts val="1600"/>
              </a:spcAft>
            </a:pPr>
            <a:r>
              <a:rPr lang="fr" sz="2400" dirty="0">
                <a:latin typeface="Century Gothic" panose="020B0502020202020204" pitchFamily="34" charset="0"/>
              </a:rPr>
              <a:t>Gloria Miner</a:t>
            </a:r>
          </a:p>
        </p:txBody>
      </p:sp>
      <p:sp>
        <p:nvSpPr>
          <p:cNvPr id="26" name="Rectangle 25">
            <a:extLst>
              <a:ext uri="{FF2B5EF4-FFF2-40B4-BE49-F238E27FC236}">
                <a16:creationId xmlns:a16="http://schemas.microsoft.com/office/drawing/2014/main" id="{745ABBFD-D1A3-D248-93A6-85815BD051EC}"/>
              </a:ext>
            </a:extLst>
          </p:cNvPr>
          <p:cNvSpPr/>
          <p:nvPr/>
        </p:nvSpPr>
        <p:spPr>
          <a:xfrm>
            <a:off x="444759" y="977464"/>
            <a:ext cx="7772484" cy="576120"/>
          </a:xfrm>
          <a:prstGeom prst="rect">
            <a:avLst/>
          </a:prstGeom>
        </p:spPr>
        <p:txBody>
          <a:bodyPr wrap="square">
            <a:spAutoFit/>
          </a:bodyPr>
          <a:lstStyle/>
          <a:p>
            <a:pPr>
              <a:lnSpc>
                <a:spcPct val="150000"/>
              </a:lnSpc>
              <a:spcAft>
                <a:spcPts val="1600"/>
              </a:spcAft>
            </a:pPr>
            <a:r>
              <a:rPr lang="fr" sz="2400" dirty="0">
                <a:solidFill>
                  <a:schemeClr val="tx1">
                    <a:lumMod val="65000"/>
                    <a:lumOff val="35000"/>
                  </a:schemeClr>
                </a:solidFill>
                <a:latin typeface="Century Gothic" panose="020B0502020202020204" pitchFamily="34" charset="0"/>
              </a:rPr>
              <a:t>Bio</a:t>
            </a:r>
          </a:p>
        </p:txBody>
      </p:sp>
      <p:sp>
        <p:nvSpPr>
          <p:cNvPr id="27" name="Rectangle 26">
            <a:extLst>
              <a:ext uri="{FF2B5EF4-FFF2-40B4-BE49-F238E27FC236}">
                <a16:creationId xmlns:a16="http://schemas.microsoft.com/office/drawing/2014/main" id="{52602C0B-A811-1046-86C1-757526954CB6}"/>
              </a:ext>
            </a:extLst>
          </p:cNvPr>
          <p:cNvSpPr/>
          <p:nvPr/>
        </p:nvSpPr>
        <p:spPr>
          <a:xfrm>
            <a:off x="444759" y="3241737"/>
            <a:ext cx="7772484"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Détails</a:t>
            </a:r>
          </a:p>
        </p:txBody>
      </p:sp>
      <p:sp>
        <p:nvSpPr>
          <p:cNvPr id="28" name="Rectangle 27">
            <a:extLst>
              <a:ext uri="{FF2B5EF4-FFF2-40B4-BE49-F238E27FC236}">
                <a16:creationId xmlns:a16="http://schemas.microsoft.com/office/drawing/2014/main" id="{AA504721-7A53-C74C-A425-27A1E3DC86ED}"/>
              </a:ext>
            </a:extLst>
          </p:cNvPr>
          <p:cNvSpPr/>
          <p:nvPr/>
        </p:nvSpPr>
        <p:spPr>
          <a:xfrm>
            <a:off x="444759" y="2760624"/>
            <a:ext cx="7772484" cy="576120"/>
          </a:xfrm>
          <a:prstGeom prst="rect">
            <a:avLst/>
          </a:prstGeom>
        </p:spPr>
        <p:txBody>
          <a:bodyPr wrap="square">
            <a:spAutoFit/>
          </a:bodyPr>
          <a:lstStyle/>
          <a:p>
            <a:pPr>
              <a:lnSpc>
                <a:spcPct val="150000"/>
              </a:lnSpc>
              <a:spcAft>
                <a:spcPts val="1600"/>
              </a:spcAft>
            </a:pPr>
            <a:r>
              <a:rPr lang="fr" sz="2400" dirty="0">
                <a:solidFill>
                  <a:schemeClr val="tx1">
                    <a:lumMod val="65000"/>
                    <a:lumOff val="35000"/>
                  </a:schemeClr>
                </a:solidFill>
                <a:latin typeface="Century Gothic" panose="020B0502020202020204" pitchFamily="34" charset="0"/>
              </a:rPr>
              <a:t>DÉSIRS + BESOINS</a:t>
            </a:r>
          </a:p>
        </p:txBody>
      </p:sp>
      <p:sp>
        <p:nvSpPr>
          <p:cNvPr id="29" name="Rectangle 28">
            <a:extLst>
              <a:ext uri="{FF2B5EF4-FFF2-40B4-BE49-F238E27FC236}">
                <a16:creationId xmlns:a16="http://schemas.microsoft.com/office/drawing/2014/main" id="{7D439D9E-5B80-5048-8EF3-B764FA538EC3}"/>
              </a:ext>
            </a:extLst>
          </p:cNvPr>
          <p:cNvSpPr/>
          <p:nvPr/>
        </p:nvSpPr>
        <p:spPr>
          <a:xfrm>
            <a:off x="367748" y="5018000"/>
            <a:ext cx="7772484"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Détails</a:t>
            </a:r>
          </a:p>
        </p:txBody>
      </p:sp>
      <p:sp>
        <p:nvSpPr>
          <p:cNvPr id="30" name="Rectangle 29">
            <a:extLst>
              <a:ext uri="{FF2B5EF4-FFF2-40B4-BE49-F238E27FC236}">
                <a16:creationId xmlns:a16="http://schemas.microsoft.com/office/drawing/2014/main" id="{C3C4D152-E106-374F-B3D6-3793FA34205F}"/>
              </a:ext>
            </a:extLst>
          </p:cNvPr>
          <p:cNvSpPr/>
          <p:nvPr/>
        </p:nvSpPr>
        <p:spPr>
          <a:xfrm>
            <a:off x="367748" y="4536887"/>
            <a:ext cx="7772484" cy="576120"/>
          </a:xfrm>
          <a:prstGeom prst="rect">
            <a:avLst/>
          </a:prstGeom>
        </p:spPr>
        <p:txBody>
          <a:bodyPr wrap="square">
            <a:spAutoFit/>
          </a:bodyPr>
          <a:lstStyle/>
          <a:p>
            <a:pPr>
              <a:lnSpc>
                <a:spcPct val="150000"/>
              </a:lnSpc>
              <a:spcAft>
                <a:spcPts val="1600"/>
              </a:spcAft>
            </a:pPr>
            <a:r>
              <a:rPr lang="fr" sz="2400" dirty="0">
                <a:solidFill>
                  <a:schemeClr val="tx1">
                    <a:lumMod val="65000"/>
                    <a:lumOff val="35000"/>
                  </a:schemeClr>
                </a:solidFill>
                <a:latin typeface="Century Gothic" panose="020B0502020202020204" pitchFamily="34" charset="0"/>
              </a:rPr>
              <a:t>FRUSTRATIONS</a:t>
            </a:r>
          </a:p>
        </p:txBody>
      </p:sp>
      <p:cxnSp>
        <p:nvCxnSpPr>
          <p:cNvPr id="32" name="Straight Connector 31">
            <a:extLst>
              <a:ext uri="{FF2B5EF4-FFF2-40B4-BE49-F238E27FC236}">
                <a16:creationId xmlns:a16="http://schemas.microsoft.com/office/drawing/2014/main" id="{72DFD4FC-C760-DF4F-A54C-EA402C729699}"/>
              </a:ext>
            </a:extLst>
          </p:cNvPr>
          <p:cNvCxnSpPr>
            <a:cxnSpLocks/>
          </p:cNvCxnSpPr>
          <p:nvPr/>
        </p:nvCxnSpPr>
        <p:spPr>
          <a:xfrm>
            <a:off x="339422" y="1074420"/>
            <a:ext cx="0" cy="1554480"/>
          </a:xfrm>
          <a:prstGeom prst="line">
            <a:avLst/>
          </a:prstGeom>
          <a:ln w="349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E561CD-B679-6049-817E-F7CCA64A0A4C}"/>
              </a:ext>
            </a:extLst>
          </p:cNvPr>
          <p:cNvCxnSpPr>
            <a:cxnSpLocks/>
          </p:cNvCxnSpPr>
          <p:nvPr/>
        </p:nvCxnSpPr>
        <p:spPr>
          <a:xfrm>
            <a:off x="339422" y="2824025"/>
            <a:ext cx="0" cy="155448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3CB19C-F615-4140-A9F2-8F76B9C3ADAC}"/>
              </a:ext>
            </a:extLst>
          </p:cNvPr>
          <p:cNvCxnSpPr>
            <a:cxnSpLocks/>
          </p:cNvCxnSpPr>
          <p:nvPr/>
        </p:nvCxnSpPr>
        <p:spPr>
          <a:xfrm>
            <a:off x="339422" y="4573630"/>
            <a:ext cx="0" cy="1554480"/>
          </a:xfrm>
          <a:prstGeom prst="line">
            <a:avLst/>
          </a:prstGeom>
          <a:ln w="34925">
            <a:solidFill>
              <a:srgbClr val="DD9800"/>
            </a:solidFill>
          </a:ln>
        </p:spPr>
        <p:style>
          <a:lnRef idx="1">
            <a:schemeClr val="accent1"/>
          </a:lnRef>
          <a:fillRef idx="0">
            <a:schemeClr val="accent1"/>
          </a:fillRef>
          <a:effectRef idx="0">
            <a:schemeClr val="accent1"/>
          </a:effectRef>
          <a:fontRef idx="minor">
            <a:schemeClr val="tx1"/>
          </a:fontRef>
        </p:style>
      </p:cxnSp>
      <p:pic>
        <p:nvPicPr>
          <p:cNvPr id="36" name="Graphic 35" descr="Maison avec remplissage solide">
            <a:extLst>
              <a:ext uri="{FF2B5EF4-FFF2-40B4-BE49-F238E27FC236}">
                <a16:creationId xmlns:a16="http://schemas.microsoft.com/office/drawing/2014/main" id="{D6F8D48F-43F0-E54B-B3F5-FE6CC996106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704227" y="5991232"/>
            <a:ext cx="369332" cy="369332"/>
          </a:xfrm>
          <a:prstGeom prst="rect">
            <a:avLst/>
          </a:prstGeom>
        </p:spPr>
      </p:pic>
      <p:sp>
        <p:nvSpPr>
          <p:cNvPr id="37" name="Rectangle 36">
            <a:extLst>
              <a:ext uri="{FF2B5EF4-FFF2-40B4-BE49-F238E27FC236}">
                <a16:creationId xmlns:a16="http://schemas.microsoft.com/office/drawing/2014/main" id="{C5792D03-1D5E-6B4E-B613-0819AF44C9A3}"/>
              </a:ext>
            </a:extLst>
          </p:cNvPr>
          <p:cNvSpPr/>
          <p:nvPr/>
        </p:nvSpPr>
        <p:spPr>
          <a:xfrm>
            <a:off x="9101138" y="5999034"/>
            <a:ext cx="2743200"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Célibataire</a:t>
            </a:r>
          </a:p>
        </p:txBody>
      </p:sp>
    </p:spTree>
    <p:extLst>
      <p:ext uri="{BB962C8B-B14F-4D97-AF65-F5344CB8AC3E}">
        <p14:creationId xmlns:p14="http://schemas.microsoft.com/office/powerpoint/2010/main" val="195029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fr" sz="1600" b="1" dirty="0">
                          <a:solidFill>
                            <a:schemeClr val="tx1"/>
                          </a:solidFill>
                          <a:effectLst/>
                          <a:latin typeface="Century Gothic" panose="020B0502020202020204" pitchFamily="34" charset="0"/>
                        </a:rPr>
                        <a:t>DÉMENTI</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fr" sz="1400" b="0" dirty="0">
                          <a:solidFill>
                            <a:schemeClr val="tx1"/>
                          </a:solidFill>
                          <a:effectLst/>
                          <a:latin typeface="Century Gothic" panose="020B0502020202020204" pitchFamily="34" charset="0"/>
                        </a:rPr>
                        <a:t>Tous les articles, modèles ou informations fournis par Smartsheet sur le site Web sont fournis à titre de référence uniquement. Bien que nous nous efforcions de maintenir les informations à jour et correctes, nous ne faisons aucune déclaration ou garantie d'aucune sorte, expresse ou implicite, quant à l'exhaustivité, l'exactitude, la fiabilité, la pertinence ou la disponibilité en ce qui concerne le site Web ou les informations, articles, modèles ou graphiques connexes contenus sur le site Web. Toute confiance que vous accordez à ces informations est donc strictement à vos propres risques.</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cstate="print">
            <a:alphaModFix amt="82000"/>
            <a:extLst>
              <a:ext uri="{28A0092B-C50C-407E-A947-70E740481C1C}">
                <a14:useLocalDpi xmlns:a14="http://schemas.microsoft.com/office/drawing/2010/main"/>
              </a:ext>
            </a:extLst>
          </a:blip>
          <a:srcRect/>
          <a:stretch/>
        </p:blipFill>
        <p:spPr>
          <a:xfrm>
            <a:off x="5928042" y="-6607"/>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GUIDE DE STYLE DE MARQUE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©20XX. Tous droits réservés à votre organisation.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/entreprise/smartsheet-com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14628"/>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e&#10;&#10;Description générée automatiquement">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LIGNES DIRECTRICES DE LA MARQUE |   TABLE DES MATIÈRES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fr" sz="3200" dirty="0">
                <a:solidFill>
                  <a:schemeClr val="tx1">
                    <a:lumMod val="65000"/>
                    <a:lumOff val="35000"/>
                  </a:schemeClr>
                </a:solidFill>
                <a:latin typeface="Century Gothic" panose="020B0502020202020204" pitchFamily="34" charset="0"/>
              </a:rPr>
              <a:t>TABLE DES MATIÈRES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876454" y="1563250"/>
            <a:ext cx="2385589" cy="461665"/>
          </a:xfrm>
          <a:prstGeom prst="rect">
            <a:avLst/>
          </a:prstGeom>
          <a:noFill/>
        </p:spPr>
        <p:txBody>
          <a:bodyPr wrap="none" rtlCol="0" anchor="ctr" anchorCtr="0">
            <a:spAutoFit/>
          </a:bodyPr>
          <a:lstStyle/>
          <a:p>
            <a:r>
              <a:rPr lang="fr" sz="2400" dirty="0">
                <a:latin typeface="Century Gothic" panose="020B0502020202020204" pitchFamily="34" charset="0"/>
                <a:ea typeface="Montserrat Bold" charset="0"/>
                <a:cs typeface="Montserrat Bold" charset="0"/>
              </a:rPr>
              <a:t>Stratégie de marque</a:t>
            </a:r>
          </a:p>
        </p:txBody>
      </p:sp>
      <p:sp>
        <p:nvSpPr>
          <p:cNvPr id="42" name="TextBox 41">
            <a:extLst>
              <a:ext uri="{FF2B5EF4-FFF2-40B4-BE49-F238E27FC236}">
                <a16:creationId xmlns:a16="http://schemas.microsoft.com/office/drawing/2014/main" id="{654ED905-7DF4-7E45-815D-8A6F50BD2A35}"/>
              </a:ext>
            </a:extLst>
          </p:cNvPr>
          <p:cNvSpPr txBox="1"/>
          <p:nvPr/>
        </p:nvSpPr>
        <p:spPr>
          <a:xfrm>
            <a:off x="876454" y="3101411"/>
            <a:ext cx="2424693" cy="461665"/>
          </a:xfrm>
          <a:prstGeom prst="rect">
            <a:avLst/>
          </a:prstGeom>
          <a:noFill/>
        </p:spPr>
        <p:txBody>
          <a:bodyPr wrap="square" rtlCol="0" anchor="ctr" anchorCtr="0">
            <a:spAutoFit/>
          </a:bodyPr>
          <a:lstStyle/>
          <a:p>
            <a:r>
              <a:rPr lang="fr" sz="2400" dirty="0">
                <a:latin typeface="Century Gothic" panose="020B0502020202020204" pitchFamily="34" charset="0"/>
                <a:ea typeface="Montserrat Bold" charset="0"/>
                <a:cs typeface="Montserrat Bold" charset="0"/>
              </a:rPr>
              <a:t>Voix</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262601" y="2686814"/>
            <a:ext cx="567784" cy="1010533"/>
          </a:xfrm>
          <a:prstGeom prst="rect">
            <a:avLst/>
          </a:prstGeom>
          <a:noFill/>
        </p:spPr>
        <p:txBody>
          <a:bodyPr wrap="none" tIns="320040" rtlCol="0">
            <a:spAutoFit/>
          </a:bodyPr>
          <a:lstStyle/>
          <a:p>
            <a:pPr algn="r">
              <a:lnSpc>
                <a:spcPts val="5000"/>
              </a:lnSpc>
            </a:pPr>
            <a:r>
              <a:rPr lang="fr" sz="5400" dirty="0">
                <a:solidFill>
                  <a:srgbClr val="F0A622"/>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262600" y="4172942"/>
            <a:ext cx="567784" cy="1010533"/>
          </a:xfrm>
          <a:prstGeom prst="rect">
            <a:avLst/>
          </a:prstGeom>
          <a:noFill/>
        </p:spPr>
        <p:txBody>
          <a:bodyPr wrap="none" tIns="320040" rtlCol="0">
            <a:spAutoFit/>
          </a:bodyPr>
          <a:lstStyle/>
          <a:p>
            <a:pPr algn="r">
              <a:lnSpc>
                <a:spcPts val="5000"/>
              </a:lnSpc>
            </a:pPr>
            <a:r>
              <a:rPr lang="fr" sz="5400" dirty="0">
                <a:solidFill>
                  <a:srgbClr val="F0A622"/>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262600" y="1189886"/>
            <a:ext cx="567784" cy="1010533"/>
          </a:xfrm>
          <a:prstGeom prst="rect">
            <a:avLst/>
          </a:prstGeom>
          <a:noFill/>
        </p:spPr>
        <p:txBody>
          <a:bodyPr wrap="none" tIns="320040" rtlCol="0">
            <a:spAutoFit/>
          </a:bodyPr>
          <a:lstStyle/>
          <a:p>
            <a:pPr algn="r">
              <a:lnSpc>
                <a:spcPts val="5000"/>
              </a:lnSpc>
            </a:pPr>
            <a:r>
              <a:rPr lang="fr" sz="5400" dirty="0">
                <a:solidFill>
                  <a:srgbClr val="F0A622"/>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876454" y="4519490"/>
            <a:ext cx="2502851" cy="461665"/>
          </a:xfrm>
          <a:prstGeom prst="rect">
            <a:avLst/>
          </a:prstGeom>
          <a:noFill/>
        </p:spPr>
        <p:txBody>
          <a:bodyPr wrap="square" rtlCol="0" anchor="ctr" anchorCtr="0">
            <a:spAutoFit/>
          </a:bodyPr>
          <a:lstStyle/>
          <a:p>
            <a:r>
              <a:rPr lang="fr" sz="2400" dirty="0">
                <a:latin typeface="Century Gothic" panose="020B0502020202020204" pitchFamily="34" charset="0"/>
                <a:ea typeface="Montserrat Bold" charset="0"/>
                <a:cs typeface="Montserrat Bold" charset="0"/>
              </a:rPr>
              <a:t>Logo + Utilisation</a:t>
            </a:r>
          </a:p>
        </p:txBody>
      </p:sp>
      <p:sp>
        <p:nvSpPr>
          <p:cNvPr id="49" name="TextBox 48">
            <a:extLst>
              <a:ext uri="{FF2B5EF4-FFF2-40B4-BE49-F238E27FC236}">
                <a16:creationId xmlns:a16="http://schemas.microsoft.com/office/drawing/2014/main" id="{96E0CE3B-1B24-344F-9D20-0D3E26721F3A}"/>
              </a:ext>
            </a:extLst>
          </p:cNvPr>
          <p:cNvSpPr txBox="1"/>
          <p:nvPr/>
        </p:nvSpPr>
        <p:spPr>
          <a:xfrm>
            <a:off x="4745132" y="3101411"/>
            <a:ext cx="1965603" cy="461665"/>
          </a:xfrm>
          <a:prstGeom prst="rect">
            <a:avLst/>
          </a:prstGeom>
          <a:noFill/>
        </p:spPr>
        <p:txBody>
          <a:bodyPr wrap="none" rtlCol="0" anchor="ctr" anchorCtr="0">
            <a:spAutoFit/>
          </a:bodyPr>
          <a:lstStyle/>
          <a:p>
            <a:r>
              <a:rPr lang="fr" sz="2400" dirty="0">
                <a:latin typeface="Century Gothic" panose="020B0502020202020204" pitchFamily="34" charset="0"/>
                <a:ea typeface="Montserrat Bold" charset="0"/>
                <a:cs typeface="Montserrat Bold" charset="0"/>
              </a:rPr>
              <a:t>Typographie</a:t>
            </a:r>
          </a:p>
        </p:txBody>
      </p:sp>
      <p:sp>
        <p:nvSpPr>
          <p:cNvPr id="51" name="TextBox 50">
            <a:extLst>
              <a:ext uri="{FF2B5EF4-FFF2-40B4-BE49-F238E27FC236}">
                <a16:creationId xmlns:a16="http://schemas.microsoft.com/office/drawing/2014/main" id="{268A1D8F-ED63-8F48-B9E4-4BDDDF9B48AB}"/>
              </a:ext>
            </a:extLst>
          </p:cNvPr>
          <p:cNvSpPr txBox="1"/>
          <p:nvPr/>
        </p:nvSpPr>
        <p:spPr>
          <a:xfrm>
            <a:off x="4745132" y="4519490"/>
            <a:ext cx="2412840" cy="461665"/>
          </a:xfrm>
          <a:prstGeom prst="rect">
            <a:avLst/>
          </a:prstGeom>
          <a:noFill/>
        </p:spPr>
        <p:txBody>
          <a:bodyPr wrap="none" rtlCol="0" anchor="ctr" anchorCtr="0">
            <a:spAutoFit/>
          </a:bodyPr>
          <a:lstStyle/>
          <a:p>
            <a:r>
              <a:rPr lang="fr" sz="2400" dirty="0">
                <a:latin typeface="Century Gothic" panose="020B0502020202020204" pitchFamily="34" charset="0"/>
                <a:ea typeface="Montserrat Bold" charset="0"/>
                <a:cs typeface="Montserrat Bold" charset="0"/>
              </a:rPr>
              <a:t>Images + Icônes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131279" y="4172942"/>
            <a:ext cx="567784" cy="1010533"/>
          </a:xfrm>
          <a:prstGeom prst="rect">
            <a:avLst/>
          </a:prstGeom>
          <a:noFill/>
        </p:spPr>
        <p:txBody>
          <a:bodyPr wrap="none" tIns="320040" rtlCol="0">
            <a:spAutoFit/>
          </a:bodyPr>
          <a:lstStyle/>
          <a:p>
            <a:pPr algn="r">
              <a:lnSpc>
                <a:spcPts val="5000"/>
              </a:lnSpc>
            </a:pPr>
            <a:r>
              <a:rPr lang="fr" sz="5400" dirty="0">
                <a:solidFill>
                  <a:srgbClr val="F0A622"/>
                </a:solidFill>
                <a:latin typeface="Century Gothic" panose="020B0502020202020204" pitchFamily="34" charset="0"/>
                <a:ea typeface="Montserrat Light" charset="0"/>
                <a:cs typeface="Montserrat Light" charset="0"/>
              </a:rPr>
              <a:t>6</a:t>
            </a:r>
          </a:p>
        </p:txBody>
      </p:sp>
      <p:sp>
        <p:nvSpPr>
          <p:cNvPr id="55" name="TextBox 54">
            <a:hlinkClick r:id="rId7" action="ppaction://hlinksldjump"/>
            <a:extLst>
              <a:ext uri="{FF2B5EF4-FFF2-40B4-BE49-F238E27FC236}">
                <a16:creationId xmlns:a16="http://schemas.microsoft.com/office/drawing/2014/main" id="{86746B7D-B52D-4941-A37D-E63B673D5DEE}"/>
              </a:ext>
            </a:extLst>
          </p:cNvPr>
          <p:cNvSpPr txBox="1"/>
          <p:nvPr/>
        </p:nvSpPr>
        <p:spPr>
          <a:xfrm>
            <a:off x="4131278" y="2686814"/>
            <a:ext cx="567784" cy="1010533"/>
          </a:xfrm>
          <a:prstGeom prst="rect">
            <a:avLst/>
          </a:prstGeom>
          <a:noFill/>
        </p:spPr>
        <p:txBody>
          <a:bodyPr wrap="none" tIns="320040" rtlCol="0">
            <a:spAutoFit/>
          </a:bodyPr>
          <a:lstStyle/>
          <a:p>
            <a:pPr algn="r">
              <a:lnSpc>
                <a:spcPts val="5000"/>
              </a:lnSpc>
            </a:pPr>
            <a:r>
              <a:rPr lang="fr" sz="5400" dirty="0">
                <a:solidFill>
                  <a:srgbClr val="F0A622"/>
                </a:solidFill>
                <a:latin typeface="Century Gothic" panose="020B0502020202020204" pitchFamily="34" charset="0"/>
                <a:ea typeface="Montserrat Light" charset="0"/>
                <a:cs typeface="Montserrat Light" charset="0"/>
              </a:rPr>
              <a:t>5</a:t>
            </a:r>
          </a:p>
        </p:txBody>
      </p:sp>
      <p:sp>
        <p:nvSpPr>
          <p:cNvPr id="36" name="TextBox 35">
            <a:extLst>
              <a:ext uri="{FF2B5EF4-FFF2-40B4-BE49-F238E27FC236}">
                <a16:creationId xmlns:a16="http://schemas.microsoft.com/office/drawing/2014/main" id="{340BB339-14CF-654D-8D30-3B1FB1BA9FA2}"/>
              </a:ext>
            </a:extLst>
          </p:cNvPr>
          <p:cNvSpPr txBox="1"/>
          <p:nvPr/>
        </p:nvSpPr>
        <p:spPr>
          <a:xfrm>
            <a:off x="4745132" y="1563250"/>
            <a:ext cx="1112805" cy="461665"/>
          </a:xfrm>
          <a:prstGeom prst="rect">
            <a:avLst/>
          </a:prstGeom>
          <a:noFill/>
        </p:spPr>
        <p:txBody>
          <a:bodyPr wrap="none" rtlCol="0" anchor="ctr" anchorCtr="0">
            <a:spAutoFit/>
          </a:bodyPr>
          <a:lstStyle/>
          <a:p>
            <a:r>
              <a:rPr lang="fr" sz="2400" dirty="0">
                <a:latin typeface="Century Gothic" panose="020B0502020202020204" pitchFamily="34" charset="0"/>
                <a:ea typeface="Montserrat Bold" charset="0"/>
                <a:cs typeface="Montserrat Bold" charset="0"/>
              </a:rPr>
              <a:t>Couleurs</a:t>
            </a:r>
          </a:p>
        </p:txBody>
      </p:sp>
      <p:sp>
        <p:nvSpPr>
          <p:cNvPr id="37" name="TextBox 36">
            <a:hlinkClick r:id="rId7" action="ppaction://hlinksldjump"/>
            <a:extLst>
              <a:ext uri="{FF2B5EF4-FFF2-40B4-BE49-F238E27FC236}">
                <a16:creationId xmlns:a16="http://schemas.microsoft.com/office/drawing/2014/main" id="{DC9929A8-2EBC-0C48-8C2B-D6B0D0A056A1}"/>
              </a:ext>
            </a:extLst>
          </p:cNvPr>
          <p:cNvSpPr txBox="1"/>
          <p:nvPr/>
        </p:nvSpPr>
        <p:spPr>
          <a:xfrm>
            <a:off x="4131278" y="1189886"/>
            <a:ext cx="567784" cy="1010533"/>
          </a:xfrm>
          <a:prstGeom prst="rect">
            <a:avLst/>
          </a:prstGeom>
          <a:noFill/>
        </p:spPr>
        <p:txBody>
          <a:bodyPr wrap="none" tIns="320040" rtlCol="0">
            <a:spAutoFit/>
          </a:bodyPr>
          <a:lstStyle/>
          <a:p>
            <a:pPr algn="r">
              <a:lnSpc>
                <a:spcPts val="5000"/>
              </a:lnSpc>
            </a:pPr>
            <a:r>
              <a:rPr lang="fr" sz="5400" dirty="0">
                <a:solidFill>
                  <a:srgbClr val="F0A622"/>
                </a:solidFill>
                <a:latin typeface="Century Gothic" panose="020B0502020202020204" pitchFamily="34" charset="0"/>
                <a:ea typeface="Montserrat Light" charset="0"/>
                <a:cs typeface="Montserrat Light" charset="0"/>
              </a:rPr>
              <a:t>4</a:t>
            </a:r>
          </a:p>
        </p:txBody>
      </p:sp>
      <p:sp>
        <p:nvSpPr>
          <p:cNvPr id="24" name="TextBox 23">
            <a:extLst>
              <a:ext uri="{FF2B5EF4-FFF2-40B4-BE49-F238E27FC236}">
                <a16:creationId xmlns:a16="http://schemas.microsoft.com/office/drawing/2014/main" id="{0E97147B-8BF6-FF42-93F3-EA50A6DE0600}"/>
              </a:ext>
            </a:extLst>
          </p:cNvPr>
          <p:cNvSpPr txBox="1"/>
          <p:nvPr/>
        </p:nvSpPr>
        <p:spPr>
          <a:xfrm>
            <a:off x="8318544" y="3104299"/>
            <a:ext cx="2856872" cy="461665"/>
          </a:xfrm>
          <a:prstGeom prst="rect">
            <a:avLst/>
          </a:prstGeom>
          <a:noFill/>
        </p:spPr>
        <p:txBody>
          <a:bodyPr wrap="none" rtlCol="0" anchor="ctr" anchorCtr="0">
            <a:spAutoFit/>
          </a:bodyPr>
          <a:lstStyle/>
          <a:p>
            <a:r>
              <a:rPr lang="fr" sz="2400" dirty="0">
                <a:latin typeface="Century Gothic" panose="020B0502020202020204" pitchFamily="34" charset="0"/>
                <a:ea typeface="Montserrat Bold" charset="0"/>
                <a:cs typeface="Montserrat Bold" charset="0"/>
              </a:rPr>
              <a:t>Compte rendu de Mission</a:t>
            </a:r>
          </a:p>
        </p:txBody>
      </p:sp>
      <p:sp>
        <p:nvSpPr>
          <p:cNvPr id="25" name="TextBox 24">
            <a:extLst>
              <a:ext uri="{FF2B5EF4-FFF2-40B4-BE49-F238E27FC236}">
                <a16:creationId xmlns:a16="http://schemas.microsoft.com/office/drawing/2014/main" id="{5C78CE97-E537-6C4F-8CDA-F752FE078813}"/>
              </a:ext>
            </a:extLst>
          </p:cNvPr>
          <p:cNvSpPr txBox="1"/>
          <p:nvPr/>
        </p:nvSpPr>
        <p:spPr>
          <a:xfrm>
            <a:off x="8318544" y="4522378"/>
            <a:ext cx="2287806" cy="461665"/>
          </a:xfrm>
          <a:prstGeom prst="rect">
            <a:avLst/>
          </a:prstGeom>
          <a:noFill/>
        </p:spPr>
        <p:txBody>
          <a:bodyPr wrap="none" rtlCol="0" anchor="ctr" anchorCtr="0">
            <a:spAutoFit/>
          </a:bodyPr>
          <a:lstStyle/>
          <a:p>
            <a:r>
              <a:rPr lang="fr" sz="2400" dirty="0">
                <a:latin typeface="Century Gothic" panose="020B0502020202020204" pitchFamily="34" charset="0"/>
                <a:ea typeface="Montserrat Bold" charset="0"/>
                <a:cs typeface="Montserrat Bold" charset="0"/>
              </a:rPr>
              <a:t>Persona de l'acheteur</a:t>
            </a:r>
          </a:p>
        </p:txBody>
      </p:sp>
      <p:sp>
        <p:nvSpPr>
          <p:cNvPr id="26" name="TextBox 25">
            <a:hlinkClick r:id="rId6" action="ppaction://hlinksldjump"/>
            <a:extLst>
              <a:ext uri="{FF2B5EF4-FFF2-40B4-BE49-F238E27FC236}">
                <a16:creationId xmlns:a16="http://schemas.microsoft.com/office/drawing/2014/main" id="{36528501-BD28-4946-8FF7-D35F9B09686C}"/>
              </a:ext>
            </a:extLst>
          </p:cNvPr>
          <p:cNvSpPr txBox="1"/>
          <p:nvPr/>
        </p:nvSpPr>
        <p:spPr>
          <a:xfrm>
            <a:off x="7704691" y="4172942"/>
            <a:ext cx="567784" cy="1010533"/>
          </a:xfrm>
          <a:prstGeom prst="rect">
            <a:avLst/>
          </a:prstGeom>
          <a:noFill/>
        </p:spPr>
        <p:txBody>
          <a:bodyPr wrap="none" tIns="320040" rtlCol="0">
            <a:spAutoFit/>
          </a:bodyPr>
          <a:lstStyle/>
          <a:p>
            <a:pPr algn="r">
              <a:lnSpc>
                <a:spcPts val="5000"/>
              </a:lnSpc>
            </a:pPr>
            <a:r>
              <a:rPr lang="fr" sz="5400" dirty="0">
                <a:solidFill>
                  <a:srgbClr val="F0A622"/>
                </a:solidFill>
                <a:latin typeface="Century Gothic" panose="020B0502020202020204" pitchFamily="34" charset="0"/>
                <a:ea typeface="Montserrat Light" charset="0"/>
                <a:cs typeface="Montserrat Light" charset="0"/>
              </a:rPr>
              <a:t>9</a:t>
            </a:r>
          </a:p>
        </p:txBody>
      </p:sp>
      <p:sp>
        <p:nvSpPr>
          <p:cNvPr id="27" name="TextBox 26">
            <a:hlinkClick r:id="rId7" action="ppaction://hlinksldjump"/>
            <a:extLst>
              <a:ext uri="{FF2B5EF4-FFF2-40B4-BE49-F238E27FC236}">
                <a16:creationId xmlns:a16="http://schemas.microsoft.com/office/drawing/2014/main" id="{5A4786DD-E5D8-6B4B-813C-E14353BF3F47}"/>
              </a:ext>
            </a:extLst>
          </p:cNvPr>
          <p:cNvSpPr txBox="1"/>
          <p:nvPr/>
        </p:nvSpPr>
        <p:spPr>
          <a:xfrm>
            <a:off x="7704690" y="2689702"/>
            <a:ext cx="567784" cy="1010533"/>
          </a:xfrm>
          <a:prstGeom prst="rect">
            <a:avLst/>
          </a:prstGeom>
          <a:noFill/>
        </p:spPr>
        <p:txBody>
          <a:bodyPr wrap="none" tIns="320040" rtlCol="0">
            <a:spAutoFit/>
          </a:bodyPr>
          <a:lstStyle/>
          <a:p>
            <a:pPr algn="r">
              <a:lnSpc>
                <a:spcPts val="5000"/>
              </a:lnSpc>
            </a:pPr>
            <a:r>
              <a:rPr lang="fr" sz="5400" dirty="0">
                <a:solidFill>
                  <a:srgbClr val="F0A622"/>
                </a:solidFill>
                <a:latin typeface="Century Gothic" panose="020B0502020202020204" pitchFamily="34" charset="0"/>
                <a:ea typeface="Montserrat Light" charset="0"/>
                <a:cs typeface="Montserrat Light" charset="0"/>
              </a:rPr>
              <a:t>8</a:t>
            </a:r>
          </a:p>
        </p:txBody>
      </p:sp>
      <p:sp>
        <p:nvSpPr>
          <p:cNvPr id="30" name="TextBox 29">
            <a:extLst>
              <a:ext uri="{FF2B5EF4-FFF2-40B4-BE49-F238E27FC236}">
                <a16:creationId xmlns:a16="http://schemas.microsoft.com/office/drawing/2014/main" id="{2F61F980-A8EF-7746-8CFC-6A1E192937E9}"/>
              </a:ext>
            </a:extLst>
          </p:cNvPr>
          <p:cNvSpPr txBox="1"/>
          <p:nvPr/>
        </p:nvSpPr>
        <p:spPr>
          <a:xfrm>
            <a:off x="8318544" y="1563250"/>
            <a:ext cx="3145413" cy="461665"/>
          </a:xfrm>
          <a:prstGeom prst="rect">
            <a:avLst/>
          </a:prstGeom>
          <a:noFill/>
        </p:spPr>
        <p:txBody>
          <a:bodyPr wrap="none" rtlCol="0" anchor="ctr" anchorCtr="0">
            <a:spAutoFit/>
          </a:bodyPr>
          <a:lstStyle/>
          <a:p>
            <a:r>
              <a:rPr lang="fr" sz="2400" dirty="0">
                <a:latin typeface="Century Gothic" panose="020B0502020202020204" pitchFamily="34" charset="0"/>
                <a:ea typeface="Montserrat Bold" charset="0"/>
                <a:cs typeface="Montserrat Bold" charset="0"/>
              </a:rPr>
              <a:t>Utilisation des médias sociaux</a:t>
            </a:r>
          </a:p>
        </p:txBody>
      </p:sp>
      <p:sp>
        <p:nvSpPr>
          <p:cNvPr id="31" name="TextBox 30">
            <a:hlinkClick r:id="rId7" action="ppaction://hlinksldjump"/>
            <a:extLst>
              <a:ext uri="{FF2B5EF4-FFF2-40B4-BE49-F238E27FC236}">
                <a16:creationId xmlns:a16="http://schemas.microsoft.com/office/drawing/2014/main" id="{96E71A4C-FECC-4D43-97C1-A8988E350997}"/>
              </a:ext>
            </a:extLst>
          </p:cNvPr>
          <p:cNvSpPr txBox="1"/>
          <p:nvPr/>
        </p:nvSpPr>
        <p:spPr>
          <a:xfrm>
            <a:off x="7704690" y="1192774"/>
            <a:ext cx="567784" cy="1010533"/>
          </a:xfrm>
          <a:prstGeom prst="rect">
            <a:avLst/>
          </a:prstGeom>
          <a:noFill/>
        </p:spPr>
        <p:txBody>
          <a:bodyPr wrap="none" tIns="320040" rtlCol="0">
            <a:spAutoFit/>
          </a:bodyPr>
          <a:lstStyle/>
          <a:p>
            <a:pPr algn="r">
              <a:lnSpc>
                <a:spcPts val="5000"/>
              </a:lnSpc>
            </a:pPr>
            <a:r>
              <a:rPr lang="fr" sz="5400" dirty="0">
                <a:solidFill>
                  <a:srgbClr val="F0A622"/>
                </a:solidFill>
                <a:latin typeface="Century Gothic" panose="020B0502020202020204" pitchFamily="34" charset="0"/>
                <a:ea typeface="Montserrat Light" charset="0"/>
                <a:cs typeface="Montserrat Light" charset="0"/>
              </a:rPr>
              <a:t>7</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92650" cy="523220"/>
          </a:xfrm>
          <a:prstGeom prst="rect">
            <a:avLst/>
          </a:prstGeom>
          <a:noFill/>
        </p:spPr>
        <p:txBody>
          <a:bodyPr wrap="none" rtlCol="0">
            <a:spAutoFit/>
          </a:bodyPr>
          <a:lstStyle/>
          <a:p>
            <a:r>
              <a:rPr lang="fr" sz="2800" dirty="0">
                <a:solidFill>
                  <a:schemeClr val="tx1">
                    <a:lumMod val="65000"/>
                    <a:lumOff val="35000"/>
                  </a:schemeClr>
                </a:solidFill>
                <a:latin typeface="Century Gothic" panose="020B0502020202020204" pitchFamily="34" charset="0"/>
              </a:rPr>
              <a:t>1. STRATÉGIE DE MARQUE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STRATÉGIE DE MARQUE</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fr" sz="1200" dirty="0">
                <a:latin typeface="Century Gothic" panose="020B0502020202020204" pitchFamily="34" charset="0"/>
              </a:rPr>
              <a:t>Description</a:t>
            </a:r>
          </a:p>
        </p:txBody>
      </p:sp>
      <p:pic>
        <p:nvPicPr>
          <p:cNvPr id="10" name="Picture 9" descr="Personne regardant un téléphone vide">
            <a:extLst>
              <a:ext uri="{FF2B5EF4-FFF2-40B4-BE49-F238E27FC236}">
                <a16:creationId xmlns:a16="http://schemas.microsoft.com/office/drawing/2014/main" id="{7F6804F4-31AB-4846-9FF1-1D5E5BE3E6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32169" y="0"/>
            <a:ext cx="6259019" cy="6477000"/>
          </a:xfrm>
          <a:prstGeom prst="rect">
            <a:avLst/>
          </a:prstGeom>
        </p:spPr>
      </p:pic>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54620" cy="523220"/>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2. </a:t>
            </a:r>
            <a:r>
              <a:rPr lang="fr" sz="2800" dirty="0">
                <a:solidFill>
                  <a:schemeClr val="tx1">
                    <a:lumMod val="65000"/>
                    <a:lumOff val="35000"/>
                  </a:schemeClr>
                </a:solidFill>
                <a:latin typeface="Century Gothic" panose="020B0502020202020204" pitchFamily="34" charset="0"/>
              </a:rPr>
              <a:t>VOIX</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VOIX</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fr" sz="1200" dirty="0">
                <a:latin typeface="Century Gothic" panose="020B0502020202020204" pitchFamily="34" charset="0"/>
              </a:rPr>
              <a:t>Description</a:t>
            </a:r>
          </a:p>
        </p:txBody>
      </p:sp>
      <p:pic>
        <p:nvPicPr>
          <p:cNvPr id="10" name="Picture 9" descr="Poisson jaune se déplaçant contre la direction d'un banc de poissons blancs">
            <a:extLst>
              <a:ext uri="{FF2B5EF4-FFF2-40B4-BE49-F238E27FC236}">
                <a16:creationId xmlns:a16="http://schemas.microsoft.com/office/drawing/2014/main" id="{CFDD7AC0-4E8E-D64D-8243-63BCE0495BD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142000"/>
                    </a14:imgEffect>
                  </a14:imgLayer>
                </a14:imgProps>
              </a:ext>
              <a:ext uri="{28A0092B-C50C-407E-A947-70E740481C1C}">
                <a14:useLocalDpi xmlns:a14="http://schemas.microsoft.com/office/drawing/2010/main"/>
              </a:ext>
            </a:extLst>
          </a:blip>
          <a:srcRect/>
          <a:stretch/>
        </p:blipFill>
        <p:spPr>
          <a:xfrm>
            <a:off x="5932169" y="1183"/>
            <a:ext cx="6259019"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916183" cy="523220"/>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3. </a:t>
            </a:r>
            <a:r>
              <a:rPr lang="fr" sz="2800" dirty="0">
                <a:solidFill>
                  <a:schemeClr val="tx1">
                    <a:lumMod val="65000"/>
                    <a:lumOff val="35000"/>
                  </a:schemeClr>
                </a:solidFill>
                <a:latin typeface="Century Gothic" panose="020B0502020202020204" pitchFamily="34" charset="0"/>
              </a:rPr>
              <a:t>Logo + Utilisation</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LOGO + UTILISATION</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Vous trouverez ci-dessous tous les traitements acceptés du logo.</a:t>
            </a:r>
          </a:p>
        </p:txBody>
      </p:sp>
      <p:pic>
        <p:nvPicPr>
          <p:cNvPr id="3" name="Picture 2" descr="Logo&#10;&#10;Description générée automatiquement">
            <a:extLst>
              <a:ext uri="{FF2B5EF4-FFF2-40B4-BE49-F238E27FC236}">
                <a16:creationId xmlns:a16="http://schemas.microsoft.com/office/drawing/2014/main" id="{EBC370A0-ECBA-554C-A732-1C3DE3B0E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Disposition horizontale</a:t>
            </a:r>
          </a:p>
        </p:txBody>
      </p:sp>
      <p:pic>
        <p:nvPicPr>
          <p:cNvPr id="10" name="Picture 9" descr="Une image contenant du texte, un signe&#10;&#10;Description générée automatiquement">
            <a:extLst>
              <a:ext uri="{FF2B5EF4-FFF2-40B4-BE49-F238E27FC236}">
                <a16:creationId xmlns:a16="http://schemas.microsoft.com/office/drawing/2014/main" id="{974700CB-9180-2F4C-B337-AEE9B53EA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Mot-symbole</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Le logotype sans logomark doit être utilisé exclusivement dans l'application.</a:t>
            </a:r>
          </a:p>
        </p:txBody>
      </p:sp>
      <p:pic>
        <p:nvPicPr>
          <p:cNvPr id="19" name="Picture 18" descr="Logo&#10;&#10;Description générée automatiquement">
            <a:extLst>
              <a:ext uri="{FF2B5EF4-FFF2-40B4-BE49-F238E27FC236}">
                <a16:creationId xmlns:a16="http://schemas.microsoft.com/office/drawing/2014/main" id="{63F9E51D-54CE-B44F-9FD7-81DC7EDBA8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3022" y="4776546"/>
            <a:ext cx="2213607" cy="694944"/>
          </a:xfrm>
          <a:prstGeom prst="rect">
            <a:avLst/>
          </a:prstGeom>
        </p:spPr>
      </p:pic>
      <p:pic>
        <p:nvPicPr>
          <p:cNvPr id="21" name="Picture 20" descr="Logo&#10;&#10;Description générée automatiquement avec une confiance moyenne">
            <a:extLst>
              <a:ext uri="{FF2B5EF4-FFF2-40B4-BE49-F238E27FC236}">
                <a16:creationId xmlns:a16="http://schemas.microsoft.com/office/drawing/2014/main" id="{13770805-3200-F94B-94FE-01AF6BFBB8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Disposition verticale</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Logomark (icône)</a:t>
            </a:r>
          </a:p>
        </p:txBody>
      </p:sp>
      <p:pic>
        <p:nvPicPr>
          <p:cNvPr id="25" name="Picture 24" descr="Logo&#10;&#10;Description générée automatiquement">
            <a:extLst>
              <a:ext uri="{FF2B5EF4-FFF2-40B4-BE49-F238E27FC236}">
                <a16:creationId xmlns:a16="http://schemas.microsoft.com/office/drawing/2014/main" id="{E85648FA-FF02-AF46-B991-E4D8F787F6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97979" y="2661412"/>
            <a:ext cx="1623056" cy="1010353"/>
          </a:xfrm>
          <a:prstGeom prst="rect">
            <a:avLst/>
          </a:prstGeom>
        </p:spPr>
      </p:pic>
      <p:pic>
        <p:nvPicPr>
          <p:cNvPr id="27" name="Picture 26" descr="Logo&#10;&#10;Description générée automatiquement">
            <a:extLst>
              <a:ext uri="{FF2B5EF4-FFF2-40B4-BE49-F238E27FC236}">
                <a16:creationId xmlns:a16="http://schemas.microsoft.com/office/drawing/2014/main" id="{BD8D79A2-F9DD-934E-BCAE-B827675F88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72250" y="2544959"/>
            <a:ext cx="2013105" cy="1377970"/>
          </a:xfrm>
          <a:prstGeom prst="rect">
            <a:avLst/>
          </a:prstGeom>
        </p:spPr>
      </p:pic>
      <p:pic>
        <p:nvPicPr>
          <p:cNvPr id="29" name="Picture 28" descr="Logo, icône&#10;&#10;Description générée automatiquement">
            <a:extLst>
              <a:ext uri="{FF2B5EF4-FFF2-40B4-BE49-F238E27FC236}">
                <a16:creationId xmlns:a16="http://schemas.microsoft.com/office/drawing/2014/main" id="{6DE9B047-B786-0B44-87D0-D4DE353FB9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34577" y="4871445"/>
            <a:ext cx="1100796" cy="1100796"/>
          </a:xfrm>
          <a:prstGeom prst="rect">
            <a:avLst/>
          </a:prstGeom>
        </p:spPr>
      </p:pic>
      <p:pic>
        <p:nvPicPr>
          <p:cNvPr id="31" name="Picture 30" descr="Une image contenant un logo&#10;&#10;Description générée automatiquement">
            <a:extLst>
              <a:ext uri="{FF2B5EF4-FFF2-40B4-BE49-F238E27FC236}">
                <a16:creationId xmlns:a16="http://schemas.microsoft.com/office/drawing/2014/main" id="{7EA752F2-1884-5746-AFB2-8349EA916A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e&#10;&#10;Description générée automatiquemen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03973"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Logo: Dégagement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LOGO: DÉGAGEMENT</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Donnez au logo de la place pour respirer. Le logo doit avoir un espace libre autour de l'ensemble du verrouillage. Cela fournira un espacement approprié pour ses ascendants de caractères. Vous trouverez ci-dessous le montant minimum de dégagement, mais il est préférable d'en faire plus. </a:t>
            </a:r>
          </a:p>
        </p:txBody>
      </p:sp>
      <p:pic>
        <p:nvPicPr>
          <p:cNvPr id="8" name="Picture 7" descr="Interface utilisateur graphique, application&#10;&#10;Description générée automatiquement">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63796"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Logo : Utilisation incorrecte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LOGO : UTILISATION INCORRECTE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Veuillez utiliser les logos tels qu'ils sont fournis dans ces directives. Ne modifiez pas le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Fausser</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fr" sz="1600" dirty="0">
                <a:latin typeface="Century Gothic" panose="020B0502020202020204" pitchFamily="34" charset="0"/>
              </a:rPr>
              <a:t>Ne pas biaiser ou mettre à l'échelle de manière disproportionnée</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Changer les couleurs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fr" sz="1600" dirty="0">
                <a:latin typeface="Century Gothic" panose="020B0502020202020204" pitchFamily="34" charset="0"/>
              </a:rPr>
              <a:t>Ne changez pas les couleurs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Recréer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fr" sz="1600" dirty="0">
                <a:latin typeface="Century Gothic" panose="020B0502020202020204" pitchFamily="34" charset="0"/>
              </a:rPr>
              <a:t>Ne faites pas de modifications, d'ajouts ou de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Ajouter des effets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fr" sz="1600" dirty="0">
                <a:latin typeface="Century Gothic" panose="020B0502020202020204" pitchFamily="34" charset="0"/>
              </a:rPr>
              <a:t>N'ajoutez pas d'ombres portées, de contours ou de biseaux</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Modifier l'orientation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fr" sz="1600" dirty="0">
                <a:latin typeface="Century Gothic" panose="020B0502020202020204" pitchFamily="34" charset="0"/>
              </a:rPr>
              <a:t>Ne modifiez pas l'orientation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Utiliser des arrière-plans occupés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fr" sz="1600" dirty="0">
                <a:latin typeface="Century Gothic" panose="020B0502020202020204" pitchFamily="34" charset="0"/>
              </a:rPr>
              <a:t>Ne placez pas sur des arrière-plans compliqués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79169" y="4274262"/>
            <a:ext cx="2996291" cy="804672"/>
          </a:xfrm>
          <a:prstGeom prst="rect">
            <a:avLst/>
          </a:prstGeom>
        </p:spPr>
      </p:pic>
      <p:pic>
        <p:nvPicPr>
          <p:cNvPr id="35" name="Picture 34" descr="Icône&#10;&#10;Description générée automatiquement">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ône&#10;&#10;Description générée automatiquement">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ône&#10;&#10;Description générée automatiquement">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ône&#10;&#10;Description générée automatiquement">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ône&#10;&#10;Description générée automatiquement">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ône&#10;&#10;Description générée automatiquement">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06530" cy="523220"/>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4. </a:t>
            </a:r>
            <a:r>
              <a:rPr lang="fr" sz="2800" dirty="0">
                <a:solidFill>
                  <a:schemeClr val="tx1">
                    <a:lumMod val="65000"/>
                    <a:lumOff val="35000"/>
                  </a:schemeClr>
                </a:solidFill>
                <a:latin typeface="Century Gothic" panose="020B0502020202020204" pitchFamily="34" charset="0"/>
              </a:rPr>
              <a:t>Couleurs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COULEURS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88145" y="3821794"/>
            <a:ext cx="1782860" cy="400110"/>
          </a:xfrm>
          <a:prstGeom prst="rect">
            <a:avLst/>
          </a:prstGeom>
          <a:noFill/>
        </p:spPr>
        <p:txBody>
          <a:bodyPr wrap="none" rtlCol="0">
            <a:spAutoFit/>
          </a:bodyPr>
          <a:lstStyle/>
          <a:p>
            <a:pPr algn="ctr"/>
            <a:r>
              <a:rPr lang="fr" sz="2000" dirty="0">
                <a:latin typeface="Century Gothic" panose="020B0502020202020204" pitchFamily="34" charset="0"/>
              </a:rPr>
              <a:t>Aqua Brise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fr" sz="2000" dirty="0">
                <a:latin typeface="Century Gothic" panose="020B0502020202020204" pitchFamily="34" charset="0"/>
              </a:rPr>
              <a:t>Soleil d'or</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211373" y="3821794"/>
            <a:ext cx="2081019" cy="400110"/>
          </a:xfrm>
          <a:prstGeom prst="rect">
            <a:avLst/>
          </a:prstGeom>
          <a:noFill/>
        </p:spPr>
        <p:txBody>
          <a:bodyPr wrap="none" rtlCol="0">
            <a:spAutoFit/>
          </a:bodyPr>
          <a:lstStyle/>
          <a:p>
            <a:pPr algn="ctr"/>
            <a:r>
              <a:rPr lang="fr" sz="2000" dirty="0">
                <a:latin typeface="Century Gothic" panose="020B0502020202020204" pitchFamily="34" charset="0"/>
              </a:rPr>
              <a:t>Pêche d'été</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8920567" y="3821794"/>
            <a:ext cx="2127505" cy="400110"/>
          </a:xfrm>
          <a:prstGeom prst="rect">
            <a:avLst/>
          </a:prstGeom>
          <a:noFill/>
        </p:spPr>
        <p:txBody>
          <a:bodyPr wrap="none" rtlCol="0">
            <a:spAutoFit/>
          </a:bodyPr>
          <a:lstStyle/>
          <a:p>
            <a:pPr algn="ctr"/>
            <a:r>
              <a:rPr lang="fr" sz="2000" dirty="0">
                <a:latin typeface="Century Gothic" panose="020B0502020202020204" pitchFamily="34" charset="0"/>
              </a:rPr>
              <a:t>Orange vibrante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Guidelines-Presentation-Template_PowerPoint" id="{58A20A76-F2B4-7145-9360-B4E46B3EFA7F}" vid="{1F6EDB11-E445-7D45-839A-0D28A1F802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IC-Brand-Guidelines-Presentation-Template_PowerPoint</Template>
  <TotalTime>6</TotalTime>
  <Words>796</Words>
  <Application>Microsoft Macintosh PowerPoint</Application>
  <PresentationFormat>Widescreen</PresentationFormat>
  <Paragraphs>231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Alexandra Ragazhinskaya</dc:creator>
  <cp:keywords/>
  <dc:description/>
  <cp:lastModifiedBy>Jason Flores</cp:lastModifiedBy>
  <cp:revision>2</cp:revision>
  <dcterms:created xsi:type="dcterms:W3CDTF">2021-10-22T16:43:38Z</dcterms:created>
  <dcterms:modified xsi:type="dcterms:W3CDTF">2022-09-11T04:26:47Z</dcterms:modified>
  <cp:category/>
</cp:coreProperties>
</file>