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447"/>
  </p:normalViewPr>
  <p:slideViewPr>
    <p:cSldViewPr snapToGrid="0" snapToObjects="1">
      <p:cViewPr varScale="1">
        <p:scale>
          <a:sx n="112" d="100"/>
          <a:sy n="112" d="100"/>
        </p:scale>
        <p:origin x="728"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svg"/><Relationship Id="rId42" Type="http://schemas.openxmlformats.org/officeDocument/2006/relationships/image" Target="../media/image72.svg"/><Relationship Id="rId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svg"/><Relationship Id="rId37" Type="http://schemas.openxmlformats.org/officeDocument/2006/relationships/image" Target="../media/image67.png"/><Relationship Id="rId40" Type="http://schemas.openxmlformats.org/officeDocument/2006/relationships/image" Target="../media/image70.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36" Type="http://schemas.openxmlformats.org/officeDocument/2006/relationships/image" Target="../media/image66.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35" Type="http://schemas.openxmlformats.org/officeDocument/2006/relationships/image" Target="../media/image65.png"/><Relationship Id="rId43" Type="http://schemas.openxmlformats.org/officeDocument/2006/relationships/image" Target="../media/image73.tiff"/><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tiff"/><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pción generada automá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es" sz="2200" b="1" dirty="0">
                <a:solidFill>
                  <a:schemeClr val="tx1">
                    <a:lumMod val="75000"/>
                    <a:lumOff val="25000"/>
                  </a:schemeClr>
                </a:solidFill>
                <a:latin typeface="Century Gothic" panose="020B0502020202020204" pitchFamily="34" charset="0"/>
              </a:rPr>
              <a:t>PLANTILLA DE PRESENTACIÓN DE DIRECTRICES DE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DIRECTRICES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es" sz="4400" dirty="0">
                <a:solidFill>
                  <a:schemeClr val="tx2">
                    <a:lumMod val="50000"/>
                  </a:schemeClr>
                </a:solidFill>
                <a:latin typeface="Century Gothic" panose="020B0502020202020204" pitchFamily="34" charset="0"/>
              </a:rPr>
              <a:t>DIRECTRICES DE MARCA</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es" sz="1400" dirty="0">
                <a:solidFill>
                  <a:schemeClr val="bg1">
                    <a:lumMod val="50000"/>
                  </a:schemeClr>
                </a:solidFill>
                <a:latin typeface="Century Gothic" panose="020B0502020202020204" pitchFamily="34" charset="0"/>
              </a:rPr>
              <a:t>©20XX. Todos los derechos reservados a su organización.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4" name="TextBox 13">
              <a:extLst>
                <a:ext uri="{FF2B5EF4-FFF2-40B4-BE49-F238E27FC236}">
                  <a16:creationId xmlns:a16="http://schemas.microsoft.com/office/drawing/2014/main" id="{37F19312-F8F1-4B4F-9DAE-27D355366D66}"/>
                </a:ext>
              </a:extLst>
            </p:cNvPr>
            <p:cNvSpPr txBox="1"/>
            <p:nvPr/>
          </p:nvSpPr>
          <p:spPr>
            <a:xfrm>
              <a:off x="8718921" y="3781988"/>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s"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es" sz="2800" dirty="0">
                <a:solidFill>
                  <a:schemeClr val="tx1">
                    <a:lumMod val="65000"/>
                    <a:lumOff val="35000"/>
                  </a:schemeClr>
                </a:solidFill>
                <a:latin typeface="Century Gothic" panose="020B0502020202020204" pitchFamily="34" charset="0"/>
              </a:rPr>
              <a:t>Colores: Secundario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 SECUNDARIOS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es" sz="2000" dirty="0">
                <a:latin typeface="Century Gothic" panose="020B0502020202020204" pitchFamily="34" charset="0"/>
              </a:rPr>
              <a:t>Ciruela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es" sz="2000" dirty="0">
                <a:latin typeface="Century Gothic" panose="020B0502020202020204" pitchFamily="34" charset="0"/>
              </a:rPr>
              <a:t>Arena</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es" sz="2000" dirty="0">
                <a:latin typeface="Century Gothic" panose="020B0502020202020204" pitchFamily="34" charset="0"/>
              </a:rPr>
              <a:t>Violeta</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es" sz="2000" dirty="0">
                <a:latin typeface="Century Gothic" panose="020B0502020202020204" pitchFamily="34" charset="0"/>
              </a:rPr>
              <a:t>Primavera</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s" sz="2000" dirty="0">
                <a:solidFill>
                  <a:schemeClr val="tx1">
                    <a:lumMod val="65000"/>
                    <a:lumOff val="35000"/>
                  </a:schemeClr>
                </a:solidFill>
                <a:latin typeface="Century Gothic" panose="020B0502020202020204" pitchFamily="34" charset="0"/>
              </a:rPr>
              <a:t>Primario:</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5. </a:t>
            </a:r>
            <a:r>
              <a:rPr lang="es" sz="2800" dirty="0">
                <a:solidFill>
                  <a:schemeClr val="tx1">
                    <a:lumMod val="65000"/>
                    <a:lumOff val="35000"/>
                  </a:schemeClr>
                </a:solidFill>
                <a:latin typeface="Century Gothic" panose="020B0502020202020204" pitchFamily="34" charset="0"/>
              </a:rPr>
              <a:t>Tipografía</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s" sz="2400" dirty="0">
                <a:latin typeface="Century Gothic" panose="020B0502020202020204" pitchFamily="34" charset="0"/>
              </a:rPr>
              <a:t>Roboto</a:t>
            </a:r>
          </a:p>
        </p:txBody>
      </p:sp>
      <p:pic>
        <p:nvPicPr>
          <p:cNvPr id="33" name="Picture 32" descr="Un letrero en blanco y negro&#10;&#10;Descripción generada automáticamente con poca confianz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letrero en blanco y negro&#10;&#10;Descripción generada automáticamente con poca confianz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s" sz="2800" dirty="0">
                <a:solidFill>
                  <a:schemeClr val="tx1">
                    <a:lumMod val="65000"/>
                    <a:lumOff val="35000"/>
                  </a:schemeClr>
                </a:solidFill>
                <a:latin typeface="Century Gothic" panose="020B0502020202020204" pitchFamily="34" charset="0"/>
              </a:rPr>
              <a:t>Tipografía: Formato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 FORMATO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s" sz="2400" dirty="0">
                <a:latin typeface="Century Gothic" panose="020B0502020202020204" pitchFamily="34" charset="0"/>
              </a:rPr>
              <a:t>ENCABEZADOS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32pt</a:t>
            </a:r>
          </a:p>
          <a:p>
            <a:pPr>
              <a:spcAft>
                <a:spcPts val="800"/>
              </a:spcAft>
            </a:pPr>
            <a:r>
              <a:rPr lang="es" sz="1200" dirty="0">
                <a:latin typeface="Century Gothic" panose="020B0502020202020204" pitchFamily="34" charset="0"/>
              </a:rPr>
              <a:t>1</a:t>
            </a:r>
          </a:p>
          <a:p>
            <a:pPr>
              <a:spcAft>
                <a:spcPts val="800"/>
              </a:spcAft>
            </a:pPr>
            <a:r>
              <a:rPr lang="e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s" sz="2400" dirty="0">
                <a:latin typeface="Century Gothic" panose="020B0502020202020204" pitchFamily="34" charset="0"/>
              </a:rPr>
              <a:t>Párrafo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11pt</a:t>
            </a:r>
          </a:p>
          <a:p>
            <a:pPr>
              <a:spcAft>
                <a:spcPts val="800"/>
              </a:spcAft>
            </a:pPr>
            <a:r>
              <a:rPr lang="es" sz="1200" dirty="0">
                <a:latin typeface="Century Gothic" panose="020B0502020202020204" pitchFamily="34" charset="0"/>
              </a:rPr>
              <a:t>1.5</a:t>
            </a:r>
          </a:p>
          <a:p>
            <a:pPr>
              <a:spcAft>
                <a:spcPts val="800"/>
              </a:spcAft>
            </a:pPr>
            <a:r>
              <a:rPr lang="e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6. </a:t>
            </a:r>
            <a:r>
              <a:rPr lang="es" sz="2800" dirty="0">
                <a:solidFill>
                  <a:schemeClr val="tx1">
                    <a:lumMod val="65000"/>
                    <a:lumOff val="35000"/>
                  </a:schemeClr>
                </a:solidFill>
                <a:latin typeface="Century Gothic" panose="020B0502020202020204" pitchFamily="34" charset="0"/>
              </a:rPr>
              <a:t>Imágenes + Iconos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IMÁGENES + ICONOS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Escena de la colina con relleno sólido">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Ábaco con relleno sólido">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Bellota con relleno sólido">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Libreta de direcciones con relleno sólido">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Avión con relleno sólido">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Torre celular con relleno sólido">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Timbre de alarma con relleno sólido">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Apertura con relleno sólido">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Mochila con relleno sólido">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Marca de insignia con relleno sólido">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con relleno sólido">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Gráfico de barras con relleno sólido">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ería con llenado sólido">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Abeja con relleno sólido">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aurio con relleno sólido">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Lavado de autos con relleno sólido">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Catedral con relleno sólido">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Registrar con relleno sólido">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ultivos con relleno sólido">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Revisión del cliente con relleno sólido">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USO DE REDES SOCIALES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Detalles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7. </a:t>
            </a:r>
            <a:r>
              <a:rPr lang="es" sz="2800" dirty="0">
                <a:solidFill>
                  <a:schemeClr val="tx1">
                    <a:lumMod val="65000"/>
                    <a:lumOff val="35000"/>
                  </a:schemeClr>
                </a:solidFill>
                <a:latin typeface="Century Gothic" panose="020B0502020202020204" pitchFamily="34" charset="0"/>
              </a:rPr>
              <a:t>Uso de las redes sociales</a:t>
            </a:r>
            <a:endParaRPr lang="en-US" sz="2400" dirty="0">
              <a:solidFill>
                <a:schemeClr val="tx1">
                  <a:lumMod val="65000"/>
                  <a:lumOff val="35000"/>
                </a:schemeClr>
              </a:solidFill>
              <a:latin typeface="Century Gothic" panose="020B0502020202020204" pitchFamily="34" charset="0"/>
            </a:endParaRPr>
          </a:p>
        </p:txBody>
      </p:sp>
      <p:pic>
        <p:nvPicPr>
          <p:cNvPr id="4" name="Picture 3" descr="Joven usando un teléfono inteligente en la calle de la ciudad por la noche">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DECLARACIÓN DE OBJETIVOS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Detalles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8. </a:t>
            </a:r>
            <a:r>
              <a:rPr lang="es" sz="2800" dirty="0">
                <a:solidFill>
                  <a:schemeClr val="tx1">
                    <a:lumMod val="65000"/>
                    <a:lumOff val="35000"/>
                  </a:schemeClr>
                </a:solidFill>
                <a:latin typeface="Century Gothic" panose="020B0502020202020204" pitchFamily="34" charset="0"/>
              </a:rPr>
              <a:t>Declaración de la misión</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Detalles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9. Buyer </a:t>
            </a:r>
            <a:r>
              <a:rPr lang="es" sz="2800" dirty="0">
                <a:solidFill>
                  <a:schemeClr val="tx1">
                    <a:lumMod val="65000"/>
                    <a:lumOff val="35000"/>
                  </a:schemeClr>
                </a:solidFill>
                <a:latin typeface="Century Gothic" panose="020B0502020202020204" pitchFamily="34" charset="0"/>
              </a:rPr>
              <a:t>Persona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Calendario mensual con relleno sólido">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35</a:t>
            </a:r>
          </a:p>
        </p:txBody>
      </p:sp>
      <p:pic>
        <p:nvPicPr>
          <p:cNvPr id="19" name="Graphic 18" descr="Marcador con relleno sólido">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Seattle</a:t>
            </a:r>
          </a:p>
        </p:txBody>
      </p:sp>
      <p:pic>
        <p:nvPicPr>
          <p:cNvPr id="21" name="Graphic 20" descr="Maletín con relleno sólido">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Gerente de Medios</a:t>
            </a:r>
          </a:p>
        </p:txBody>
      </p:sp>
      <p:pic>
        <p:nvPicPr>
          <p:cNvPr id="23" name="Graphic 22" descr="Dinero con relleno sólido">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US$ 85 mil</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es" sz="2400" dirty="0">
                <a:latin typeface="Century Gothic" panose="020B0502020202020204" pitchFamily="34" charset="0"/>
              </a:rPr>
              <a:t>Gloria Minera</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es"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Detalles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es" sz="2400" dirty="0">
                <a:solidFill>
                  <a:schemeClr val="tx1">
                    <a:lumMod val="65000"/>
                    <a:lumOff val="35000"/>
                  </a:schemeClr>
                </a:solidFill>
                <a:latin typeface="Century Gothic" panose="020B0502020202020204" pitchFamily="34" charset="0"/>
              </a:rPr>
              <a:t>DESEOS + NECESIDADES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Detalles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es" sz="2400" dirty="0">
                <a:solidFill>
                  <a:schemeClr val="tx1">
                    <a:lumMod val="65000"/>
                    <a:lumOff val="35000"/>
                  </a:schemeClr>
                </a:solidFill>
                <a:latin typeface="Century Gothic" panose="020B0502020202020204" pitchFamily="34" charset="0"/>
              </a:rPr>
              <a:t>FRUSTRACIONES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Casa con relleno sólido">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Soltero</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s" sz="1600" b="1" dirty="0">
                          <a:solidFill>
                            <a:schemeClr val="tx1"/>
                          </a:solidFill>
                          <a:effectLst/>
                          <a:latin typeface="Century Gothic" panose="020B0502020202020204" pitchFamily="34" charset="0"/>
                        </a:rPr>
                        <a:t>RENUNCIA</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s" sz="1400" b="0" dirty="0">
                          <a:solidFill>
                            <a:schemeClr val="tx1"/>
                          </a:solidFill>
                          <a:effectLst/>
                          <a:latin typeface="Century Gothic" panose="020B0502020202020204" pitchFamily="34" charset="0"/>
                        </a:rPr>
                        <a:t>Cualquier artículo, plantilla o información proporcionada por Smartsheet en el sitio web es solo para referencia. Si bien nos esforzamos por mantener la información actualizada y correcta, no hacemos representaciones o garantías de ningún tipo, expresas o implícitas, sobre la integridad, precisión, confiabilidad, idoneidad o disponibilidad con respecto al sitio web o la información, artículos, plantillas o gráficos relacionados contenidos en el sitio web. Por lo tanto, cualquier confianza que deposite en dicha información es estrictamente bajo su propio riesgo.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©20XX. Todos los derechos reservados a su organización.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pción generada automá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DIRECTRICES DE MARCA |   TABLA DE CONTENIDOS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s" sz="3200" dirty="0">
                <a:solidFill>
                  <a:schemeClr val="tx1">
                    <a:lumMod val="65000"/>
                    <a:lumOff val="35000"/>
                  </a:schemeClr>
                </a:solidFill>
                <a:latin typeface="Century Gothic" panose="020B0502020202020204" pitchFamily="34" charset="0"/>
              </a:rPr>
              <a:t>TABLA DE CONTENIDOS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Estrategia de marca</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es" sz="2400" dirty="0">
                <a:latin typeface="Century Gothic" panose="020B0502020202020204" pitchFamily="34" charset="0"/>
                <a:ea typeface="Montserrat Bold" charset="0"/>
                <a:cs typeface="Montserrat Bold" charset="0"/>
              </a:rPr>
              <a:t>Voz</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es" sz="2400" dirty="0">
                <a:latin typeface="Century Gothic" panose="020B0502020202020204" pitchFamily="34" charset="0"/>
                <a:ea typeface="Montserrat Bold" charset="0"/>
                <a:cs typeface="Montserrat Bold" charset="0"/>
              </a:rPr>
              <a:t>Logotipo + Uso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Tipografía</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Imágenes + Iconos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Colores</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Declaración de objetivos</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Buyer Persona</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es" sz="2400" dirty="0">
                <a:latin typeface="Century Gothic" panose="020B0502020202020204" pitchFamily="34" charset="0"/>
                <a:ea typeface="Montserrat Bold" charset="0"/>
                <a:cs typeface="Montserrat Bold" charset="0"/>
              </a:rPr>
              <a:t>Uso de redes sociales</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es"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es" sz="2800" dirty="0">
                <a:solidFill>
                  <a:schemeClr val="tx1">
                    <a:lumMod val="65000"/>
                    <a:lumOff val="35000"/>
                  </a:schemeClr>
                </a:solidFill>
                <a:latin typeface="Century Gothic" panose="020B0502020202020204" pitchFamily="34" charset="0"/>
              </a:rPr>
              <a:t>1. ESTRATEGIA DE MARCA</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ESTRATEGIA DE MARCA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Descripción</a:t>
            </a:r>
          </a:p>
        </p:txBody>
      </p:sp>
      <p:pic>
        <p:nvPicPr>
          <p:cNvPr id="10" name="Picture 9" descr="Persona mirando el teléfono vacío">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2. </a:t>
            </a:r>
            <a:r>
              <a:rPr lang="es" sz="2800" dirty="0">
                <a:solidFill>
                  <a:schemeClr val="tx1">
                    <a:lumMod val="65000"/>
                    <a:lumOff val="35000"/>
                  </a:schemeClr>
                </a:solidFill>
                <a:latin typeface="Century Gothic" panose="020B0502020202020204" pitchFamily="34" charset="0"/>
              </a:rPr>
              <a:t>VOZ</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VOZ</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Descripción</a:t>
            </a:r>
          </a:p>
        </p:txBody>
      </p:sp>
      <p:pic>
        <p:nvPicPr>
          <p:cNvPr id="10" name="Picture 9" descr="Pez amarillo moviéndose en contra de la dirección de un banco de peces blancos">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3. </a:t>
            </a:r>
            <a:r>
              <a:rPr lang="es" sz="2800" dirty="0">
                <a:solidFill>
                  <a:schemeClr val="tx1">
                    <a:lumMod val="65000"/>
                    <a:lumOff val="35000"/>
                  </a:schemeClr>
                </a:solidFill>
                <a:latin typeface="Century Gothic" panose="020B0502020202020204" pitchFamily="34" charset="0"/>
              </a:rPr>
              <a:t>Logotipo + 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 +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A continuación se muestran todos los tratamientos aceptados del logotipo.</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horizontal</a:t>
            </a:r>
          </a:p>
        </p:txBody>
      </p:sp>
      <p:pic>
        <p:nvPicPr>
          <p:cNvPr id="10" name="Picture 9" descr="Una imagen que contiene texto, signo&#10;&#10;Descripción generada automáticamente">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Marca denominativa</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sin logotipo se utilizará exclusivamente dentro de la aplicación.</a:t>
            </a:r>
          </a:p>
        </p:txBody>
      </p:sp>
      <p:pic>
        <p:nvPicPr>
          <p:cNvPr id="19" name="Picture 18" descr="Logotipo&#10;&#10;Descripción generada automáticamente">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tipo&#10;&#10;Descripción generada automáticamente con confianza media">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vertical</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Logomark (icono)</a:t>
            </a:r>
          </a:p>
        </p:txBody>
      </p:sp>
      <p:pic>
        <p:nvPicPr>
          <p:cNvPr id="25" name="Picture 24" descr="Logotipo&#10;&#10;Descripción generada automáticamente">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tipo&#10;&#10;Descripción generada automáticamente">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tipo, icono&#10;&#10;Descripción generada automáticamente">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Una imagen que contiene el logotipo&#10;&#10;Descripción generada automáticamente">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Logotipo: Despeje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 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Dale al logotipo un poco de espacio para respirar. El logotipo debe tener un espacio libre alrededor de todo el bloqueo. Esto proporcionará un espaciado adecuado para sus ascendentes de carácter. A continuación se muestra la cantidad mínima de liquidación, pero se prefiere más. </a:t>
            </a:r>
          </a:p>
        </p:txBody>
      </p:sp>
      <p:pic>
        <p:nvPicPr>
          <p:cNvPr id="8" name="Picture 7" descr="Interfaz gráfica de usuario, aplicación&#10;&#10;Descripción generada automá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Logotipo: Uso incorrecto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LOGOTIPO: USO INCORRECTO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Utilice los logotipos tal como se proporcionan en estas directrices. No alteres el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Inclinación</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s" sz="1600" dirty="0">
                <a:latin typeface="Century Gothic" panose="020B0502020202020204" pitchFamily="34" charset="0"/>
              </a:rPr>
              <a:t>No sesgue ni escale de manera desproporcionada</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Cambiar colores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s" sz="1600" dirty="0">
                <a:latin typeface="Century Gothic" panose="020B0502020202020204" pitchFamily="34" charset="0"/>
              </a:rPr>
              <a:t>No cambies los colores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Recrear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s" sz="1600" dirty="0">
                <a:latin typeface="Century Gothic" panose="020B0502020202020204" pitchFamily="34" charset="0"/>
              </a:rPr>
              <a:t>No hagas alteraciones, adiciones o sustituciones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Añadir efectos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s" sz="1600" dirty="0">
                <a:latin typeface="Century Gothic" panose="020B0502020202020204" pitchFamily="34" charset="0"/>
              </a:rPr>
              <a:t>No agregues sombras paralelas, trazos o biseles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Alterar la orientación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s" sz="1600" dirty="0">
                <a:latin typeface="Century Gothic" panose="020B0502020202020204" pitchFamily="34" charset="0"/>
              </a:rPr>
              <a:t>No cambies la orientación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Usar fondos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s" sz="1600" dirty="0">
                <a:latin typeface="Century Gothic" panose="020B0502020202020204" pitchFamily="34" charset="0"/>
              </a:rPr>
              <a:t>No te coloques en fondos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Icono&#10;&#10;Descripción generada automá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o&#10;&#10;Descripción generada automá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o&#10;&#10;Descripción generada automá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o&#10;&#10;Descripción generada automá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o&#10;&#10;Descripción generada automá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o&#10;&#10;Descripción generada automá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4. </a:t>
            </a:r>
            <a:r>
              <a:rPr lang="es" sz="2800" dirty="0">
                <a:solidFill>
                  <a:schemeClr val="tx1">
                    <a:lumMod val="65000"/>
                    <a:lumOff val="35000"/>
                  </a:schemeClr>
                </a:solidFill>
                <a:latin typeface="Century Gothic" panose="020B0502020202020204" pitchFamily="34" charset="0"/>
              </a:rPr>
              <a:t>Colores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es" sz="2000" dirty="0">
                <a:latin typeface="Century Gothic" panose="020B0502020202020204" pitchFamily="34" charset="0"/>
              </a:rPr>
              <a:t>Brisa acuática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s" sz="2000" dirty="0">
                <a:latin typeface="Century Gothic" panose="020B0502020202020204" pitchFamily="34" charset="0"/>
              </a:rPr>
              <a:t>Sol Dorado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es" sz="2000" dirty="0">
                <a:latin typeface="Century Gothic" panose="020B0502020202020204" pitchFamily="34" charset="0"/>
              </a:rPr>
              <a:t>Melocotón de verano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es" sz="2000" dirty="0">
                <a:latin typeface="Century Gothic" panose="020B0502020202020204" pitchFamily="34" charset="0"/>
              </a:rPr>
              <a:t>Naranja vibrante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3</TotalTime>
  <Words>760</Words>
  <Application>Microsoft Macintosh PowerPoint</Application>
  <PresentationFormat>Widescreen</PresentationFormat>
  <Paragraphs>230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Alexandra Ragazhinskaya</dc:creator>
  <cp:keywords/>
  <dc:description/>
  <cp:lastModifiedBy>Jason Flores</cp:lastModifiedBy>
  <cp:revision>2</cp:revision>
  <dcterms:created xsi:type="dcterms:W3CDTF">2021-10-22T16:43:38Z</dcterms:created>
  <dcterms:modified xsi:type="dcterms:W3CDTF">2022-09-11T04:19:59Z</dcterms:modified>
  <cp:category/>
</cp:coreProperties>
</file>