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447"/>
  </p:normalViewPr>
  <p:slideViewPr>
    <p:cSldViewPr snapToGrid="0" snapToObjects="1">
      <p:cViewPr varScale="1">
        <p:scale>
          <a:sx n="112" d="100"/>
          <a:sy n="112" d="100"/>
        </p:scale>
        <p:origin x="728"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svg"/><Relationship Id="rId42" Type="http://schemas.openxmlformats.org/officeDocument/2006/relationships/image" Target="../media/image72.svg"/><Relationship Id="rId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svg"/><Relationship Id="rId37" Type="http://schemas.openxmlformats.org/officeDocument/2006/relationships/image" Target="../media/image67.png"/><Relationship Id="rId40" Type="http://schemas.openxmlformats.org/officeDocument/2006/relationships/image" Target="../media/image70.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36" Type="http://schemas.openxmlformats.org/officeDocument/2006/relationships/image" Target="../media/image66.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35" Type="http://schemas.openxmlformats.org/officeDocument/2006/relationships/image" Target="../media/image65.png"/><Relationship Id="rId43" Type="http://schemas.openxmlformats.org/officeDocument/2006/relationships/image" Target="../media/image73.tiff"/><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tiff"/><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10;&#10;Beschreibung automatisch generier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de" sz="2200" b="1" dirty="0">
                <a:solidFill>
                  <a:schemeClr val="tx1">
                    <a:lumMod val="75000"/>
                    <a:lumOff val="25000"/>
                  </a:schemeClr>
                </a:solidFill>
                <a:latin typeface="Century Gothic" panose="020B0502020202020204" pitchFamily="34" charset="0"/>
              </a:rPr>
              <a:t>PRÄSENTATIONSVORLAGE MARKENRICHTLINIEN</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MARKENRICHTLINIEN</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de" sz="4400" dirty="0">
                <a:solidFill>
                  <a:schemeClr val="tx2">
                    <a:lumMod val="50000"/>
                  </a:schemeClr>
                </a:solidFill>
                <a:latin typeface="Century Gothic" panose="020B0502020202020204" pitchFamily="34" charset="0"/>
              </a:rPr>
              <a:t>MARKENRICHTLINIEN</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de" sz="1400" dirty="0">
                <a:solidFill>
                  <a:schemeClr val="bg1">
                    <a:lumMod val="50000"/>
                  </a:schemeClr>
                </a:solidFill>
                <a:latin typeface="Century Gothic" panose="020B0502020202020204" pitchFamily="34" charset="0"/>
              </a:rPr>
              <a:t>©20XX. Alle Rechte behalten sich Ihre Organisation vor.</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Kugel">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de" sz="7200" b="1" dirty="0">
                  <a:solidFill>
                    <a:schemeClr val="bg1"/>
                  </a:solidFill>
                  <a:latin typeface="Century Gothic" panose="020B0502020202020204" pitchFamily="34" charset="0"/>
                </a:rPr>
                <a:t>DEIN</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de"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de" sz="2800" dirty="0">
                <a:solidFill>
                  <a:schemeClr val="tx1">
                    <a:lumMod val="65000"/>
                    <a:lumOff val="35000"/>
                  </a:schemeClr>
                </a:solidFill>
                <a:latin typeface="Century Gothic" panose="020B0502020202020204" pitchFamily="34" charset="0"/>
              </a:rPr>
              <a:t>Farben: Sekundär</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 SEKUNDÄR</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de" sz="2000" dirty="0">
                <a:latin typeface="Century Gothic" panose="020B0502020202020204" pitchFamily="34" charset="0"/>
              </a:rPr>
              <a:t>Pflaume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de" sz="2000" dirty="0">
                <a:latin typeface="Century Gothic" panose="020B0502020202020204" pitchFamily="34" charset="0"/>
              </a:rPr>
              <a:t>Sand</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de" sz="2000" dirty="0">
                <a:latin typeface="Century Gothic" panose="020B0502020202020204" pitchFamily="34" charset="0"/>
              </a:rPr>
              <a:t>Violett</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de" sz="2000" dirty="0">
                <a:latin typeface="Century Gothic" panose="020B0502020202020204" pitchFamily="34" charset="0"/>
              </a:rPr>
              <a:t>Feder</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de" sz="2000" dirty="0">
                <a:solidFill>
                  <a:schemeClr val="tx1">
                    <a:lumMod val="65000"/>
                    <a:lumOff val="35000"/>
                  </a:schemeClr>
                </a:solidFill>
                <a:latin typeface="Century Gothic" panose="020B0502020202020204" pitchFamily="34" charset="0"/>
              </a:rPr>
              <a:t>Primär:</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5. </a:t>
            </a:r>
            <a:r>
              <a:rPr lang="de" sz="2800" dirty="0">
                <a:solidFill>
                  <a:schemeClr val="tx1">
                    <a:lumMod val="65000"/>
                    <a:lumOff val="35000"/>
                  </a:schemeClr>
                </a:solidFill>
                <a:latin typeface="Century Gothic" panose="020B0502020202020204" pitchFamily="34" charset="0"/>
              </a:rPr>
              <a:t>Typografie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de"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de" sz="2400" dirty="0">
                <a:latin typeface="Century Gothic" panose="020B0502020202020204" pitchFamily="34" charset="0"/>
              </a:rPr>
              <a:t>Roboto</a:t>
            </a:r>
          </a:p>
        </p:txBody>
      </p:sp>
      <p:pic>
        <p:nvPicPr>
          <p:cNvPr id="33" name="Picture 32" descr="Ein schwarz-weißes Schild&#10;&#10;Beschreibung automatisch mit geringer Zuverlässigkeit generiert">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Ein schwarz-weißes Schild&#10;&#10;Beschreibung automatisch mit geringer Zuverlässigkeit generiert">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de" sz="2800" dirty="0">
                <a:solidFill>
                  <a:schemeClr val="tx1">
                    <a:lumMod val="65000"/>
                    <a:lumOff val="35000"/>
                  </a:schemeClr>
                </a:solidFill>
                <a:latin typeface="Century Gothic" panose="020B0502020202020204" pitchFamily="34" charset="0"/>
              </a:rPr>
              <a:t>Typografie: Formatierung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TYPOGRAFIE: FORMATIERUNG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de"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de" sz="2400" dirty="0">
                <a:latin typeface="Century Gothic" panose="020B0502020202020204" pitchFamily="34" charset="0"/>
              </a:rPr>
              <a:t>SCHLAGZEILEN</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32 Punkte</a:t>
            </a:r>
          </a:p>
          <a:p>
            <a:pPr>
              <a:spcAft>
                <a:spcPts val="800"/>
              </a:spcAft>
            </a:pPr>
            <a:r>
              <a:rPr lang="de" sz="1200" dirty="0">
                <a:latin typeface="Century Gothic" panose="020B0502020202020204" pitchFamily="34" charset="0"/>
              </a:rPr>
              <a:t>1</a:t>
            </a:r>
          </a:p>
          <a:p>
            <a:pPr>
              <a:spcAft>
                <a:spcPts val="800"/>
              </a:spcAft>
            </a:pPr>
            <a:r>
              <a:rPr lang="de"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de"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11 Punkte</a:t>
            </a:r>
          </a:p>
          <a:p>
            <a:pPr>
              <a:spcAft>
                <a:spcPts val="800"/>
              </a:spcAft>
            </a:pPr>
            <a:r>
              <a:rPr lang="de" sz="1200" dirty="0">
                <a:latin typeface="Century Gothic" panose="020B0502020202020204" pitchFamily="34" charset="0"/>
              </a:rPr>
              <a:t>1.5</a:t>
            </a:r>
          </a:p>
          <a:p>
            <a:pPr>
              <a:spcAft>
                <a:spcPts val="800"/>
              </a:spcAft>
            </a:pPr>
            <a:r>
              <a:rPr lang="de"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6. </a:t>
            </a:r>
            <a:r>
              <a:rPr lang="de" sz="2800" dirty="0">
                <a:solidFill>
                  <a:schemeClr val="tx1">
                    <a:lumMod val="65000"/>
                    <a:lumOff val="35000"/>
                  </a:schemeClr>
                </a:solidFill>
                <a:latin typeface="Century Gothic" panose="020B0502020202020204" pitchFamily="34" charset="0"/>
              </a:rPr>
              <a:t>Bilder + Icons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BILDER + ICONS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Hügelszene mit durchgehender Füllung">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Abakus mit fester Füllung">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Eichel mit fester Füllung">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Adressbuch mit durchgehender Füllung">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Flugzeug mit massiver Füllung">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Cell Tower mit fester Füllung">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Alarmklingeln mit fester Füllung">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Blende mit fester Füllung">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Rucksack mit solider Füllung">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Badge Tick mit durchgehender Füllung">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mit massiver Füllung">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Balkendiagramm mit durchgehender Füllung">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terie mit fester Füllung">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Biene mit fester Füllung">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aurus mit fester Füllung">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Autowaschanlage mit fester Füllung">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Kathedrale mit massiver Füllung">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Einchecken mit durchgehender Füllung">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rops mit fester Füllung">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Kundenbewertung mit solider Füllung">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NUTZUNG SOZIALER MEDIEN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7. </a:t>
            </a:r>
            <a:r>
              <a:rPr lang="de" sz="2800" dirty="0">
                <a:solidFill>
                  <a:schemeClr val="tx1">
                    <a:lumMod val="65000"/>
                    <a:lumOff val="35000"/>
                  </a:schemeClr>
                </a:solidFill>
                <a:latin typeface="Century Gothic" panose="020B0502020202020204" pitchFamily="34" charset="0"/>
              </a:rPr>
              <a:t>Nutzung sozialer Medien</a:t>
            </a:r>
            <a:endParaRPr lang="en-US" sz="2400" dirty="0">
              <a:solidFill>
                <a:schemeClr val="tx1">
                  <a:lumMod val="65000"/>
                  <a:lumOff val="35000"/>
                </a:schemeClr>
              </a:solidFill>
              <a:latin typeface="Century Gothic" panose="020B0502020202020204" pitchFamily="34" charset="0"/>
            </a:endParaRPr>
          </a:p>
        </p:txBody>
      </p:sp>
      <p:pic>
        <p:nvPicPr>
          <p:cNvPr id="4" name="Picture 3" descr="Junger Mann mit Smartphone auf der Stadtstraße bei Nacht">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LEITBILD</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8. </a:t>
            </a:r>
            <a:r>
              <a:rPr lang="de" sz="2800" dirty="0">
                <a:solidFill>
                  <a:schemeClr val="tx1">
                    <a:lumMod val="65000"/>
                    <a:lumOff val="35000"/>
                  </a:schemeClr>
                </a:solidFill>
                <a:latin typeface="Century Gothic" panose="020B0502020202020204" pitchFamily="34" charset="0"/>
              </a:rPr>
              <a:t>Leitbild</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9. </a:t>
            </a:r>
            <a:r>
              <a:rPr lang="de" sz="2800" dirty="0">
                <a:solidFill>
                  <a:schemeClr val="tx1">
                    <a:lumMod val="65000"/>
                    <a:lumOff val="35000"/>
                  </a:schemeClr>
                </a:solidFill>
                <a:latin typeface="Century Gothic" panose="020B0502020202020204" pitchFamily="34" charset="0"/>
              </a:rPr>
              <a:t>Käuferpersönlichkeit</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Monatskalender mit durchgehender Füllung">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35</a:t>
            </a:r>
          </a:p>
        </p:txBody>
      </p:sp>
      <p:pic>
        <p:nvPicPr>
          <p:cNvPr id="19" name="Graphic 18" descr="Marker mit durchgehender Füllung">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Seattle</a:t>
            </a:r>
          </a:p>
        </p:txBody>
      </p:sp>
      <p:pic>
        <p:nvPicPr>
          <p:cNvPr id="21" name="Graphic 20" descr="Aktentasche mit fester Füllung">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Medienmanager</a:t>
            </a:r>
          </a:p>
        </p:txBody>
      </p:sp>
      <p:pic>
        <p:nvPicPr>
          <p:cNvPr id="23" name="Graphic 22" descr="Geld mit solider Füllung">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$85.000</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de" sz="2400" dirty="0">
                <a:latin typeface="Century Gothic" panose="020B0502020202020204" pitchFamily="34" charset="0"/>
              </a:rPr>
              <a:t>Gloria Bergmann</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de"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Details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de" sz="2400" dirty="0">
                <a:solidFill>
                  <a:schemeClr val="tx1">
                    <a:lumMod val="65000"/>
                    <a:lumOff val="35000"/>
                  </a:schemeClr>
                </a:solidFill>
                <a:latin typeface="Century Gothic" panose="020B0502020202020204" pitchFamily="34" charset="0"/>
              </a:rPr>
              <a:t>WÜNSCHE + BEDÜRFNISSE</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Details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de" sz="2400" dirty="0">
                <a:solidFill>
                  <a:schemeClr val="tx1">
                    <a:lumMod val="65000"/>
                    <a:lumOff val="35000"/>
                  </a:schemeClr>
                </a:solidFill>
                <a:latin typeface="Century Gothic" panose="020B0502020202020204" pitchFamily="34" charset="0"/>
              </a:rPr>
              <a:t>FRUSTRATIONEN</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Haus mit fester Füllung">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Ledig</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de" sz="1600" b="1" dirty="0">
                          <a:solidFill>
                            <a:schemeClr val="tx1"/>
                          </a:solidFill>
                          <a:effectLst/>
                          <a:latin typeface="Century Gothic" panose="020B0502020202020204" pitchFamily="34" charset="0"/>
                        </a:rPr>
                        <a:t>VERZICHTSERKLÄRUNG</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de" sz="1400" b="0" dirty="0">
                          <a:solidFill>
                            <a:schemeClr val="tx1"/>
                          </a:solidFill>
                          <a:effectLst/>
                          <a:latin typeface="Century Gothic" panose="020B0502020202020204" pitchFamily="34" charset="0"/>
                        </a:rPr>
                        <a:t>Alle Artikel, Vorlagen oder Informationen, die von Smartsheet auf der Website bereitgestellt werden, dienen nur als Referenz. Obwohl wir uns bemühen, die Informationen auf dem neuesten Stand und korrekt zu halten, geben wir keine Zusicherungen oder Gewährleistungen jeglicher Art, weder ausdrücklich noch stillschweigend, über die Vollständigkeit, Genauigkeit, Zuverlässigkeit, Eignung oder Verfügbarkeit in Bezug auf die Website oder die auf der Website enthaltenen Informationen, Artikel, Vorlagen oder zugehörigen Grafiken. Jegliches Vertrauen, das Sie auf solche Informationen setzen, erfolgt daher ausschließlich auf Ihr eigenes Risiko.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©20XX. Alle Rechte behalten sich Ihre Organisation vor.</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/firma/smartsheet-com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10;&#10;Beschreibung automatisch generier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MARKENRICHTLINIEN |   INHALTSVERZEICHNIS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de" sz="3200" dirty="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Markenstrategie</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de" sz="2400" dirty="0">
                <a:latin typeface="Century Gothic" panose="020B0502020202020204" pitchFamily="34" charset="0"/>
                <a:ea typeface="Montserrat Bold" charset="0"/>
                <a:cs typeface="Montserrat Bold" charset="0"/>
              </a:rPr>
              <a:t>Stimme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de" sz="2400" dirty="0">
                <a:latin typeface="Century Gothic" panose="020B0502020202020204" pitchFamily="34" charset="0"/>
                <a:ea typeface="Montserrat Bold" charset="0"/>
                <a:cs typeface="Montserrat Bold" charset="0"/>
              </a:rPr>
              <a:t>Logo + Verwendung</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Typographie</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Bilder + Symbole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Farben</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Leitbild</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Käufer Persona</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de" sz="2400" dirty="0">
                <a:latin typeface="Century Gothic" panose="020B0502020202020204" pitchFamily="34" charset="0"/>
                <a:ea typeface="Montserrat Bold" charset="0"/>
                <a:cs typeface="Montserrat Bold" charset="0"/>
              </a:rPr>
              <a:t>Social-Media-Nutzung</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de"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de" sz="2800" dirty="0">
                <a:solidFill>
                  <a:schemeClr val="tx1">
                    <a:lumMod val="65000"/>
                    <a:lumOff val="35000"/>
                  </a:schemeClr>
                </a:solidFill>
                <a:latin typeface="Century Gothic" panose="020B0502020202020204" pitchFamily="34" charset="0"/>
              </a:rPr>
              <a:t>1. MARKENSTRATEGIE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MARKENSTRATEGIE</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Beschreibung</a:t>
            </a:r>
          </a:p>
        </p:txBody>
      </p:sp>
      <p:pic>
        <p:nvPicPr>
          <p:cNvPr id="10" name="Picture 9" descr="Person, die ein leeres Telefon beobachtet">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2. </a:t>
            </a:r>
            <a:r>
              <a:rPr lang="de" sz="2800" dirty="0">
                <a:solidFill>
                  <a:schemeClr val="tx1">
                    <a:lumMod val="65000"/>
                    <a:lumOff val="35000"/>
                  </a:schemeClr>
                </a:solidFill>
                <a:latin typeface="Century Gothic" panose="020B0502020202020204" pitchFamily="34" charset="0"/>
              </a:rPr>
              <a:t>STIMME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STIMME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Beschreibung</a:t>
            </a:r>
          </a:p>
        </p:txBody>
      </p:sp>
      <p:pic>
        <p:nvPicPr>
          <p:cNvPr id="10" name="Picture 9" descr="Gelbfische, die sich gegen die Richtung eines Schwarms von Weißfischen bewegen">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3. </a:t>
            </a:r>
            <a:r>
              <a:rPr lang="de" sz="2800" dirty="0">
                <a:solidFill>
                  <a:schemeClr val="tx1">
                    <a:lumMod val="65000"/>
                    <a:lumOff val="35000"/>
                  </a:schemeClr>
                </a:solidFill>
                <a:latin typeface="Century Gothic" panose="020B0502020202020204" pitchFamily="34" charset="0"/>
              </a:rPr>
              <a:t>Logo + Nutzung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 + VERWENDUNG</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Im Folgenden finden Sie alle akzeptierten Behandlungen des Logos.</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Horizontales Layout</a:t>
            </a:r>
          </a:p>
        </p:txBody>
      </p:sp>
      <p:pic>
        <p:nvPicPr>
          <p:cNvPr id="10" name="Picture 9" descr="Ein Bild mit Text, Zeichen&#10;&#10;Beschreibung automatisch generiert">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Wortmarke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Logo ohne Logomarke ist ausschließlich innerhalb der App zu verwenden.</a:t>
            </a:r>
          </a:p>
        </p:txBody>
      </p:sp>
      <p:pic>
        <p:nvPicPr>
          <p:cNvPr id="19" name="Picture 18" descr="Logo&#10;&#10;Beschreibung automatisch generiert">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10;&#10;Beschreibung automatisch mit mittlerer Zuverlässigkeit generiert">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Vertikales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Logomark (Symbol)</a:t>
            </a:r>
          </a:p>
        </p:txBody>
      </p:sp>
      <p:pic>
        <p:nvPicPr>
          <p:cNvPr id="25" name="Picture 24" descr="Logo&#10;&#10;Beschreibung automatisch generiert">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10;&#10;Beschreibung automatisch generiert">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 Symbol&#10;&#10;Beschreibung automatisch generiert">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Ein Bild mit Logo&#10;&#10;Beschreibung automatisch generiert">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 FREIGABE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Geben Sie dem Logo etwas Raum zum Atmen. Dem Logo sollte etwas Platz um den gesamten Lockup herum gelassen werden. Dadurch wird der richtige Abstand für seine Charakteraufsteiger geschaffen. Im Folgenden finden Sie die Mindestfreigabe, aber mehr wird bevorzugt. </a:t>
            </a:r>
          </a:p>
        </p:txBody>
      </p:sp>
      <p:pic>
        <p:nvPicPr>
          <p:cNvPr id="8" name="Picture 7" descr="Grafische Benutzeroberfläche, Anwendung&#10;&#10;Beschreibung automatisch generier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Logo: Falsche Verwendung</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LOGO: FALSCHE VERWENDUNG</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Bitte verwenden Sie die Logos, wie sie in diesen Richtlinien enthalten sind. Ändern Sie das Logo nicht.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Schief</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de" sz="1600" dirty="0">
                <a:latin typeface="Century Gothic" panose="020B0502020202020204" pitchFamily="34" charset="0"/>
              </a:rPr>
              <a:t>Nicht überproportional verzerren oder skalieren</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Farben ändern</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Farben</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Auffrischen</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de" sz="1600" dirty="0">
                <a:latin typeface="Century Gothic" panose="020B0502020202020204" pitchFamily="34" charset="0"/>
              </a:rPr>
              <a:t>Nehmen Sie keine Änderungen, Ergänzungen oder Ersetzungen vor</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Hinzufügen von Effekten</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de" sz="1600" dirty="0">
                <a:latin typeface="Century Gothic" panose="020B0502020202020204" pitchFamily="34" charset="0"/>
              </a:rPr>
              <a:t>Keine Schlagschatten, Striche oder Abschrägungen hinzufügen</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Orientierung ändern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Ausrichtung</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Verwenden von ausgelasteten Hintergründen</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de" sz="1600" dirty="0">
                <a:latin typeface="Century Gothic" panose="020B0502020202020204" pitchFamily="34" charset="0"/>
              </a:rPr>
              <a:t>Platzieren Sie nicht auf komplizierten Hintergründen</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Ikone&#10;&#10;Beschreibung automatisch generier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kone&#10;&#10;Beschreibung automatisch generier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kone&#10;&#10;Beschreibung automatisch generier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kone&#10;&#10;Beschreibung automatisch generier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kone&#10;&#10;Beschreibung automatisch generier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kone&#10;&#10;Beschreibung automatisch generier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4. </a:t>
            </a:r>
            <a:r>
              <a:rPr lang="de" sz="2800" dirty="0">
                <a:solidFill>
                  <a:schemeClr val="tx1">
                    <a:lumMod val="65000"/>
                    <a:lumOff val="35000"/>
                  </a:schemeClr>
                </a:solidFill>
                <a:latin typeface="Century Gothic" panose="020B0502020202020204" pitchFamily="34" charset="0"/>
              </a:rPr>
              <a:t>Farben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de" sz="2000" dirty="0">
                <a:latin typeface="Century Gothic" panose="020B0502020202020204" pitchFamily="34" charset="0"/>
              </a:rPr>
              <a:t>Aqua Breeze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de" sz="2000" dirty="0">
                <a:latin typeface="Century Gothic" panose="020B0502020202020204" pitchFamily="34" charset="0"/>
              </a:rPr>
              <a:t>Goldene Sonne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de" sz="2000" dirty="0">
                <a:latin typeface="Century Gothic" panose="020B0502020202020204" pitchFamily="34" charset="0"/>
              </a:rPr>
              <a:t>Sommerpfirsich</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de" sz="2000" dirty="0">
                <a:latin typeface="Century Gothic" panose="020B0502020202020204" pitchFamily="34" charset="0"/>
              </a:rPr>
              <a:t>Leuchtendes Orange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3</TotalTime>
  <Words>690</Words>
  <Application>Microsoft Macintosh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Alexandra Ragazhinskaya</dc:creator>
  <cp:keywords/>
  <dc:description/>
  <cp:lastModifiedBy>Jason Flores</cp:lastModifiedBy>
  <cp:revision>2</cp:revision>
  <dcterms:created xsi:type="dcterms:W3CDTF">2021-10-22T16:43:38Z</dcterms:created>
  <dcterms:modified xsi:type="dcterms:W3CDTF">2022-09-11T04:12:41Z</dcterms:modified>
  <cp:category/>
</cp:coreProperties>
</file>