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42" r:id="rId2"/>
    <p:sldId id="354" r:id="rId3"/>
    <p:sldId id="353" r:id="rId4"/>
    <p:sldId id="368" r:id="rId5"/>
    <p:sldId id="387" r:id="rId6"/>
    <p:sldId id="386" r:id="rId7"/>
    <p:sldId id="383" r:id="rId8"/>
    <p:sldId id="384" r:id="rId9"/>
    <p:sldId id="385" r:id="rId10"/>
    <p:sldId id="388" r:id="rId11"/>
    <p:sldId id="382" r:id="rId12"/>
    <p:sldId id="389" r:id="rId13"/>
    <p:sldId id="390" r:id="rId14"/>
    <p:sldId id="391" r:id="rId15"/>
    <p:sldId id="392" r:id="rId16"/>
    <p:sldId id="393"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800"/>
    <a:srgbClr val="F0A622"/>
    <a:srgbClr val="00BD32"/>
    <a:srgbClr val="D6A9BD"/>
    <a:srgbClr val="FD6429"/>
    <a:srgbClr val="F8A045"/>
    <a:srgbClr val="77D3C0"/>
    <a:srgbClr val="2ADCD1"/>
    <a:srgbClr val="FFC72C"/>
    <a:srgbClr val="E10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1" autoAdjust="0"/>
    <p:restoredTop sz="86447"/>
  </p:normalViewPr>
  <p:slideViewPr>
    <p:cSldViewPr snapToGrid="0" snapToObjects="1">
      <p:cViewPr varScale="1">
        <p:scale>
          <a:sx n="112" d="100"/>
          <a:sy n="112" d="100"/>
        </p:scale>
        <p:origin x="728"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4339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76660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44023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42374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91264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svg"/><Relationship Id="rId26" Type="http://schemas.openxmlformats.org/officeDocument/2006/relationships/image" Target="../media/image56.svg"/><Relationship Id="rId39" Type="http://schemas.openxmlformats.org/officeDocument/2006/relationships/image" Target="../media/image69.png"/><Relationship Id="rId21" Type="http://schemas.openxmlformats.org/officeDocument/2006/relationships/image" Target="../media/image51.png"/><Relationship Id="rId34" Type="http://schemas.openxmlformats.org/officeDocument/2006/relationships/image" Target="../media/image64.svg"/><Relationship Id="rId42" Type="http://schemas.openxmlformats.org/officeDocument/2006/relationships/image" Target="../media/image72.svg"/><Relationship Id="rId7" Type="http://schemas.openxmlformats.org/officeDocument/2006/relationships/image" Target="../media/image37.png"/><Relationship Id="rId2" Type="http://schemas.openxmlformats.org/officeDocument/2006/relationships/notesSlide" Target="../notesSlides/notesSlide12.xml"/><Relationship Id="rId16" Type="http://schemas.openxmlformats.org/officeDocument/2006/relationships/image" Target="../media/image46.svg"/><Relationship Id="rId20" Type="http://schemas.openxmlformats.org/officeDocument/2006/relationships/image" Target="../media/image50.svg"/><Relationship Id="rId29" Type="http://schemas.openxmlformats.org/officeDocument/2006/relationships/image" Target="../media/image59.png"/><Relationship Id="rId41"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41.png"/><Relationship Id="rId24" Type="http://schemas.openxmlformats.org/officeDocument/2006/relationships/image" Target="../media/image54.svg"/><Relationship Id="rId32" Type="http://schemas.openxmlformats.org/officeDocument/2006/relationships/image" Target="../media/image62.svg"/><Relationship Id="rId37" Type="http://schemas.openxmlformats.org/officeDocument/2006/relationships/image" Target="../media/image67.png"/><Relationship Id="rId40" Type="http://schemas.openxmlformats.org/officeDocument/2006/relationships/image" Target="../media/image70.sv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svg"/><Relationship Id="rId36" Type="http://schemas.openxmlformats.org/officeDocument/2006/relationships/image" Target="../media/image66.sv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svg"/><Relationship Id="rId35" Type="http://schemas.openxmlformats.org/officeDocument/2006/relationships/image" Target="../media/image65.png"/><Relationship Id="rId43" Type="http://schemas.openxmlformats.org/officeDocument/2006/relationships/image" Target="../media/image73.tiff"/><Relationship Id="rId8" Type="http://schemas.openxmlformats.org/officeDocument/2006/relationships/image" Target="../media/image38.svg"/><Relationship Id="rId3" Type="http://schemas.openxmlformats.org/officeDocument/2006/relationships/image" Target="../media/image33.png"/><Relationship Id="rId12" Type="http://schemas.openxmlformats.org/officeDocument/2006/relationships/image" Target="../media/image42.sv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png"/><Relationship Id="rId38" Type="http://schemas.openxmlformats.org/officeDocument/2006/relationships/image" Target="../media/image68.sv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76.tiff"/><Relationship Id="rId7" Type="http://schemas.openxmlformats.org/officeDocument/2006/relationships/image" Target="../media/image80.svg"/><Relationship Id="rId12"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a&#10;&#10;Descrição gerada automaticamente">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641630" cy="430887"/>
          </a:xfrm>
          <a:prstGeom prst="rect">
            <a:avLst/>
          </a:prstGeom>
          <a:noFill/>
        </p:spPr>
        <p:txBody>
          <a:bodyPr wrap="square" rtlCol="0">
            <a:spAutoFit/>
          </a:bodyPr>
          <a:lstStyle/>
          <a:p>
            <a:r>
              <a:rPr lang="pt" sz="2200" b="1" dirty="0">
                <a:solidFill>
                  <a:schemeClr val="tx1">
                    <a:lumMod val="75000"/>
                    <a:lumOff val="25000"/>
                  </a:schemeClr>
                </a:solidFill>
                <a:latin typeface="Century Gothic" panose="020B0502020202020204" pitchFamily="34" charset="0"/>
              </a:rPr>
              <a:t>MODELO DE APRESENTAÇÃO DE DIRETRIZES DA MARCA</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DIRETRIZES DA MARCA</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5013399"/>
            <a:ext cx="8138087" cy="1292662"/>
          </a:xfrm>
          <a:prstGeom prst="rect">
            <a:avLst/>
          </a:prstGeom>
          <a:noFill/>
        </p:spPr>
        <p:txBody>
          <a:bodyPr wrap="square" rtlCol="0">
            <a:spAutoFit/>
          </a:bodyPr>
          <a:lstStyle/>
          <a:p>
            <a:r>
              <a:rPr lang="pt" sz="4400" dirty="0">
                <a:solidFill>
                  <a:schemeClr val="tx2">
                    <a:lumMod val="50000"/>
                  </a:schemeClr>
                </a:solidFill>
                <a:latin typeface="Century Gothic" panose="020B0502020202020204" pitchFamily="34" charset="0"/>
              </a:rPr>
              <a:t>DIRETRIZES DA MARCA</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r>
              <a:rPr lang="pt" sz="1400" dirty="0">
                <a:solidFill>
                  <a:schemeClr val="bg1">
                    <a:lumMod val="50000"/>
                  </a:schemeClr>
                </a:solidFill>
                <a:latin typeface="Century Gothic" panose="020B0502020202020204" pitchFamily="34" charset="0"/>
              </a:rPr>
              <a:t>©20XX. Todos os direitos reservados à sua organização.</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982805"/>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Esfera">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pt" sz="7200" b="1" dirty="0">
                  <a:solidFill>
                    <a:schemeClr val="bg1"/>
                  </a:solidFill>
                  <a:latin typeface="Century Gothic" panose="020B0502020202020204" pitchFamily="34" charset="0"/>
                </a:rPr>
                <a:t>TEU</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pt" sz="8000" b="1" dirty="0">
                  <a:solidFill>
                    <a:schemeClr val="bg1"/>
                  </a:solidFill>
                  <a:latin typeface="Century Gothic" panose="020B0502020202020204" pitchFamily="34" charset="0"/>
                </a:rPr>
                <a:t>LOGOTIPO</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57009" cy="523220"/>
          </a:xfrm>
          <a:prstGeom prst="rect">
            <a:avLst/>
          </a:prstGeom>
          <a:noFill/>
        </p:spPr>
        <p:txBody>
          <a:bodyPr wrap="none" rtlCol="0">
            <a:spAutoFit/>
          </a:bodyPr>
          <a:lstStyle/>
          <a:p>
            <a:r>
              <a:rPr lang="pt" sz="2800" dirty="0">
                <a:solidFill>
                  <a:schemeClr val="tx1">
                    <a:lumMod val="65000"/>
                    <a:lumOff val="35000"/>
                  </a:schemeClr>
                </a:solidFill>
                <a:latin typeface="Century Gothic" panose="020B0502020202020204" pitchFamily="34" charset="0"/>
              </a:rPr>
              <a:t>Cores: Secundário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CORES: SECUNDÁRIO</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1287480" y="3821794"/>
            <a:ext cx="784190" cy="400110"/>
          </a:xfrm>
          <a:prstGeom prst="rect">
            <a:avLst/>
          </a:prstGeom>
          <a:noFill/>
        </p:spPr>
        <p:txBody>
          <a:bodyPr wrap="none" rtlCol="0">
            <a:spAutoFit/>
          </a:bodyPr>
          <a:lstStyle/>
          <a:p>
            <a:pPr algn="ctr"/>
            <a:r>
              <a:rPr lang="pt" sz="2000" dirty="0">
                <a:latin typeface="Century Gothic" panose="020B0502020202020204" pitchFamily="34" charset="0"/>
              </a:rPr>
              <a:t>Ameixa</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20839" y="3821794"/>
            <a:ext cx="821059" cy="400110"/>
          </a:xfrm>
          <a:prstGeom prst="rect">
            <a:avLst/>
          </a:prstGeom>
          <a:noFill/>
        </p:spPr>
        <p:txBody>
          <a:bodyPr wrap="none" rtlCol="0">
            <a:spAutoFit/>
          </a:bodyPr>
          <a:lstStyle/>
          <a:p>
            <a:pPr algn="ctr"/>
            <a:r>
              <a:rPr lang="pt" sz="2000" dirty="0">
                <a:latin typeface="Century Gothic" panose="020B0502020202020204" pitchFamily="34" charset="0"/>
              </a:rPr>
              <a:t>Areia</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807691" y="3821794"/>
            <a:ext cx="888385" cy="400110"/>
          </a:xfrm>
          <a:prstGeom prst="rect">
            <a:avLst/>
          </a:prstGeom>
          <a:noFill/>
        </p:spPr>
        <p:txBody>
          <a:bodyPr wrap="none" rtlCol="0">
            <a:spAutoFit/>
          </a:bodyPr>
          <a:lstStyle/>
          <a:p>
            <a:pPr algn="ctr"/>
            <a:r>
              <a:rPr lang="pt" sz="2000" dirty="0">
                <a:latin typeface="Century Gothic" panose="020B0502020202020204" pitchFamily="34" charset="0"/>
              </a:rPr>
              <a:t>Violeta</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511273" y="3821794"/>
            <a:ext cx="946093" cy="400110"/>
          </a:xfrm>
          <a:prstGeom prst="rect">
            <a:avLst/>
          </a:prstGeom>
          <a:noFill/>
        </p:spPr>
        <p:txBody>
          <a:bodyPr wrap="none" rtlCol="0">
            <a:spAutoFit/>
          </a:bodyPr>
          <a:lstStyle/>
          <a:p>
            <a:pPr algn="ctr"/>
            <a:r>
              <a:rPr lang="pt" sz="2000" dirty="0">
                <a:latin typeface="Century Gothic" panose="020B0502020202020204" pitchFamily="34" charset="0"/>
              </a:rPr>
              <a:t>Primavera</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ellipse">
            <a:avLst/>
          </a:prstGeom>
          <a:solidFill>
            <a:srgbClr val="D6A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ellipse">
            <a:avLst/>
          </a:prstGeom>
          <a:solidFill>
            <a:srgbClr val="DD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3680BE-60F9-5B4C-B108-1D770E9DA3A8}"/>
              </a:ext>
            </a:extLst>
          </p:cNvPr>
          <p:cNvSpPr/>
          <p:nvPr/>
        </p:nvSpPr>
        <p:spPr>
          <a:xfrm>
            <a:off x="7717139" y="413905"/>
            <a:ext cx="614878" cy="614878"/>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9F6D517-BAA5-2741-B03C-178D91CF65CF}"/>
              </a:ext>
            </a:extLst>
          </p:cNvPr>
          <p:cNvSpPr/>
          <p:nvPr/>
        </p:nvSpPr>
        <p:spPr>
          <a:xfrm>
            <a:off x="8471916" y="413905"/>
            <a:ext cx="614878" cy="614878"/>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9E59EDF-1F90-684F-A043-931496BFBD16}"/>
              </a:ext>
            </a:extLst>
          </p:cNvPr>
          <p:cNvSpPr/>
          <p:nvPr/>
        </p:nvSpPr>
        <p:spPr>
          <a:xfrm>
            <a:off x="9226692" y="413905"/>
            <a:ext cx="614878" cy="614878"/>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F0BB01-14CF-A24C-B3A1-2601B8A4A130}"/>
              </a:ext>
            </a:extLst>
          </p:cNvPr>
          <p:cNvSpPr/>
          <p:nvPr/>
        </p:nvSpPr>
        <p:spPr>
          <a:xfrm>
            <a:off x="9981469" y="413905"/>
            <a:ext cx="614878" cy="614878"/>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pt" sz="2000" dirty="0">
                <a:solidFill>
                  <a:schemeClr val="tx1">
                    <a:lumMod val="65000"/>
                    <a:lumOff val="35000"/>
                  </a:schemeClr>
                </a:solidFill>
                <a:latin typeface="Century Gothic" panose="020B0502020202020204" pitchFamily="34" charset="0"/>
              </a:rPr>
              <a:t>Primário:</a:t>
            </a:r>
            <a:endParaRPr lang="en-US"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59663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01994" cy="523220"/>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5. </a:t>
            </a:r>
            <a:r>
              <a:rPr lang="pt" sz="2800" dirty="0">
                <a:solidFill>
                  <a:schemeClr val="tx1">
                    <a:lumMod val="65000"/>
                    <a:lumOff val="35000"/>
                  </a:schemeClr>
                </a:solidFill>
                <a:latin typeface="Century Gothic" panose="020B0502020202020204" pitchFamily="34" charset="0"/>
              </a:rPr>
              <a:t>Tipografia</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TIPOGRAFIA</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pt"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pt" sz="2400" dirty="0">
                <a:latin typeface="Century Gothic" panose="020B0502020202020204" pitchFamily="34" charset="0"/>
              </a:rPr>
              <a:t>Roboto</a:t>
            </a:r>
          </a:p>
        </p:txBody>
      </p:sp>
      <p:pic>
        <p:nvPicPr>
          <p:cNvPr id="33" name="Picture 32" descr="Um sinal preto e branco&#10;&#10;Descrição gerada automaticamente com baixa confiança">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m sinal preto e branco&#10;&#10;Descrição gerada automaticamente com baixa confiança">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pt" sz="2800" dirty="0">
                <a:solidFill>
                  <a:schemeClr val="tx1">
                    <a:lumMod val="65000"/>
                    <a:lumOff val="35000"/>
                  </a:schemeClr>
                </a:solidFill>
                <a:latin typeface="Century Gothic" panose="020B0502020202020204" pitchFamily="34" charset="0"/>
              </a:rPr>
              <a:t>Tipografia: Formatação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TIPOGRAFIA: FORMATAÇÃO</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pt"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pt" sz="2400" dirty="0">
                <a:latin typeface="Century Gothic" panose="020B0502020202020204" pitchFamily="34" charset="0"/>
              </a:rPr>
              <a:t>MANCHETES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pt" sz="1200" dirty="0">
                <a:solidFill>
                  <a:schemeClr val="tx1">
                    <a:lumMod val="65000"/>
                    <a:lumOff val="35000"/>
                  </a:schemeClr>
                </a:solidFill>
                <a:latin typeface="Century Gothic" panose="020B0502020202020204" pitchFamily="34" charset="0"/>
              </a:rPr>
              <a:t>Fonte:</a:t>
            </a:r>
          </a:p>
          <a:p>
            <a:pPr algn="r">
              <a:spcAft>
                <a:spcPts val="800"/>
              </a:spcAft>
            </a:pPr>
            <a:r>
              <a:rPr lang="pt" sz="1200" dirty="0">
                <a:solidFill>
                  <a:schemeClr val="tx1">
                    <a:lumMod val="65000"/>
                    <a:lumOff val="35000"/>
                  </a:schemeClr>
                </a:solidFill>
                <a:latin typeface="Century Gothic" panose="020B0502020202020204" pitchFamily="34" charset="0"/>
              </a:rPr>
              <a:t>Estilo:</a:t>
            </a:r>
          </a:p>
          <a:p>
            <a:pPr algn="r">
              <a:spcAft>
                <a:spcPts val="800"/>
              </a:spcAft>
            </a:pPr>
            <a:r>
              <a:rPr lang="pt" sz="1200" dirty="0">
                <a:solidFill>
                  <a:schemeClr val="tx1">
                    <a:lumMod val="65000"/>
                    <a:lumOff val="35000"/>
                  </a:schemeClr>
                </a:solidFill>
                <a:latin typeface="Century Gothic" panose="020B0502020202020204" pitchFamily="34" charset="0"/>
              </a:rPr>
              <a:t>Tamanho:</a:t>
            </a:r>
          </a:p>
          <a:p>
            <a:pPr algn="r">
              <a:spcAft>
                <a:spcPts val="800"/>
              </a:spcAft>
            </a:pPr>
            <a:r>
              <a:rPr lang="pt" sz="1200" dirty="0">
                <a:solidFill>
                  <a:schemeClr val="tx1">
                    <a:lumMod val="65000"/>
                    <a:lumOff val="35000"/>
                  </a:schemeClr>
                </a:solidFill>
                <a:latin typeface="Century Gothic" panose="020B0502020202020204" pitchFamily="34" charset="0"/>
              </a:rPr>
              <a:t>Altura da linha:</a:t>
            </a:r>
          </a:p>
          <a:p>
            <a:pPr algn="r">
              <a:spcAft>
                <a:spcPts val="800"/>
              </a:spcAft>
            </a:pPr>
            <a:r>
              <a:rPr lang="pt" sz="1200" dirty="0">
                <a:solidFill>
                  <a:schemeClr val="tx1">
                    <a:lumMod val="65000"/>
                    <a:lumOff val="35000"/>
                  </a:schemeClr>
                </a:solidFill>
                <a:latin typeface="Century Gothic" panose="020B0502020202020204" pitchFamily="34" charset="0"/>
              </a:rPr>
              <a:t>Rastreio:</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pt" sz="1200" dirty="0">
                <a:latin typeface="Century Gothic" panose="020B0502020202020204" pitchFamily="34" charset="0"/>
              </a:rPr>
              <a:t>Gótico do século</a:t>
            </a:r>
          </a:p>
          <a:p>
            <a:pPr>
              <a:spcAft>
                <a:spcPts val="800"/>
              </a:spcAft>
            </a:pPr>
            <a:r>
              <a:rPr lang="pt" sz="1200" dirty="0">
                <a:latin typeface="Century Gothic" panose="020B0502020202020204" pitchFamily="34" charset="0"/>
              </a:rPr>
              <a:t>Regular</a:t>
            </a:r>
          </a:p>
          <a:p>
            <a:pPr>
              <a:spcAft>
                <a:spcPts val="800"/>
              </a:spcAft>
            </a:pPr>
            <a:r>
              <a:rPr lang="pt" sz="1200" dirty="0">
                <a:latin typeface="Century Gothic" panose="020B0502020202020204" pitchFamily="34" charset="0"/>
              </a:rPr>
              <a:t>32pt</a:t>
            </a:r>
          </a:p>
          <a:p>
            <a:pPr>
              <a:spcAft>
                <a:spcPts val="800"/>
              </a:spcAft>
            </a:pPr>
            <a:r>
              <a:rPr lang="pt" sz="1200" dirty="0">
                <a:latin typeface="Century Gothic" panose="020B0502020202020204" pitchFamily="34" charset="0"/>
              </a:rPr>
              <a:t>1</a:t>
            </a:r>
          </a:p>
          <a:p>
            <a:pPr>
              <a:spcAft>
                <a:spcPts val="800"/>
              </a:spcAft>
            </a:pPr>
            <a:r>
              <a:rPr lang="pt"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pt" sz="2400" dirty="0">
                <a:latin typeface="Century Gothic" panose="020B0502020202020204" pitchFamily="34" charset="0"/>
              </a:rPr>
              <a:t>Parágrafo</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pt" sz="1200" dirty="0">
                <a:solidFill>
                  <a:schemeClr val="tx1">
                    <a:lumMod val="65000"/>
                    <a:lumOff val="35000"/>
                  </a:schemeClr>
                </a:solidFill>
                <a:latin typeface="Century Gothic" panose="020B0502020202020204" pitchFamily="34" charset="0"/>
              </a:rPr>
              <a:t>Fonte:</a:t>
            </a:r>
          </a:p>
          <a:p>
            <a:pPr algn="r">
              <a:spcAft>
                <a:spcPts val="800"/>
              </a:spcAft>
            </a:pPr>
            <a:r>
              <a:rPr lang="pt" sz="1200" dirty="0">
                <a:solidFill>
                  <a:schemeClr val="tx1">
                    <a:lumMod val="65000"/>
                    <a:lumOff val="35000"/>
                  </a:schemeClr>
                </a:solidFill>
                <a:latin typeface="Century Gothic" panose="020B0502020202020204" pitchFamily="34" charset="0"/>
              </a:rPr>
              <a:t>Estilo:</a:t>
            </a:r>
          </a:p>
          <a:p>
            <a:pPr algn="r">
              <a:spcAft>
                <a:spcPts val="800"/>
              </a:spcAft>
            </a:pPr>
            <a:r>
              <a:rPr lang="pt" sz="1200" dirty="0">
                <a:solidFill>
                  <a:schemeClr val="tx1">
                    <a:lumMod val="65000"/>
                    <a:lumOff val="35000"/>
                  </a:schemeClr>
                </a:solidFill>
                <a:latin typeface="Century Gothic" panose="020B0502020202020204" pitchFamily="34" charset="0"/>
              </a:rPr>
              <a:t>Tamanho:</a:t>
            </a:r>
          </a:p>
          <a:p>
            <a:pPr algn="r">
              <a:spcAft>
                <a:spcPts val="800"/>
              </a:spcAft>
            </a:pPr>
            <a:r>
              <a:rPr lang="pt" sz="1200" dirty="0">
                <a:solidFill>
                  <a:schemeClr val="tx1">
                    <a:lumMod val="65000"/>
                    <a:lumOff val="35000"/>
                  </a:schemeClr>
                </a:solidFill>
                <a:latin typeface="Century Gothic" panose="020B0502020202020204" pitchFamily="34" charset="0"/>
              </a:rPr>
              <a:t>Altura da linha:</a:t>
            </a:r>
          </a:p>
          <a:p>
            <a:pPr algn="r">
              <a:spcAft>
                <a:spcPts val="800"/>
              </a:spcAft>
            </a:pPr>
            <a:r>
              <a:rPr lang="pt" sz="1200" dirty="0">
                <a:solidFill>
                  <a:schemeClr val="tx1">
                    <a:lumMod val="65000"/>
                    <a:lumOff val="35000"/>
                  </a:schemeClr>
                </a:solidFill>
                <a:latin typeface="Century Gothic" panose="020B0502020202020204" pitchFamily="34" charset="0"/>
              </a:rPr>
              <a:t>Rastreio:</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pt" sz="1200" dirty="0">
                <a:latin typeface="Century Gothic" panose="020B0502020202020204" pitchFamily="34" charset="0"/>
              </a:rPr>
              <a:t>Gótico do século</a:t>
            </a:r>
          </a:p>
          <a:p>
            <a:pPr>
              <a:spcAft>
                <a:spcPts val="800"/>
              </a:spcAft>
            </a:pPr>
            <a:r>
              <a:rPr lang="pt" sz="1200" dirty="0">
                <a:latin typeface="Century Gothic" panose="020B0502020202020204" pitchFamily="34" charset="0"/>
              </a:rPr>
              <a:t>Regular</a:t>
            </a:r>
          </a:p>
          <a:p>
            <a:pPr>
              <a:spcAft>
                <a:spcPts val="800"/>
              </a:spcAft>
            </a:pPr>
            <a:r>
              <a:rPr lang="pt" sz="1200" dirty="0">
                <a:latin typeface="Century Gothic" panose="020B0502020202020204" pitchFamily="34" charset="0"/>
              </a:rPr>
              <a:t>11pt</a:t>
            </a:r>
          </a:p>
          <a:p>
            <a:pPr>
              <a:spcAft>
                <a:spcPts val="800"/>
              </a:spcAft>
            </a:pPr>
            <a:r>
              <a:rPr lang="pt" sz="1200" dirty="0">
                <a:latin typeface="Century Gothic" panose="020B0502020202020204" pitchFamily="34" charset="0"/>
              </a:rPr>
              <a:t>1.5</a:t>
            </a:r>
          </a:p>
          <a:p>
            <a:pPr>
              <a:spcAft>
                <a:spcPts val="800"/>
              </a:spcAft>
            </a:pPr>
            <a:r>
              <a:rPr lang="pt"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129383" cy="523220"/>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6. </a:t>
            </a:r>
            <a:r>
              <a:rPr lang="pt" sz="2800" dirty="0">
                <a:solidFill>
                  <a:schemeClr val="tx1">
                    <a:lumMod val="65000"/>
                    <a:lumOff val="35000"/>
                  </a:schemeClr>
                </a:solidFill>
                <a:latin typeface="Century Gothic" panose="020B0502020202020204" pitchFamily="34" charset="0"/>
              </a:rPr>
              <a:t>Imagens + Ícones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IMAGENS + ÍCONES</a:t>
            </a:r>
            <a:endParaRPr lang="en-US" dirty="0">
              <a:solidFill>
                <a:schemeClr val="bg1"/>
              </a:solidFill>
              <a:latin typeface="Century Gothic" panose="020B0502020202020204" pitchFamily="34" charset="0"/>
              <a:ea typeface="Arial" charset="0"/>
              <a:cs typeface="Arial" charset="0"/>
            </a:endParaRPr>
          </a:p>
        </p:txBody>
      </p:sp>
      <p:pic>
        <p:nvPicPr>
          <p:cNvPr id="31" name="Graphic 30" descr="Cena de colina com preenchimento sólido">
            <a:extLst>
              <a:ext uri="{FF2B5EF4-FFF2-40B4-BE49-F238E27FC236}">
                <a16:creationId xmlns:a16="http://schemas.microsoft.com/office/drawing/2014/main" id="{7DF95E42-AC95-7A43-8510-83BFFCF0F6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9228" y="979415"/>
            <a:ext cx="822960" cy="822960"/>
          </a:xfrm>
          <a:prstGeom prst="rect">
            <a:avLst/>
          </a:prstGeom>
        </p:spPr>
      </p:pic>
      <p:pic>
        <p:nvPicPr>
          <p:cNvPr id="44" name="Graphic 43" descr="Ábaco com preenchimento sólido">
            <a:extLst>
              <a:ext uri="{FF2B5EF4-FFF2-40B4-BE49-F238E27FC236}">
                <a16:creationId xmlns:a16="http://schemas.microsoft.com/office/drawing/2014/main" id="{F5F61A79-0FD1-BC4F-B546-A32631BA96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2764" y="979415"/>
            <a:ext cx="822960" cy="822960"/>
          </a:xfrm>
          <a:prstGeom prst="rect">
            <a:avLst/>
          </a:prstGeom>
        </p:spPr>
      </p:pic>
      <p:pic>
        <p:nvPicPr>
          <p:cNvPr id="46" name="Graphic 45" descr="Bolota com preenchimento sólido">
            <a:extLst>
              <a:ext uri="{FF2B5EF4-FFF2-40B4-BE49-F238E27FC236}">
                <a16:creationId xmlns:a16="http://schemas.microsoft.com/office/drawing/2014/main" id="{DB7C3D50-2647-2D4A-ACDC-1D84452694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3627" y="979415"/>
            <a:ext cx="822960" cy="822960"/>
          </a:xfrm>
          <a:prstGeom prst="rect">
            <a:avLst/>
          </a:prstGeom>
        </p:spPr>
      </p:pic>
      <p:pic>
        <p:nvPicPr>
          <p:cNvPr id="48" name="Graphic 47" descr="Catálogo de endereços com preenchimento sólido">
            <a:extLst>
              <a:ext uri="{FF2B5EF4-FFF2-40B4-BE49-F238E27FC236}">
                <a16:creationId xmlns:a16="http://schemas.microsoft.com/office/drawing/2014/main" id="{89E18D8B-7759-DD42-B19F-3DD587DEB2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24929" y="979415"/>
            <a:ext cx="822960" cy="822960"/>
          </a:xfrm>
          <a:prstGeom prst="rect">
            <a:avLst/>
          </a:prstGeom>
        </p:spPr>
      </p:pic>
      <p:pic>
        <p:nvPicPr>
          <p:cNvPr id="50" name="Graphic 49" descr="Avião com enchimento sólido">
            <a:extLst>
              <a:ext uri="{FF2B5EF4-FFF2-40B4-BE49-F238E27FC236}">
                <a16:creationId xmlns:a16="http://schemas.microsoft.com/office/drawing/2014/main" id="{4EC4287A-777A-234D-91F2-F60ADE825E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9228" y="2079691"/>
            <a:ext cx="822960" cy="822960"/>
          </a:xfrm>
          <a:prstGeom prst="rect">
            <a:avLst/>
          </a:prstGeom>
        </p:spPr>
      </p:pic>
      <p:pic>
        <p:nvPicPr>
          <p:cNvPr id="52" name="Graphic 51" descr="Torre de Células com preenchimento sólido">
            <a:extLst>
              <a:ext uri="{FF2B5EF4-FFF2-40B4-BE49-F238E27FC236}">
                <a16:creationId xmlns:a16="http://schemas.microsoft.com/office/drawing/2014/main" id="{1B35D64A-07C5-3B48-985E-6A216A621D3C}"/>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62764" y="2079691"/>
            <a:ext cx="822960" cy="822960"/>
          </a:xfrm>
          <a:prstGeom prst="rect">
            <a:avLst/>
          </a:prstGeom>
        </p:spPr>
      </p:pic>
      <p:pic>
        <p:nvPicPr>
          <p:cNvPr id="54" name="Graphic 53" descr="Alarme tocando com preenchimento sólido">
            <a:extLst>
              <a:ext uri="{FF2B5EF4-FFF2-40B4-BE49-F238E27FC236}">
                <a16:creationId xmlns:a16="http://schemas.microsoft.com/office/drawing/2014/main" id="{CF9D39F6-132D-464E-B8A1-98F4E0248A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33627" y="2079691"/>
            <a:ext cx="822960" cy="822960"/>
          </a:xfrm>
          <a:prstGeom prst="rect">
            <a:avLst/>
          </a:prstGeom>
        </p:spPr>
      </p:pic>
      <p:pic>
        <p:nvPicPr>
          <p:cNvPr id="56" name="Graphic 55" descr="Abertura com preenchimento sólido">
            <a:extLst>
              <a:ext uri="{FF2B5EF4-FFF2-40B4-BE49-F238E27FC236}">
                <a16:creationId xmlns:a16="http://schemas.microsoft.com/office/drawing/2014/main" id="{10C48DAC-5E90-6740-A4BB-382DBCEB6AA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24929" y="2079691"/>
            <a:ext cx="822960" cy="822960"/>
          </a:xfrm>
          <a:prstGeom prst="rect">
            <a:avLst/>
          </a:prstGeom>
        </p:spPr>
      </p:pic>
      <p:pic>
        <p:nvPicPr>
          <p:cNvPr id="58" name="Graphic 57" descr="Mochila com preenchimento sólido">
            <a:extLst>
              <a:ext uri="{FF2B5EF4-FFF2-40B4-BE49-F238E27FC236}">
                <a16:creationId xmlns:a16="http://schemas.microsoft.com/office/drawing/2014/main" id="{00771C86-5BEF-2D40-B22A-3D4499679E8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9228" y="3179967"/>
            <a:ext cx="822960" cy="822960"/>
          </a:xfrm>
          <a:prstGeom prst="rect">
            <a:avLst/>
          </a:prstGeom>
        </p:spPr>
      </p:pic>
      <p:pic>
        <p:nvPicPr>
          <p:cNvPr id="60" name="Graphic 59" descr="Tick de crachá com preenchimento sólido">
            <a:extLst>
              <a:ext uri="{FF2B5EF4-FFF2-40B4-BE49-F238E27FC236}">
                <a16:creationId xmlns:a16="http://schemas.microsoft.com/office/drawing/2014/main" id="{1E30F2DD-5E16-154D-BB4E-C29541C60EC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62764" y="3179967"/>
            <a:ext cx="822960" cy="822960"/>
          </a:xfrm>
          <a:prstGeom prst="rect">
            <a:avLst/>
          </a:prstGeom>
        </p:spPr>
      </p:pic>
      <p:pic>
        <p:nvPicPr>
          <p:cNvPr id="62" name="Graphic 61" descr="Banjo com preenchimento sólido">
            <a:extLst>
              <a:ext uri="{FF2B5EF4-FFF2-40B4-BE49-F238E27FC236}">
                <a16:creationId xmlns:a16="http://schemas.microsoft.com/office/drawing/2014/main" id="{3BD730E1-49C8-8D43-8C14-D5D392679D8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233627" y="3179967"/>
            <a:ext cx="822960" cy="822960"/>
          </a:xfrm>
          <a:prstGeom prst="rect">
            <a:avLst/>
          </a:prstGeom>
        </p:spPr>
      </p:pic>
      <p:pic>
        <p:nvPicPr>
          <p:cNvPr id="64" name="Graphic 63" descr="Gráfico de barras com preenchimento sólido">
            <a:extLst>
              <a:ext uri="{FF2B5EF4-FFF2-40B4-BE49-F238E27FC236}">
                <a16:creationId xmlns:a16="http://schemas.microsoft.com/office/drawing/2014/main" id="{1048AA1B-D508-4946-B810-6AC1266B7C6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24929" y="3179967"/>
            <a:ext cx="822960" cy="822960"/>
          </a:xfrm>
          <a:prstGeom prst="rect">
            <a:avLst/>
          </a:prstGeom>
        </p:spPr>
      </p:pic>
      <p:pic>
        <p:nvPicPr>
          <p:cNvPr id="66" name="Graphic 65" descr="Bateria com enchimento sólido">
            <a:extLst>
              <a:ext uri="{FF2B5EF4-FFF2-40B4-BE49-F238E27FC236}">
                <a16:creationId xmlns:a16="http://schemas.microsoft.com/office/drawing/2014/main" id="{F88088FD-EA8E-AD48-AFF9-A49DF4C393F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79228" y="4280243"/>
            <a:ext cx="822960" cy="822960"/>
          </a:xfrm>
          <a:prstGeom prst="rect">
            <a:avLst/>
          </a:prstGeom>
        </p:spPr>
      </p:pic>
      <p:pic>
        <p:nvPicPr>
          <p:cNvPr id="68" name="Graphic 67" descr="Abelha com preenchimento sólido">
            <a:extLst>
              <a:ext uri="{FF2B5EF4-FFF2-40B4-BE49-F238E27FC236}">
                <a16:creationId xmlns:a16="http://schemas.microsoft.com/office/drawing/2014/main" id="{2B1D0CDD-2E97-F14B-B986-0C6C05849EA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62764" y="4280243"/>
            <a:ext cx="822960" cy="822960"/>
          </a:xfrm>
          <a:prstGeom prst="rect">
            <a:avLst/>
          </a:prstGeom>
        </p:spPr>
      </p:pic>
      <p:pic>
        <p:nvPicPr>
          <p:cNvPr id="70" name="Graphic 69" descr="Brontossauro com preenchimento sólido">
            <a:extLst>
              <a:ext uri="{FF2B5EF4-FFF2-40B4-BE49-F238E27FC236}">
                <a16:creationId xmlns:a16="http://schemas.microsoft.com/office/drawing/2014/main" id="{8F5EEF01-77D4-2248-B105-F280883745E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233627" y="4280243"/>
            <a:ext cx="822960" cy="822960"/>
          </a:xfrm>
          <a:prstGeom prst="rect">
            <a:avLst/>
          </a:prstGeom>
        </p:spPr>
      </p:pic>
      <p:pic>
        <p:nvPicPr>
          <p:cNvPr id="72" name="Graphic 71" descr="Lava-Jato com preenchimento sólido">
            <a:extLst>
              <a:ext uri="{FF2B5EF4-FFF2-40B4-BE49-F238E27FC236}">
                <a16:creationId xmlns:a16="http://schemas.microsoft.com/office/drawing/2014/main" id="{3DFFEA5B-1F21-EF40-A794-22C7B2B71F5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524929" y="4280243"/>
            <a:ext cx="822960" cy="822960"/>
          </a:xfrm>
          <a:prstGeom prst="rect">
            <a:avLst/>
          </a:prstGeom>
        </p:spPr>
      </p:pic>
      <p:pic>
        <p:nvPicPr>
          <p:cNvPr id="74" name="Graphic 73" descr="Catedral com preenchimento sólido">
            <a:extLst>
              <a:ext uri="{FF2B5EF4-FFF2-40B4-BE49-F238E27FC236}">
                <a16:creationId xmlns:a16="http://schemas.microsoft.com/office/drawing/2014/main" id="{6BCAFEB0-8313-1C42-AF72-2A07589235D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79228" y="5380518"/>
            <a:ext cx="822960" cy="822960"/>
          </a:xfrm>
          <a:prstGeom prst="rect">
            <a:avLst/>
          </a:prstGeom>
        </p:spPr>
      </p:pic>
      <p:pic>
        <p:nvPicPr>
          <p:cNvPr id="76" name="Graphic 75" descr="Faça check-in com preenchimento sólido">
            <a:extLst>
              <a:ext uri="{FF2B5EF4-FFF2-40B4-BE49-F238E27FC236}">
                <a16:creationId xmlns:a16="http://schemas.microsoft.com/office/drawing/2014/main" id="{D712DF16-CD2C-C541-B001-BE496018477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62764" y="5380518"/>
            <a:ext cx="822960" cy="822960"/>
          </a:xfrm>
          <a:prstGeom prst="rect">
            <a:avLst/>
          </a:prstGeom>
        </p:spPr>
      </p:pic>
      <p:pic>
        <p:nvPicPr>
          <p:cNvPr id="78" name="Graphic 77" descr="Culturas com enchimento sólido">
            <a:extLst>
              <a:ext uri="{FF2B5EF4-FFF2-40B4-BE49-F238E27FC236}">
                <a16:creationId xmlns:a16="http://schemas.microsoft.com/office/drawing/2014/main" id="{A64CB581-D71F-5B43-8295-A56F45C14E95}"/>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233627" y="5380518"/>
            <a:ext cx="822960" cy="822960"/>
          </a:xfrm>
          <a:prstGeom prst="rect">
            <a:avLst/>
          </a:prstGeom>
        </p:spPr>
      </p:pic>
      <p:pic>
        <p:nvPicPr>
          <p:cNvPr id="80" name="Graphic 79" descr="Avaliação do cliente com preenchimento sólido">
            <a:extLst>
              <a:ext uri="{FF2B5EF4-FFF2-40B4-BE49-F238E27FC236}">
                <a16:creationId xmlns:a16="http://schemas.microsoft.com/office/drawing/2014/main" id="{383402BE-D8C3-1D4E-B277-84E3BB3C1055}"/>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524929" y="5380518"/>
            <a:ext cx="822960" cy="822960"/>
          </a:xfrm>
          <a:prstGeom prst="rect">
            <a:avLst/>
          </a:prstGeom>
        </p:spPr>
      </p:pic>
      <p:pic>
        <p:nvPicPr>
          <p:cNvPr id="81" name="Picture 80">
            <a:extLst>
              <a:ext uri="{FF2B5EF4-FFF2-40B4-BE49-F238E27FC236}">
                <a16:creationId xmlns:a16="http://schemas.microsoft.com/office/drawing/2014/main" id="{A6F4501E-B5E2-B04C-948C-BAEC1FCFB2EF}"/>
              </a:ext>
            </a:extLst>
          </p:cNvPr>
          <p:cNvPicPr>
            <a:picLocks noChangeAspect="1"/>
          </p:cNvPicPr>
          <p:nvPr/>
        </p:nvPicPr>
        <p:blipFill>
          <a:blip r:embed="rId43"/>
          <a:stretch>
            <a:fillRect/>
          </a:stretch>
        </p:blipFill>
        <p:spPr>
          <a:xfrm>
            <a:off x="6240780" y="354174"/>
            <a:ext cx="5671792" cy="5720165"/>
          </a:xfrm>
          <a:prstGeom prst="rect">
            <a:avLst/>
          </a:prstGeom>
        </p:spPr>
      </p:pic>
    </p:spTree>
    <p:extLst>
      <p:ext uri="{BB962C8B-B14F-4D97-AF65-F5344CB8AC3E}">
        <p14:creationId xmlns:p14="http://schemas.microsoft.com/office/powerpoint/2010/main" val="104400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USO DE REDES SOCIAIS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Detalhes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983783" cy="523220"/>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7. </a:t>
            </a:r>
            <a:r>
              <a:rPr lang="pt" sz="2800" dirty="0">
                <a:solidFill>
                  <a:schemeClr val="tx1">
                    <a:lumMod val="65000"/>
                    <a:lumOff val="35000"/>
                  </a:schemeClr>
                </a:solidFill>
                <a:latin typeface="Century Gothic" panose="020B0502020202020204" pitchFamily="34" charset="0"/>
              </a:rPr>
              <a:t>Uso de mídia social</a:t>
            </a:r>
            <a:endParaRPr lang="en-US" sz="2400" dirty="0">
              <a:solidFill>
                <a:schemeClr val="tx1">
                  <a:lumMod val="65000"/>
                  <a:lumOff val="35000"/>
                </a:schemeClr>
              </a:solidFill>
              <a:latin typeface="Century Gothic" panose="020B0502020202020204" pitchFamily="34" charset="0"/>
            </a:endParaRPr>
          </a:p>
        </p:txBody>
      </p:sp>
      <p:pic>
        <p:nvPicPr>
          <p:cNvPr id="4" name="Picture 3" descr="Jovem usando smartphone na rua da cidade à noite">
            <a:extLst>
              <a:ext uri="{FF2B5EF4-FFF2-40B4-BE49-F238E27FC236}">
                <a16:creationId xmlns:a16="http://schemas.microsoft.com/office/drawing/2014/main" id="{7FF79A63-91D4-7746-8440-68093C78BE8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8692"/>
                    </a14:imgEffect>
                    <a14:imgEffect>
                      <a14:saturation sat="0"/>
                    </a14:imgEffect>
                  </a14:imgLayer>
                </a14:imgProps>
              </a:ext>
              <a:ext uri="{28A0092B-C50C-407E-A947-70E740481C1C}">
                <a14:useLocalDpi xmlns:a14="http://schemas.microsoft.com/office/drawing/2010/main"/>
              </a:ext>
            </a:extLst>
          </a:blip>
          <a:srcRect/>
          <a:stretch/>
        </p:blipFill>
        <p:spPr>
          <a:xfrm>
            <a:off x="5955029" y="11668"/>
            <a:ext cx="6260339" cy="6465332"/>
          </a:xfrm>
          <a:prstGeom prst="rect">
            <a:avLst/>
          </a:prstGeom>
        </p:spPr>
      </p:pic>
      <p:pic>
        <p:nvPicPr>
          <p:cNvPr id="10" name="Picture 9" descr="Forma&#10;&#10;Descrição gerada automaticamente">
            <a:extLst>
              <a:ext uri="{FF2B5EF4-FFF2-40B4-BE49-F238E27FC236}">
                <a16:creationId xmlns:a16="http://schemas.microsoft.com/office/drawing/2014/main" id="{ABDBCBF5-F2FC-CD43-8D7A-AB0B853B2BFC}"/>
              </a:ext>
            </a:extLst>
          </p:cNvPr>
          <p:cNvPicPr>
            <a:picLocks noChangeAspect="1"/>
          </p:cNvPicPr>
          <p:nvPr/>
        </p:nvPicPr>
        <p:blipFill>
          <a:blip r:embed="rId5"/>
          <a:stretch>
            <a:fillRect/>
          </a:stretch>
        </p:blipFill>
        <p:spPr>
          <a:xfrm>
            <a:off x="4162622" y="84161"/>
            <a:ext cx="4997547" cy="6042008"/>
          </a:xfrm>
          <a:prstGeom prst="rect">
            <a:avLst/>
          </a:prstGeom>
        </p:spPr>
      </p:pic>
    </p:spTree>
    <p:extLst>
      <p:ext uri="{BB962C8B-B14F-4D97-AF65-F5344CB8AC3E}">
        <p14:creationId xmlns:p14="http://schemas.microsoft.com/office/powerpoint/2010/main" val="293454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194396-F9AB-4546-A013-D6956A674A0D}"/>
              </a:ext>
            </a:extLst>
          </p:cNvPr>
          <p:cNvPicPr>
            <a:picLocks noChangeAspect="1"/>
          </p:cNvPicPr>
          <p:nvPr/>
        </p:nvPicPr>
        <p:blipFill>
          <a:blip r:embed="rId3"/>
          <a:stretch>
            <a:fillRect/>
          </a:stretch>
        </p:blipFill>
        <p:spPr>
          <a:xfrm>
            <a:off x="5932171" y="0"/>
            <a:ext cx="6259830"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DECLARAÇÃO DA MISSÃO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Detalhes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647152" cy="523220"/>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8. </a:t>
            </a:r>
            <a:r>
              <a:rPr lang="pt" sz="2800" dirty="0">
                <a:solidFill>
                  <a:schemeClr val="tx1">
                    <a:lumMod val="65000"/>
                    <a:lumOff val="35000"/>
                  </a:schemeClr>
                </a:solidFill>
                <a:latin typeface="Century Gothic" panose="020B0502020202020204" pitchFamily="34" charset="0"/>
              </a:rPr>
              <a:t>Declaração da Missão</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66963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24987CF-4497-3745-B404-F0669A88FEC6}"/>
              </a:ext>
            </a:extLst>
          </p:cNvPr>
          <p:cNvSpPr/>
          <p:nvPr/>
        </p:nvSpPr>
        <p:spPr>
          <a:xfrm>
            <a:off x="8408505" y="0"/>
            <a:ext cx="3782683" cy="648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PERSONA COMPRADORA</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1458577"/>
            <a:ext cx="7772484"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Detalhes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2977097" cy="523220"/>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9. </a:t>
            </a:r>
            <a:r>
              <a:rPr lang="pt" sz="2800" dirty="0">
                <a:solidFill>
                  <a:schemeClr val="tx1">
                    <a:lumMod val="65000"/>
                    <a:lumOff val="35000"/>
                  </a:schemeClr>
                </a:solidFill>
                <a:latin typeface="Century Gothic" panose="020B0502020202020204" pitchFamily="34" charset="0"/>
              </a:rPr>
              <a:t>Persona compradora</a:t>
            </a:r>
            <a:endParaRPr lang="en-US" sz="2400" dirty="0">
              <a:solidFill>
                <a:schemeClr val="tx1">
                  <a:lumMod val="65000"/>
                  <a:lumOff val="35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4D861346-FF17-5244-B3CB-BF3D9C6D6F74}"/>
              </a:ext>
            </a:extLst>
          </p:cNvPr>
          <p:cNvPicPr>
            <a:picLocks noChangeAspect="1"/>
          </p:cNvPicPr>
          <p:nvPr/>
        </p:nvPicPr>
        <p:blipFill>
          <a:blip r:embed="rId3"/>
          <a:stretch>
            <a:fillRect/>
          </a:stretch>
        </p:blipFill>
        <p:spPr>
          <a:xfrm>
            <a:off x="8751684" y="357729"/>
            <a:ext cx="3090408" cy="3081528"/>
          </a:xfrm>
          <a:prstGeom prst="rect">
            <a:avLst/>
          </a:prstGeom>
        </p:spPr>
      </p:pic>
      <p:pic>
        <p:nvPicPr>
          <p:cNvPr id="17" name="Graphic 16" descr="Calendário mensal com preenchimento sólido">
            <a:extLst>
              <a:ext uri="{FF2B5EF4-FFF2-40B4-BE49-F238E27FC236}">
                <a16:creationId xmlns:a16="http://schemas.microsoft.com/office/drawing/2014/main" id="{F53AA1FA-0FE6-514B-AE2E-A12D170579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04227" y="4152887"/>
            <a:ext cx="369332" cy="369332"/>
          </a:xfrm>
          <a:prstGeom prst="rect">
            <a:avLst/>
          </a:prstGeom>
        </p:spPr>
      </p:pic>
      <p:sp>
        <p:nvSpPr>
          <p:cNvPr id="18" name="Rectangle 17">
            <a:extLst>
              <a:ext uri="{FF2B5EF4-FFF2-40B4-BE49-F238E27FC236}">
                <a16:creationId xmlns:a16="http://schemas.microsoft.com/office/drawing/2014/main" id="{42AFBC1D-564D-C948-8DA9-2FB16930CDC2}"/>
              </a:ext>
            </a:extLst>
          </p:cNvPr>
          <p:cNvSpPr/>
          <p:nvPr/>
        </p:nvSpPr>
        <p:spPr>
          <a:xfrm>
            <a:off x="9119279" y="4126399"/>
            <a:ext cx="2743200"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35</a:t>
            </a:r>
          </a:p>
        </p:txBody>
      </p:sp>
      <p:pic>
        <p:nvPicPr>
          <p:cNvPr id="19" name="Graphic 18" descr="Marcador com preenchimento sólido">
            <a:extLst>
              <a:ext uri="{FF2B5EF4-FFF2-40B4-BE49-F238E27FC236}">
                <a16:creationId xmlns:a16="http://schemas.microsoft.com/office/drawing/2014/main" id="{4B29ADF1-EA79-694D-A9B2-435C88D917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704227" y="4600118"/>
            <a:ext cx="369332" cy="369332"/>
          </a:xfrm>
          <a:prstGeom prst="rect">
            <a:avLst/>
          </a:prstGeom>
        </p:spPr>
      </p:pic>
      <p:sp>
        <p:nvSpPr>
          <p:cNvPr id="20" name="Rectangle 19">
            <a:extLst>
              <a:ext uri="{FF2B5EF4-FFF2-40B4-BE49-F238E27FC236}">
                <a16:creationId xmlns:a16="http://schemas.microsoft.com/office/drawing/2014/main" id="{40566669-B9AD-C24D-8A5C-CF6EE63B87A5}"/>
              </a:ext>
            </a:extLst>
          </p:cNvPr>
          <p:cNvSpPr/>
          <p:nvPr/>
        </p:nvSpPr>
        <p:spPr>
          <a:xfrm>
            <a:off x="9119279" y="4573630"/>
            <a:ext cx="2743200"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Seattle</a:t>
            </a:r>
          </a:p>
        </p:txBody>
      </p:sp>
      <p:pic>
        <p:nvPicPr>
          <p:cNvPr id="21" name="Graphic 20" descr="Pasta com preenchimento sólido">
            <a:extLst>
              <a:ext uri="{FF2B5EF4-FFF2-40B4-BE49-F238E27FC236}">
                <a16:creationId xmlns:a16="http://schemas.microsoft.com/office/drawing/2014/main" id="{AF0E81EA-F95D-6A4D-A9A4-A10231345D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704227" y="5073837"/>
            <a:ext cx="369332" cy="369332"/>
          </a:xfrm>
          <a:prstGeom prst="rect">
            <a:avLst/>
          </a:prstGeom>
        </p:spPr>
      </p:pic>
      <p:sp>
        <p:nvSpPr>
          <p:cNvPr id="22" name="Rectangle 21">
            <a:extLst>
              <a:ext uri="{FF2B5EF4-FFF2-40B4-BE49-F238E27FC236}">
                <a16:creationId xmlns:a16="http://schemas.microsoft.com/office/drawing/2014/main" id="{34975AC6-721A-CA44-A7AE-389A4FC02ABA}"/>
              </a:ext>
            </a:extLst>
          </p:cNvPr>
          <p:cNvSpPr/>
          <p:nvPr/>
        </p:nvSpPr>
        <p:spPr>
          <a:xfrm>
            <a:off x="9119279" y="5047349"/>
            <a:ext cx="2743200"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Gerente de Mídia</a:t>
            </a:r>
          </a:p>
        </p:txBody>
      </p:sp>
      <p:pic>
        <p:nvPicPr>
          <p:cNvPr id="23" name="Graphic 22" descr="Dinheiro com enchimento sólido">
            <a:extLst>
              <a:ext uri="{FF2B5EF4-FFF2-40B4-BE49-F238E27FC236}">
                <a16:creationId xmlns:a16="http://schemas.microsoft.com/office/drawing/2014/main" id="{6789FC6A-2B78-8E47-A3A0-D7A25DBB86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04227" y="5521068"/>
            <a:ext cx="369332" cy="369332"/>
          </a:xfrm>
          <a:prstGeom prst="rect">
            <a:avLst/>
          </a:prstGeom>
        </p:spPr>
      </p:pic>
      <p:sp>
        <p:nvSpPr>
          <p:cNvPr id="24" name="Rectangle 23">
            <a:extLst>
              <a:ext uri="{FF2B5EF4-FFF2-40B4-BE49-F238E27FC236}">
                <a16:creationId xmlns:a16="http://schemas.microsoft.com/office/drawing/2014/main" id="{C39A888F-FD19-514E-8418-06C7EA9D112F}"/>
              </a:ext>
            </a:extLst>
          </p:cNvPr>
          <p:cNvSpPr/>
          <p:nvPr/>
        </p:nvSpPr>
        <p:spPr>
          <a:xfrm>
            <a:off x="9119279" y="5528870"/>
            <a:ext cx="2743200"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85 mil dólares</a:t>
            </a:r>
          </a:p>
        </p:txBody>
      </p:sp>
      <p:sp>
        <p:nvSpPr>
          <p:cNvPr id="25" name="Rectangle 24">
            <a:extLst>
              <a:ext uri="{FF2B5EF4-FFF2-40B4-BE49-F238E27FC236}">
                <a16:creationId xmlns:a16="http://schemas.microsoft.com/office/drawing/2014/main" id="{6E0886E9-443B-8B48-A758-9E309F53C634}"/>
              </a:ext>
            </a:extLst>
          </p:cNvPr>
          <p:cNvSpPr/>
          <p:nvPr/>
        </p:nvSpPr>
        <p:spPr>
          <a:xfrm>
            <a:off x="8704227" y="3445170"/>
            <a:ext cx="3158252" cy="576120"/>
          </a:xfrm>
          <a:prstGeom prst="rect">
            <a:avLst/>
          </a:prstGeom>
        </p:spPr>
        <p:txBody>
          <a:bodyPr wrap="square">
            <a:spAutoFit/>
          </a:bodyPr>
          <a:lstStyle/>
          <a:p>
            <a:pPr>
              <a:lnSpc>
                <a:spcPct val="150000"/>
              </a:lnSpc>
              <a:spcAft>
                <a:spcPts val="1600"/>
              </a:spcAft>
            </a:pPr>
            <a:r>
              <a:rPr lang="pt" sz="2400" dirty="0">
                <a:latin typeface="Century Gothic" panose="020B0502020202020204" pitchFamily="34" charset="0"/>
              </a:rPr>
              <a:t>Glória Mineiro</a:t>
            </a:r>
          </a:p>
        </p:txBody>
      </p:sp>
      <p:sp>
        <p:nvSpPr>
          <p:cNvPr id="26" name="Rectangle 25">
            <a:extLst>
              <a:ext uri="{FF2B5EF4-FFF2-40B4-BE49-F238E27FC236}">
                <a16:creationId xmlns:a16="http://schemas.microsoft.com/office/drawing/2014/main" id="{745ABBFD-D1A3-D248-93A6-85815BD051EC}"/>
              </a:ext>
            </a:extLst>
          </p:cNvPr>
          <p:cNvSpPr/>
          <p:nvPr/>
        </p:nvSpPr>
        <p:spPr>
          <a:xfrm>
            <a:off x="444759" y="977464"/>
            <a:ext cx="7772484" cy="576120"/>
          </a:xfrm>
          <a:prstGeom prst="rect">
            <a:avLst/>
          </a:prstGeom>
        </p:spPr>
        <p:txBody>
          <a:bodyPr wrap="square">
            <a:spAutoFit/>
          </a:bodyPr>
          <a:lstStyle/>
          <a:p>
            <a:pPr>
              <a:lnSpc>
                <a:spcPct val="150000"/>
              </a:lnSpc>
              <a:spcAft>
                <a:spcPts val="1600"/>
              </a:spcAft>
            </a:pPr>
            <a:r>
              <a:rPr lang="pt" sz="2400" dirty="0">
                <a:solidFill>
                  <a:schemeClr val="tx1">
                    <a:lumMod val="65000"/>
                    <a:lumOff val="35000"/>
                  </a:schemeClr>
                </a:solidFill>
                <a:latin typeface="Century Gothic" panose="020B0502020202020204" pitchFamily="34" charset="0"/>
              </a:rPr>
              <a:t>Bio</a:t>
            </a:r>
          </a:p>
        </p:txBody>
      </p:sp>
      <p:sp>
        <p:nvSpPr>
          <p:cNvPr id="27" name="Rectangle 26">
            <a:extLst>
              <a:ext uri="{FF2B5EF4-FFF2-40B4-BE49-F238E27FC236}">
                <a16:creationId xmlns:a16="http://schemas.microsoft.com/office/drawing/2014/main" id="{52602C0B-A811-1046-86C1-757526954CB6}"/>
              </a:ext>
            </a:extLst>
          </p:cNvPr>
          <p:cNvSpPr/>
          <p:nvPr/>
        </p:nvSpPr>
        <p:spPr>
          <a:xfrm>
            <a:off x="444759" y="3241737"/>
            <a:ext cx="7772484"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Detalhes</a:t>
            </a:r>
          </a:p>
        </p:txBody>
      </p:sp>
      <p:sp>
        <p:nvSpPr>
          <p:cNvPr id="28" name="Rectangle 27">
            <a:extLst>
              <a:ext uri="{FF2B5EF4-FFF2-40B4-BE49-F238E27FC236}">
                <a16:creationId xmlns:a16="http://schemas.microsoft.com/office/drawing/2014/main" id="{AA504721-7A53-C74C-A425-27A1E3DC86ED}"/>
              </a:ext>
            </a:extLst>
          </p:cNvPr>
          <p:cNvSpPr/>
          <p:nvPr/>
        </p:nvSpPr>
        <p:spPr>
          <a:xfrm>
            <a:off x="444759" y="2760624"/>
            <a:ext cx="7772484" cy="576120"/>
          </a:xfrm>
          <a:prstGeom prst="rect">
            <a:avLst/>
          </a:prstGeom>
        </p:spPr>
        <p:txBody>
          <a:bodyPr wrap="square">
            <a:spAutoFit/>
          </a:bodyPr>
          <a:lstStyle/>
          <a:p>
            <a:pPr>
              <a:lnSpc>
                <a:spcPct val="150000"/>
              </a:lnSpc>
              <a:spcAft>
                <a:spcPts val="1600"/>
              </a:spcAft>
            </a:pPr>
            <a:r>
              <a:rPr lang="pt" sz="2400" dirty="0">
                <a:solidFill>
                  <a:schemeClr val="tx1">
                    <a:lumMod val="65000"/>
                    <a:lumOff val="35000"/>
                  </a:schemeClr>
                </a:solidFill>
                <a:latin typeface="Century Gothic" panose="020B0502020202020204" pitchFamily="34" charset="0"/>
              </a:rPr>
              <a:t>QUER + NECESSIDADES</a:t>
            </a:r>
          </a:p>
        </p:txBody>
      </p:sp>
      <p:sp>
        <p:nvSpPr>
          <p:cNvPr id="29" name="Rectangle 28">
            <a:extLst>
              <a:ext uri="{FF2B5EF4-FFF2-40B4-BE49-F238E27FC236}">
                <a16:creationId xmlns:a16="http://schemas.microsoft.com/office/drawing/2014/main" id="{7D439D9E-5B80-5048-8EF3-B764FA538EC3}"/>
              </a:ext>
            </a:extLst>
          </p:cNvPr>
          <p:cNvSpPr/>
          <p:nvPr/>
        </p:nvSpPr>
        <p:spPr>
          <a:xfrm>
            <a:off x="367748" y="5018000"/>
            <a:ext cx="7772484"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Detalhes</a:t>
            </a:r>
          </a:p>
        </p:txBody>
      </p:sp>
      <p:sp>
        <p:nvSpPr>
          <p:cNvPr id="30" name="Rectangle 29">
            <a:extLst>
              <a:ext uri="{FF2B5EF4-FFF2-40B4-BE49-F238E27FC236}">
                <a16:creationId xmlns:a16="http://schemas.microsoft.com/office/drawing/2014/main" id="{C3C4D152-E106-374F-B3D6-3793FA34205F}"/>
              </a:ext>
            </a:extLst>
          </p:cNvPr>
          <p:cNvSpPr/>
          <p:nvPr/>
        </p:nvSpPr>
        <p:spPr>
          <a:xfrm>
            <a:off x="367748" y="4536887"/>
            <a:ext cx="7772484" cy="576120"/>
          </a:xfrm>
          <a:prstGeom prst="rect">
            <a:avLst/>
          </a:prstGeom>
        </p:spPr>
        <p:txBody>
          <a:bodyPr wrap="square">
            <a:spAutoFit/>
          </a:bodyPr>
          <a:lstStyle/>
          <a:p>
            <a:pPr>
              <a:lnSpc>
                <a:spcPct val="150000"/>
              </a:lnSpc>
              <a:spcAft>
                <a:spcPts val="1600"/>
              </a:spcAft>
            </a:pPr>
            <a:r>
              <a:rPr lang="pt" sz="2400" dirty="0">
                <a:solidFill>
                  <a:schemeClr val="tx1">
                    <a:lumMod val="65000"/>
                    <a:lumOff val="35000"/>
                  </a:schemeClr>
                </a:solidFill>
                <a:latin typeface="Century Gothic" panose="020B0502020202020204" pitchFamily="34" charset="0"/>
              </a:rPr>
              <a:t>FRUSTRAÇÕES</a:t>
            </a:r>
          </a:p>
        </p:txBody>
      </p:sp>
      <p:cxnSp>
        <p:nvCxnSpPr>
          <p:cNvPr id="32" name="Straight Connector 31">
            <a:extLst>
              <a:ext uri="{FF2B5EF4-FFF2-40B4-BE49-F238E27FC236}">
                <a16:creationId xmlns:a16="http://schemas.microsoft.com/office/drawing/2014/main" id="{72DFD4FC-C760-DF4F-A54C-EA402C729699}"/>
              </a:ext>
            </a:extLst>
          </p:cNvPr>
          <p:cNvCxnSpPr>
            <a:cxnSpLocks/>
          </p:cNvCxnSpPr>
          <p:nvPr/>
        </p:nvCxnSpPr>
        <p:spPr>
          <a:xfrm>
            <a:off x="339422" y="1074420"/>
            <a:ext cx="0" cy="1554480"/>
          </a:xfrm>
          <a:prstGeom prst="line">
            <a:avLst/>
          </a:prstGeom>
          <a:ln w="349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E561CD-B679-6049-817E-F7CCA64A0A4C}"/>
              </a:ext>
            </a:extLst>
          </p:cNvPr>
          <p:cNvCxnSpPr>
            <a:cxnSpLocks/>
          </p:cNvCxnSpPr>
          <p:nvPr/>
        </p:nvCxnSpPr>
        <p:spPr>
          <a:xfrm>
            <a:off x="339422" y="2824025"/>
            <a:ext cx="0" cy="155448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3CB19C-F615-4140-A9F2-8F76B9C3ADAC}"/>
              </a:ext>
            </a:extLst>
          </p:cNvPr>
          <p:cNvCxnSpPr>
            <a:cxnSpLocks/>
          </p:cNvCxnSpPr>
          <p:nvPr/>
        </p:nvCxnSpPr>
        <p:spPr>
          <a:xfrm>
            <a:off x="339422" y="4573630"/>
            <a:ext cx="0" cy="1554480"/>
          </a:xfrm>
          <a:prstGeom prst="line">
            <a:avLst/>
          </a:prstGeom>
          <a:ln w="34925">
            <a:solidFill>
              <a:srgbClr val="DD9800"/>
            </a:solidFill>
          </a:ln>
        </p:spPr>
        <p:style>
          <a:lnRef idx="1">
            <a:schemeClr val="accent1"/>
          </a:lnRef>
          <a:fillRef idx="0">
            <a:schemeClr val="accent1"/>
          </a:fillRef>
          <a:effectRef idx="0">
            <a:schemeClr val="accent1"/>
          </a:effectRef>
          <a:fontRef idx="minor">
            <a:schemeClr val="tx1"/>
          </a:fontRef>
        </p:style>
      </p:cxnSp>
      <p:pic>
        <p:nvPicPr>
          <p:cNvPr id="36" name="Graphic 35" descr="Casa com preenchimento sólido">
            <a:extLst>
              <a:ext uri="{FF2B5EF4-FFF2-40B4-BE49-F238E27FC236}">
                <a16:creationId xmlns:a16="http://schemas.microsoft.com/office/drawing/2014/main" id="{D6F8D48F-43F0-E54B-B3F5-FE6CC996106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704227" y="5991232"/>
            <a:ext cx="369332" cy="369332"/>
          </a:xfrm>
          <a:prstGeom prst="rect">
            <a:avLst/>
          </a:prstGeom>
        </p:spPr>
      </p:pic>
      <p:sp>
        <p:nvSpPr>
          <p:cNvPr id="37" name="Rectangle 36">
            <a:extLst>
              <a:ext uri="{FF2B5EF4-FFF2-40B4-BE49-F238E27FC236}">
                <a16:creationId xmlns:a16="http://schemas.microsoft.com/office/drawing/2014/main" id="{C5792D03-1D5E-6B4E-B613-0819AF44C9A3}"/>
              </a:ext>
            </a:extLst>
          </p:cNvPr>
          <p:cNvSpPr/>
          <p:nvPr/>
        </p:nvSpPr>
        <p:spPr>
          <a:xfrm>
            <a:off x="9101138" y="5999034"/>
            <a:ext cx="2743200"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Único</a:t>
            </a:r>
          </a:p>
        </p:txBody>
      </p:sp>
    </p:spTree>
    <p:extLst>
      <p:ext uri="{BB962C8B-B14F-4D97-AF65-F5344CB8AC3E}">
        <p14:creationId xmlns:p14="http://schemas.microsoft.com/office/powerpoint/2010/main" val="195029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pt"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pt" sz="1400" b="0" dirty="0">
                          <a:solidFill>
                            <a:schemeClr val="tx1"/>
                          </a:solidFill>
                          <a:effectLst/>
                          <a:latin typeface="Century Gothic" panose="020B0502020202020204" pitchFamily="34" charset="0"/>
                        </a:rPr>
                        <a:t>Quaisquer artigos, modelos ou informações fornecidas pelo Smartsheet no site são apenas para referência. Embora nos esforcemos para manter as informações atualizadas e corretas, não fazemos representações ou garantias de qualquer tipo, expressas ou implícitas, sobre a completude, precisão, confiabilidade, adequação ou disponibilidade em relação ao site ou às informações, artigos, modelos ou gráficos relacionados contidos no site. Qualquer dependência que você colocar em tais informações é, portanto, estritamente por sua conta e risco.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cstate="print">
            <a:alphaModFix amt="82000"/>
            <a:extLst>
              <a:ext uri="{28A0092B-C50C-407E-A947-70E740481C1C}">
                <a14:useLocalDpi xmlns:a14="http://schemas.microsoft.com/office/drawing/2010/main"/>
              </a:ext>
            </a:extLst>
          </a:blip>
          <a:srcRect/>
          <a:stretch/>
        </p:blipFill>
        <p:spPr>
          <a:xfrm>
            <a:off x="5928042" y="-6607"/>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GUIA DE ESTILO DE MARCA</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©20XX. Todos os direitos reservados à sua organização.</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/empresa/smartsheet-com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14628"/>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a&#10;&#10;Descrição gerada automaticamente">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DIRETRIZES DA MARCA |   TABELA DE CONTEÚDOS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pt" sz="3200" dirty="0">
                <a:solidFill>
                  <a:schemeClr val="tx1">
                    <a:lumMod val="65000"/>
                    <a:lumOff val="35000"/>
                  </a:schemeClr>
                </a:solidFill>
                <a:latin typeface="Century Gothic" panose="020B0502020202020204" pitchFamily="34" charset="0"/>
              </a:rPr>
              <a:t>TABELA DE CONTEÚDOS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876454" y="1563250"/>
            <a:ext cx="2385589" cy="461665"/>
          </a:xfrm>
          <a:prstGeom prst="rect">
            <a:avLst/>
          </a:prstGeom>
          <a:noFill/>
        </p:spPr>
        <p:txBody>
          <a:bodyPr wrap="none" rtlCol="0" anchor="ctr" anchorCtr="0">
            <a:spAutoFit/>
          </a:bodyPr>
          <a:lstStyle/>
          <a:p>
            <a:r>
              <a:rPr lang="pt" sz="2400" dirty="0">
                <a:latin typeface="Century Gothic" panose="020B0502020202020204" pitchFamily="34" charset="0"/>
                <a:ea typeface="Montserrat Bold" charset="0"/>
                <a:cs typeface="Montserrat Bold" charset="0"/>
              </a:rPr>
              <a:t>Estratégia de Marca</a:t>
            </a:r>
          </a:p>
        </p:txBody>
      </p:sp>
      <p:sp>
        <p:nvSpPr>
          <p:cNvPr id="42" name="TextBox 41">
            <a:extLst>
              <a:ext uri="{FF2B5EF4-FFF2-40B4-BE49-F238E27FC236}">
                <a16:creationId xmlns:a16="http://schemas.microsoft.com/office/drawing/2014/main" id="{654ED905-7DF4-7E45-815D-8A6F50BD2A35}"/>
              </a:ext>
            </a:extLst>
          </p:cNvPr>
          <p:cNvSpPr txBox="1"/>
          <p:nvPr/>
        </p:nvSpPr>
        <p:spPr>
          <a:xfrm>
            <a:off x="876454" y="3101411"/>
            <a:ext cx="2424693" cy="461665"/>
          </a:xfrm>
          <a:prstGeom prst="rect">
            <a:avLst/>
          </a:prstGeom>
          <a:noFill/>
        </p:spPr>
        <p:txBody>
          <a:bodyPr wrap="square" rtlCol="0" anchor="ctr" anchorCtr="0">
            <a:spAutoFit/>
          </a:bodyPr>
          <a:lstStyle/>
          <a:p>
            <a:r>
              <a:rPr lang="pt" sz="2400" dirty="0">
                <a:latin typeface="Century Gothic" panose="020B0502020202020204" pitchFamily="34" charset="0"/>
                <a:ea typeface="Montserrat Bold" charset="0"/>
                <a:cs typeface="Montserrat Bold" charset="0"/>
              </a:rPr>
              <a:t>Voz</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262601" y="2686814"/>
            <a:ext cx="567784" cy="1010533"/>
          </a:xfrm>
          <a:prstGeom prst="rect">
            <a:avLst/>
          </a:prstGeom>
          <a:noFill/>
        </p:spPr>
        <p:txBody>
          <a:bodyPr wrap="none" tIns="320040" rtlCol="0">
            <a:spAutoFit/>
          </a:bodyPr>
          <a:lstStyle/>
          <a:p>
            <a:pPr algn="r">
              <a:lnSpc>
                <a:spcPts val="5000"/>
              </a:lnSpc>
            </a:pPr>
            <a:r>
              <a:rPr lang="pt" sz="5400" dirty="0">
                <a:solidFill>
                  <a:srgbClr val="F0A622"/>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262600" y="4172942"/>
            <a:ext cx="567784" cy="1010533"/>
          </a:xfrm>
          <a:prstGeom prst="rect">
            <a:avLst/>
          </a:prstGeom>
          <a:noFill/>
        </p:spPr>
        <p:txBody>
          <a:bodyPr wrap="none" tIns="320040" rtlCol="0">
            <a:spAutoFit/>
          </a:bodyPr>
          <a:lstStyle/>
          <a:p>
            <a:pPr algn="r">
              <a:lnSpc>
                <a:spcPts val="5000"/>
              </a:lnSpc>
            </a:pPr>
            <a:r>
              <a:rPr lang="pt" sz="5400" dirty="0">
                <a:solidFill>
                  <a:srgbClr val="F0A622"/>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262600" y="1189886"/>
            <a:ext cx="567784" cy="1010533"/>
          </a:xfrm>
          <a:prstGeom prst="rect">
            <a:avLst/>
          </a:prstGeom>
          <a:noFill/>
        </p:spPr>
        <p:txBody>
          <a:bodyPr wrap="none" tIns="320040" rtlCol="0">
            <a:spAutoFit/>
          </a:bodyPr>
          <a:lstStyle/>
          <a:p>
            <a:pPr algn="r">
              <a:lnSpc>
                <a:spcPts val="5000"/>
              </a:lnSpc>
            </a:pPr>
            <a:r>
              <a:rPr lang="pt" sz="5400" dirty="0">
                <a:solidFill>
                  <a:srgbClr val="F0A622"/>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876454" y="4519490"/>
            <a:ext cx="2502851" cy="461665"/>
          </a:xfrm>
          <a:prstGeom prst="rect">
            <a:avLst/>
          </a:prstGeom>
          <a:noFill/>
        </p:spPr>
        <p:txBody>
          <a:bodyPr wrap="square" rtlCol="0" anchor="ctr" anchorCtr="0">
            <a:spAutoFit/>
          </a:bodyPr>
          <a:lstStyle/>
          <a:p>
            <a:r>
              <a:rPr lang="pt" sz="2400" dirty="0">
                <a:latin typeface="Century Gothic" panose="020B0502020202020204" pitchFamily="34" charset="0"/>
                <a:ea typeface="Montserrat Bold" charset="0"/>
                <a:cs typeface="Montserrat Bold" charset="0"/>
              </a:rPr>
              <a:t>Logotipo + Uso</a:t>
            </a:r>
          </a:p>
        </p:txBody>
      </p:sp>
      <p:sp>
        <p:nvSpPr>
          <p:cNvPr id="49" name="TextBox 48">
            <a:extLst>
              <a:ext uri="{FF2B5EF4-FFF2-40B4-BE49-F238E27FC236}">
                <a16:creationId xmlns:a16="http://schemas.microsoft.com/office/drawing/2014/main" id="{96E0CE3B-1B24-344F-9D20-0D3E26721F3A}"/>
              </a:ext>
            </a:extLst>
          </p:cNvPr>
          <p:cNvSpPr txBox="1"/>
          <p:nvPr/>
        </p:nvSpPr>
        <p:spPr>
          <a:xfrm>
            <a:off x="4745132" y="3101411"/>
            <a:ext cx="1965603" cy="461665"/>
          </a:xfrm>
          <a:prstGeom prst="rect">
            <a:avLst/>
          </a:prstGeom>
          <a:noFill/>
        </p:spPr>
        <p:txBody>
          <a:bodyPr wrap="none" rtlCol="0" anchor="ctr" anchorCtr="0">
            <a:spAutoFit/>
          </a:bodyPr>
          <a:lstStyle/>
          <a:p>
            <a:r>
              <a:rPr lang="pt" sz="2400" dirty="0">
                <a:latin typeface="Century Gothic" panose="020B0502020202020204" pitchFamily="34" charset="0"/>
                <a:ea typeface="Montserrat Bold" charset="0"/>
                <a:cs typeface="Montserrat Bold" charset="0"/>
              </a:rPr>
              <a:t>Tipografia</a:t>
            </a:r>
          </a:p>
        </p:txBody>
      </p:sp>
      <p:sp>
        <p:nvSpPr>
          <p:cNvPr id="51" name="TextBox 50">
            <a:extLst>
              <a:ext uri="{FF2B5EF4-FFF2-40B4-BE49-F238E27FC236}">
                <a16:creationId xmlns:a16="http://schemas.microsoft.com/office/drawing/2014/main" id="{268A1D8F-ED63-8F48-B9E4-4BDDDF9B48AB}"/>
              </a:ext>
            </a:extLst>
          </p:cNvPr>
          <p:cNvSpPr txBox="1"/>
          <p:nvPr/>
        </p:nvSpPr>
        <p:spPr>
          <a:xfrm>
            <a:off x="4745132" y="4519490"/>
            <a:ext cx="2412840" cy="461665"/>
          </a:xfrm>
          <a:prstGeom prst="rect">
            <a:avLst/>
          </a:prstGeom>
          <a:noFill/>
        </p:spPr>
        <p:txBody>
          <a:bodyPr wrap="none" rtlCol="0" anchor="ctr" anchorCtr="0">
            <a:spAutoFit/>
          </a:bodyPr>
          <a:lstStyle/>
          <a:p>
            <a:r>
              <a:rPr lang="pt" sz="2400" dirty="0">
                <a:latin typeface="Century Gothic" panose="020B0502020202020204" pitchFamily="34" charset="0"/>
                <a:ea typeface="Montserrat Bold" charset="0"/>
                <a:cs typeface="Montserrat Bold" charset="0"/>
              </a:rPr>
              <a:t>Imagens + Ícones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131279" y="4172942"/>
            <a:ext cx="567784" cy="1010533"/>
          </a:xfrm>
          <a:prstGeom prst="rect">
            <a:avLst/>
          </a:prstGeom>
          <a:noFill/>
        </p:spPr>
        <p:txBody>
          <a:bodyPr wrap="none" tIns="320040" rtlCol="0">
            <a:spAutoFit/>
          </a:bodyPr>
          <a:lstStyle/>
          <a:p>
            <a:pPr algn="r">
              <a:lnSpc>
                <a:spcPts val="5000"/>
              </a:lnSpc>
            </a:pPr>
            <a:r>
              <a:rPr lang="pt" sz="5400" dirty="0">
                <a:solidFill>
                  <a:srgbClr val="F0A622"/>
                </a:solidFill>
                <a:latin typeface="Century Gothic" panose="020B0502020202020204" pitchFamily="34" charset="0"/>
                <a:ea typeface="Montserrat Light" charset="0"/>
                <a:cs typeface="Montserrat Light" charset="0"/>
              </a:rPr>
              <a:t>6</a:t>
            </a:r>
          </a:p>
        </p:txBody>
      </p:sp>
      <p:sp>
        <p:nvSpPr>
          <p:cNvPr id="55" name="TextBox 54">
            <a:hlinkClick r:id="rId7" action="ppaction://hlinksldjump"/>
            <a:extLst>
              <a:ext uri="{FF2B5EF4-FFF2-40B4-BE49-F238E27FC236}">
                <a16:creationId xmlns:a16="http://schemas.microsoft.com/office/drawing/2014/main" id="{86746B7D-B52D-4941-A37D-E63B673D5DEE}"/>
              </a:ext>
            </a:extLst>
          </p:cNvPr>
          <p:cNvSpPr txBox="1"/>
          <p:nvPr/>
        </p:nvSpPr>
        <p:spPr>
          <a:xfrm>
            <a:off x="4131278" y="2686814"/>
            <a:ext cx="567784" cy="1010533"/>
          </a:xfrm>
          <a:prstGeom prst="rect">
            <a:avLst/>
          </a:prstGeom>
          <a:noFill/>
        </p:spPr>
        <p:txBody>
          <a:bodyPr wrap="none" tIns="320040" rtlCol="0">
            <a:spAutoFit/>
          </a:bodyPr>
          <a:lstStyle/>
          <a:p>
            <a:pPr algn="r">
              <a:lnSpc>
                <a:spcPts val="5000"/>
              </a:lnSpc>
            </a:pPr>
            <a:r>
              <a:rPr lang="pt" sz="5400" dirty="0">
                <a:solidFill>
                  <a:srgbClr val="F0A622"/>
                </a:solidFill>
                <a:latin typeface="Century Gothic" panose="020B0502020202020204" pitchFamily="34" charset="0"/>
                <a:ea typeface="Montserrat Light" charset="0"/>
                <a:cs typeface="Montserrat Light" charset="0"/>
              </a:rPr>
              <a:t>5</a:t>
            </a:r>
          </a:p>
        </p:txBody>
      </p:sp>
      <p:sp>
        <p:nvSpPr>
          <p:cNvPr id="36" name="TextBox 35">
            <a:extLst>
              <a:ext uri="{FF2B5EF4-FFF2-40B4-BE49-F238E27FC236}">
                <a16:creationId xmlns:a16="http://schemas.microsoft.com/office/drawing/2014/main" id="{340BB339-14CF-654D-8D30-3B1FB1BA9FA2}"/>
              </a:ext>
            </a:extLst>
          </p:cNvPr>
          <p:cNvSpPr txBox="1"/>
          <p:nvPr/>
        </p:nvSpPr>
        <p:spPr>
          <a:xfrm>
            <a:off x="4745132" y="1563250"/>
            <a:ext cx="1112805" cy="461665"/>
          </a:xfrm>
          <a:prstGeom prst="rect">
            <a:avLst/>
          </a:prstGeom>
          <a:noFill/>
        </p:spPr>
        <p:txBody>
          <a:bodyPr wrap="none" rtlCol="0" anchor="ctr" anchorCtr="0">
            <a:spAutoFit/>
          </a:bodyPr>
          <a:lstStyle/>
          <a:p>
            <a:r>
              <a:rPr lang="pt" sz="2400" dirty="0">
                <a:latin typeface="Century Gothic" panose="020B0502020202020204" pitchFamily="34" charset="0"/>
                <a:ea typeface="Montserrat Bold" charset="0"/>
                <a:cs typeface="Montserrat Bold" charset="0"/>
              </a:rPr>
              <a:t>Cores</a:t>
            </a:r>
          </a:p>
        </p:txBody>
      </p:sp>
      <p:sp>
        <p:nvSpPr>
          <p:cNvPr id="37" name="TextBox 36">
            <a:hlinkClick r:id="rId7" action="ppaction://hlinksldjump"/>
            <a:extLst>
              <a:ext uri="{FF2B5EF4-FFF2-40B4-BE49-F238E27FC236}">
                <a16:creationId xmlns:a16="http://schemas.microsoft.com/office/drawing/2014/main" id="{DC9929A8-2EBC-0C48-8C2B-D6B0D0A056A1}"/>
              </a:ext>
            </a:extLst>
          </p:cNvPr>
          <p:cNvSpPr txBox="1"/>
          <p:nvPr/>
        </p:nvSpPr>
        <p:spPr>
          <a:xfrm>
            <a:off x="4131278" y="1189886"/>
            <a:ext cx="567784" cy="1010533"/>
          </a:xfrm>
          <a:prstGeom prst="rect">
            <a:avLst/>
          </a:prstGeom>
          <a:noFill/>
        </p:spPr>
        <p:txBody>
          <a:bodyPr wrap="none" tIns="320040" rtlCol="0">
            <a:spAutoFit/>
          </a:bodyPr>
          <a:lstStyle/>
          <a:p>
            <a:pPr algn="r">
              <a:lnSpc>
                <a:spcPts val="5000"/>
              </a:lnSpc>
            </a:pPr>
            <a:r>
              <a:rPr lang="pt" sz="5400" dirty="0">
                <a:solidFill>
                  <a:srgbClr val="F0A622"/>
                </a:solidFill>
                <a:latin typeface="Century Gothic" panose="020B0502020202020204" pitchFamily="34" charset="0"/>
                <a:ea typeface="Montserrat Light" charset="0"/>
                <a:cs typeface="Montserrat Light" charset="0"/>
              </a:rPr>
              <a:t>4</a:t>
            </a:r>
          </a:p>
        </p:txBody>
      </p:sp>
      <p:sp>
        <p:nvSpPr>
          <p:cNvPr id="24" name="TextBox 23">
            <a:extLst>
              <a:ext uri="{FF2B5EF4-FFF2-40B4-BE49-F238E27FC236}">
                <a16:creationId xmlns:a16="http://schemas.microsoft.com/office/drawing/2014/main" id="{0E97147B-8BF6-FF42-93F3-EA50A6DE0600}"/>
              </a:ext>
            </a:extLst>
          </p:cNvPr>
          <p:cNvSpPr txBox="1"/>
          <p:nvPr/>
        </p:nvSpPr>
        <p:spPr>
          <a:xfrm>
            <a:off x="8318544" y="3104299"/>
            <a:ext cx="2856872" cy="461665"/>
          </a:xfrm>
          <a:prstGeom prst="rect">
            <a:avLst/>
          </a:prstGeom>
          <a:noFill/>
        </p:spPr>
        <p:txBody>
          <a:bodyPr wrap="none" rtlCol="0" anchor="ctr" anchorCtr="0">
            <a:spAutoFit/>
          </a:bodyPr>
          <a:lstStyle/>
          <a:p>
            <a:r>
              <a:rPr lang="pt" sz="2400" dirty="0">
                <a:latin typeface="Century Gothic" panose="020B0502020202020204" pitchFamily="34" charset="0"/>
                <a:ea typeface="Montserrat Bold" charset="0"/>
                <a:cs typeface="Montserrat Bold" charset="0"/>
              </a:rPr>
              <a:t>Declaração da Missão</a:t>
            </a:r>
          </a:p>
        </p:txBody>
      </p:sp>
      <p:sp>
        <p:nvSpPr>
          <p:cNvPr id="25" name="TextBox 24">
            <a:extLst>
              <a:ext uri="{FF2B5EF4-FFF2-40B4-BE49-F238E27FC236}">
                <a16:creationId xmlns:a16="http://schemas.microsoft.com/office/drawing/2014/main" id="{5C78CE97-E537-6C4F-8CDA-F752FE078813}"/>
              </a:ext>
            </a:extLst>
          </p:cNvPr>
          <p:cNvSpPr txBox="1"/>
          <p:nvPr/>
        </p:nvSpPr>
        <p:spPr>
          <a:xfrm>
            <a:off x="8318544" y="4522378"/>
            <a:ext cx="2287806" cy="461665"/>
          </a:xfrm>
          <a:prstGeom prst="rect">
            <a:avLst/>
          </a:prstGeom>
          <a:noFill/>
        </p:spPr>
        <p:txBody>
          <a:bodyPr wrap="none" rtlCol="0" anchor="ctr" anchorCtr="0">
            <a:spAutoFit/>
          </a:bodyPr>
          <a:lstStyle/>
          <a:p>
            <a:r>
              <a:rPr lang="pt" sz="2400" dirty="0">
                <a:latin typeface="Century Gothic" panose="020B0502020202020204" pitchFamily="34" charset="0"/>
                <a:ea typeface="Montserrat Bold" charset="0"/>
                <a:cs typeface="Montserrat Bold" charset="0"/>
              </a:rPr>
              <a:t>Persona comprador</a:t>
            </a:r>
          </a:p>
        </p:txBody>
      </p:sp>
      <p:sp>
        <p:nvSpPr>
          <p:cNvPr id="26" name="TextBox 25">
            <a:hlinkClick r:id="rId6" action="ppaction://hlinksldjump"/>
            <a:extLst>
              <a:ext uri="{FF2B5EF4-FFF2-40B4-BE49-F238E27FC236}">
                <a16:creationId xmlns:a16="http://schemas.microsoft.com/office/drawing/2014/main" id="{36528501-BD28-4946-8FF7-D35F9B09686C}"/>
              </a:ext>
            </a:extLst>
          </p:cNvPr>
          <p:cNvSpPr txBox="1"/>
          <p:nvPr/>
        </p:nvSpPr>
        <p:spPr>
          <a:xfrm>
            <a:off x="7704691" y="4172942"/>
            <a:ext cx="567784" cy="1010533"/>
          </a:xfrm>
          <a:prstGeom prst="rect">
            <a:avLst/>
          </a:prstGeom>
          <a:noFill/>
        </p:spPr>
        <p:txBody>
          <a:bodyPr wrap="none" tIns="320040" rtlCol="0">
            <a:spAutoFit/>
          </a:bodyPr>
          <a:lstStyle/>
          <a:p>
            <a:pPr algn="r">
              <a:lnSpc>
                <a:spcPts val="5000"/>
              </a:lnSpc>
            </a:pPr>
            <a:r>
              <a:rPr lang="pt" sz="5400" dirty="0">
                <a:solidFill>
                  <a:srgbClr val="F0A622"/>
                </a:solidFill>
                <a:latin typeface="Century Gothic" panose="020B0502020202020204" pitchFamily="34" charset="0"/>
                <a:ea typeface="Montserrat Light" charset="0"/>
                <a:cs typeface="Montserrat Light" charset="0"/>
              </a:rPr>
              <a:t>9</a:t>
            </a:r>
          </a:p>
        </p:txBody>
      </p:sp>
      <p:sp>
        <p:nvSpPr>
          <p:cNvPr id="27" name="TextBox 26">
            <a:hlinkClick r:id="rId7" action="ppaction://hlinksldjump"/>
            <a:extLst>
              <a:ext uri="{FF2B5EF4-FFF2-40B4-BE49-F238E27FC236}">
                <a16:creationId xmlns:a16="http://schemas.microsoft.com/office/drawing/2014/main" id="{5A4786DD-E5D8-6B4B-813C-E14353BF3F47}"/>
              </a:ext>
            </a:extLst>
          </p:cNvPr>
          <p:cNvSpPr txBox="1"/>
          <p:nvPr/>
        </p:nvSpPr>
        <p:spPr>
          <a:xfrm>
            <a:off x="7704690" y="2689702"/>
            <a:ext cx="567784" cy="1010533"/>
          </a:xfrm>
          <a:prstGeom prst="rect">
            <a:avLst/>
          </a:prstGeom>
          <a:noFill/>
        </p:spPr>
        <p:txBody>
          <a:bodyPr wrap="none" tIns="320040" rtlCol="0">
            <a:spAutoFit/>
          </a:bodyPr>
          <a:lstStyle/>
          <a:p>
            <a:pPr algn="r">
              <a:lnSpc>
                <a:spcPts val="5000"/>
              </a:lnSpc>
            </a:pPr>
            <a:r>
              <a:rPr lang="pt" sz="5400" dirty="0">
                <a:solidFill>
                  <a:srgbClr val="F0A622"/>
                </a:solidFill>
                <a:latin typeface="Century Gothic" panose="020B0502020202020204" pitchFamily="34" charset="0"/>
                <a:ea typeface="Montserrat Light" charset="0"/>
                <a:cs typeface="Montserrat Light" charset="0"/>
              </a:rPr>
              <a:t>8</a:t>
            </a:r>
          </a:p>
        </p:txBody>
      </p:sp>
      <p:sp>
        <p:nvSpPr>
          <p:cNvPr id="30" name="TextBox 29">
            <a:extLst>
              <a:ext uri="{FF2B5EF4-FFF2-40B4-BE49-F238E27FC236}">
                <a16:creationId xmlns:a16="http://schemas.microsoft.com/office/drawing/2014/main" id="{2F61F980-A8EF-7746-8CFC-6A1E192937E9}"/>
              </a:ext>
            </a:extLst>
          </p:cNvPr>
          <p:cNvSpPr txBox="1"/>
          <p:nvPr/>
        </p:nvSpPr>
        <p:spPr>
          <a:xfrm>
            <a:off x="8318544" y="1563250"/>
            <a:ext cx="3145413" cy="461665"/>
          </a:xfrm>
          <a:prstGeom prst="rect">
            <a:avLst/>
          </a:prstGeom>
          <a:noFill/>
        </p:spPr>
        <p:txBody>
          <a:bodyPr wrap="none" rtlCol="0" anchor="ctr" anchorCtr="0">
            <a:spAutoFit/>
          </a:bodyPr>
          <a:lstStyle/>
          <a:p>
            <a:r>
              <a:rPr lang="pt" sz="2400" dirty="0">
                <a:latin typeface="Century Gothic" panose="020B0502020202020204" pitchFamily="34" charset="0"/>
                <a:ea typeface="Montserrat Bold" charset="0"/>
                <a:cs typeface="Montserrat Bold" charset="0"/>
              </a:rPr>
              <a:t>Uso de mídia social</a:t>
            </a:r>
          </a:p>
        </p:txBody>
      </p:sp>
      <p:sp>
        <p:nvSpPr>
          <p:cNvPr id="31" name="TextBox 30">
            <a:hlinkClick r:id="rId7" action="ppaction://hlinksldjump"/>
            <a:extLst>
              <a:ext uri="{FF2B5EF4-FFF2-40B4-BE49-F238E27FC236}">
                <a16:creationId xmlns:a16="http://schemas.microsoft.com/office/drawing/2014/main" id="{96E71A4C-FECC-4D43-97C1-A8988E350997}"/>
              </a:ext>
            </a:extLst>
          </p:cNvPr>
          <p:cNvSpPr txBox="1"/>
          <p:nvPr/>
        </p:nvSpPr>
        <p:spPr>
          <a:xfrm>
            <a:off x="7704690" y="1192774"/>
            <a:ext cx="567784" cy="1010533"/>
          </a:xfrm>
          <a:prstGeom prst="rect">
            <a:avLst/>
          </a:prstGeom>
          <a:noFill/>
        </p:spPr>
        <p:txBody>
          <a:bodyPr wrap="none" tIns="320040" rtlCol="0">
            <a:spAutoFit/>
          </a:bodyPr>
          <a:lstStyle/>
          <a:p>
            <a:pPr algn="r">
              <a:lnSpc>
                <a:spcPts val="5000"/>
              </a:lnSpc>
            </a:pPr>
            <a:r>
              <a:rPr lang="pt" sz="5400" dirty="0">
                <a:solidFill>
                  <a:srgbClr val="F0A622"/>
                </a:solidFill>
                <a:latin typeface="Century Gothic" panose="020B0502020202020204" pitchFamily="34" charset="0"/>
                <a:ea typeface="Montserrat Light" charset="0"/>
                <a:cs typeface="Montserrat Light" charset="0"/>
              </a:rPr>
              <a:t>7</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92650" cy="523220"/>
          </a:xfrm>
          <a:prstGeom prst="rect">
            <a:avLst/>
          </a:prstGeom>
          <a:noFill/>
        </p:spPr>
        <p:txBody>
          <a:bodyPr wrap="none" rtlCol="0">
            <a:spAutoFit/>
          </a:bodyPr>
          <a:lstStyle/>
          <a:p>
            <a:r>
              <a:rPr lang="pt" sz="2800" dirty="0">
                <a:solidFill>
                  <a:schemeClr val="tx1">
                    <a:lumMod val="65000"/>
                    <a:lumOff val="35000"/>
                  </a:schemeClr>
                </a:solidFill>
                <a:latin typeface="Century Gothic" panose="020B0502020202020204" pitchFamily="34" charset="0"/>
              </a:rPr>
              <a:t>1. ESTRATÉGIA DE MARCA</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ESTRATÉGIA DE MARCA</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pt" sz="1200" dirty="0">
                <a:latin typeface="Century Gothic" panose="020B0502020202020204" pitchFamily="34" charset="0"/>
              </a:rPr>
              <a:t>Descrição</a:t>
            </a:r>
          </a:p>
        </p:txBody>
      </p:sp>
      <p:pic>
        <p:nvPicPr>
          <p:cNvPr id="10" name="Picture 9" descr="Pessoa assistindo telefone vazio">
            <a:extLst>
              <a:ext uri="{FF2B5EF4-FFF2-40B4-BE49-F238E27FC236}">
                <a16:creationId xmlns:a16="http://schemas.microsoft.com/office/drawing/2014/main" id="{7F6804F4-31AB-4846-9FF1-1D5E5BE3E6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32169" y="0"/>
            <a:ext cx="6259019" cy="6477000"/>
          </a:xfrm>
          <a:prstGeom prst="rect">
            <a:avLst/>
          </a:prstGeom>
        </p:spPr>
      </p:pic>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54620" cy="523220"/>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2. </a:t>
            </a:r>
            <a:r>
              <a:rPr lang="pt" sz="2800" dirty="0">
                <a:solidFill>
                  <a:schemeClr val="tx1">
                    <a:lumMod val="65000"/>
                    <a:lumOff val="35000"/>
                  </a:schemeClr>
                </a:solidFill>
                <a:latin typeface="Century Gothic" panose="020B0502020202020204" pitchFamily="34" charset="0"/>
              </a:rPr>
              <a:t>VOZ</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VOZ</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pt" sz="1200" dirty="0">
                <a:latin typeface="Century Gothic" panose="020B0502020202020204" pitchFamily="34" charset="0"/>
              </a:rPr>
              <a:t>Descrição</a:t>
            </a:r>
          </a:p>
        </p:txBody>
      </p:sp>
      <p:pic>
        <p:nvPicPr>
          <p:cNvPr id="10" name="Picture 9" descr="Yellowfish movendo-se contra a direção de uma escola de peixes brancos">
            <a:extLst>
              <a:ext uri="{FF2B5EF4-FFF2-40B4-BE49-F238E27FC236}">
                <a16:creationId xmlns:a16="http://schemas.microsoft.com/office/drawing/2014/main" id="{CFDD7AC0-4E8E-D64D-8243-63BCE0495BD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142000"/>
                    </a14:imgEffect>
                  </a14:imgLayer>
                </a14:imgProps>
              </a:ext>
              <a:ext uri="{28A0092B-C50C-407E-A947-70E740481C1C}">
                <a14:useLocalDpi xmlns:a14="http://schemas.microsoft.com/office/drawing/2010/main"/>
              </a:ext>
            </a:extLst>
          </a:blip>
          <a:srcRect/>
          <a:stretch/>
        </p:blipFill>
        <p:spPr>
          <a:xfrm>
            <a:off x="5932169" y="1183"/>
            <a:ext cx="6259019"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916183" cy="523220"/>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3. </a:t>
            </a:r>
            <a:r>
              <a:rPr lang="pt" sz="2800" dirty="0">
                <a:solidFill>
                  <a:schemeClr val="tx1">
                    <a:lumMod val="65000"/>
                    <a:lumOff val="35000"/>
                  </a:schemeClr>
                </a:solidFill>
                <a:latin typeface="Century Gothic" panose="020B0502020202020204" pitchFamily="34" charset="0"/>
              </a:rPr>
              <a:t>Logotipo + Uso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LOGOTIPO + USO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Abaixo estão todos os tratamentos aceitos do logotipo.</a:t>
            </a:r>
          </a:p>
        </p:txBody>
      </p:sp>
      <p:pic>
        <p:nvPicPr>
          <p:cNvPr id="3" name="Picture 2" descr="Logotipo&#10;&#10;Descrição gerada automaticamente">
            <a:extLst>
              <a:ext uri="{FF2B5EF4-FFF2-40B4-BE49-F238E27FC236}">
                <a16:creationId xmlns:a16="http://schemas.microsoft.com/office/drawing/2014/main" id="{EBC370A0-ECBA-554C-A732-1C3DE3B0E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Horizontal Layout</a:t>
            </a:r>
          </a:p>
        </p:txBody>
      </p:sp>
      <p:pic>
        <p:nvPicPr>
          <p:cNvPr id="10" name="Picture 9" descr="Uma imagem contendo texto, sinal&#10;&#10;Descrição gerada automaticamente">
            <a:extLst>
              <a:ext uri="{FF2B5EF4-FFF2-40B4-BE49-F238E27FC236}">
                <a16:creationId xmlns:a16="http://schemas.microsoft.com/office/drawing/2014/main" id="{974700CB-9180-2F4C-B337-AEE9B53EA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Marca de palavras</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O logotipo sans logomark deve ser usado exclusivamente dentro do aplicativo.</a:t>
            </a:r>
          </a:p>
        </p:txBody>
      </p:sp>
      <p:pic>
        <p:nvPicPr>
          <p:cNvPr id="19" name="Picture 18" descr="Logotipo&#10;&#10;Descrição gerada automaticamente">
            <a:extLst>
              <a:ext uri="{FF2B5EF4-FFF2-40B4-BE49-F238E27FC236}">
                <a16:creationId xmlns:a16="http://schemas.microsoft.com/office/drawing/2014/main" id="{63F9E51D-54CE-B44F-9FD7-81DC7EDBA8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3022" y="4776546"/>
            <a:ext cx="2213607" cy="694944"/>
          </a:xfrm>
          <a:prstGeom prst="rect">
            <a:avLst/>
          </a:prstGeom>
        </p:spPr>
      </p:pic>
      <p:pic>
        <p:nvPicPr>
          <p:cNvPr id="21" name="Picture 20" descr="Logotipo&#10;&#10;Descrição gerada automaticamente com confiança média">
            <a:extLst>
              <a:ext uri="{FF2B5EF4-FFF2-40B4-BE49-F238E27FC236}">
                <a16:creationId xmlns:a16="http://schemas.microsoft.com/office/drawing/2014/main" id="{13770805-3200-F94B-94FE-01AF6BFBB8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pt" sz="2400" dirty="0">
                <a:solidFill>
                  <a:srgbClr val="003059"/>
                </a:solidFill>
                <a:latin typeface="Century Gothic" panose="020B0502020202020204" pitchFamily="34" charset="0"/>
              </a:rPr>
              <a:t>Marca de logotipo (ícone)</a:t>
            </a:r>
          </a:p>
        </p:txBody>
      </p:sp>
      <p:pic>
        <p:nvPicPr>
          <p:cNvPr id="25" name="Picture 24" descr="Logotipo&#10;&#10;Descrição gerada automaticamente">
            <a:extLst>
              <a:ext uri="{FF2B5EF4-FFF2-40B4-BE49-F238E27FC236}">
                <a16:creationId xmlns:a16="http://schemas.microsoft.com/office/drawing/2014/main" id="{E85648FA-FF02-AF46-B991-E4D8F787F6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97979" y="2661412"/>
            <a:ext cx="1623056" cy="1010353"/>
          </a:xfrm>
          <a:prstGeom prst="rect">
            <a:avLst/>
          </a:prstGeom>
        </p:spPr>
      </p:pic>
      <p:pic>
        <p:nvPicPr>
          <p:cNvPr id="27" name="Picture 26" descr="Logotipo&#10;&#10;Descrição gerada automaticamente">
            <a:extLst>
              <a:ext uri="{FF2B5EF4-FFF2-40B4-BE49-F238E27FC236}">
                <a16:creationId xmlns:a16="http://schemas.microsoft.com/office/drawing/2014/main" id="{BD8D79A2-F9DD-934E-BCAE-B827675F88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72250" y="2544959"/>
            <a:ext cx="2013105" cy="1377970"/>
          </a:xfrm>
          <a:prstGeom prst="rect">
            <a:avLst/>
          </a:prstGeom>
        </p:spPr>
      </p:pic>
      <p:pic>
        <p:nvPicPr>
          <p:cNvPr id="29" name="Picture 28" descr="Logotipo, ícone&#10;&#10;Descrição gerada automaticamente">
            <a:extLst>
              <a:ext uri="{FF2B5EF4-FFF2-40B4-BE49-F238E27FC236}">
                <a16:creationId xmlns:a16="http://schemas.microsoft.com/office/drawing/2014/main" id="{6DE9B047-B786-0B44-87D0-D4DE353FB9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34577" y="4871445"/>
            <a:ext cx="1100796" cy="1100796"/>
          </a:xfrm>
          <a:prstGeom prst="rect">
            <a:avLst/>
          </a:prstGeom>
        </p:spPr>
      </p:pic>
      <p:pic>
        <p:nvPicPr>
          <p:cNvPr id="31" name="Picture 30" descr="Uma imagem contendo logotipo&#10;&#10;Descrição gerada automaticamente">
            <a:extLst>
              <a:ext uri="{FF2B5EF4-FFF2-40B4-BE49-F238E27FC236}">
                <a16:creationId xmlns:a16="http://schemas.microsoft.com/office/drawing/2014/main" id="{7EA752F2-1884-5746-AFB2-8349EA916A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ção gerad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03973"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Logotipo: Liberação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LOGOTIPO: LIBERAÇÃO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Dê ao logotipo algum espaço para respirar. O logotipo deve ser permitido algum espaço livre em torno de toda a trava. Isso fornecerá um espaçamento adequado para seus ascendentes de caráter. Abaixo está a quantidade mínima de liberação, mas mais é preferível. </a:t>
            </a:r>
          </a:p>
        </p:txBody>
      </p:sp>
      <p:pic>
        <p:nvPicPr>
          <p:cNvPr id="8" name="Picture 7" descr="Interface gráfica do usuário, aplicativo&#10;&#10;Descrição gerada automa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63796"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Logotipo: Uso incorreto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LOGOTIPO: USO INCORRETO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Por favor, use os logotipos como eles são fornecidos nestas diretrizes. Não altere o logotipo.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Enviesar</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desvie ou escama desproporcionalmente</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Mudar de cor</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pt" sz="1600" dirty="0">
                <a:latin typeface="Century Gothic" panose="020B0502020202020204" pitchFamily="34" charset="0"/>
              </a:rPr>
              <a:t>Não mude as cores.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Recriar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pt" sz="1600" dirty="0">
                <a:latin typeface="Century Gothic" panose="020B0502020202020204" pitchFamily="34" charset="0"/>
              </a:rPr>
              <a:t>Não faça alterações, adições ou substituições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Adicionar efeitos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adicione sombras, golpes ou bisias.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Alterar orientação</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mude a orientação.</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Use fundos ocupados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pt" sz="1600" dirty="0">
                <a:latin typeface="Century Gothic" panose="020B0502020202020204" pitchFamily="34" charset="0"/>
              </a:rPr>
              <a:t>Não coloque em fundos complicados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79169" y="4274262"/>
            <a:ext cx="2996291" cy="804672"/>
          </a:xfrm>
          <a:prstGeom prst="rect">
            <a:avLst/>
          </a:prstGeom>
        </p:spPr>
      </p:pic>
      <p:pic>
        <p:nvPicPr>
          <p:cNvPr id="35" name="Picture 34" descr="Ícone&#10;&#10;Descrição gerada automa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Ícone&#10;&#10;Descrição gerada automa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Ícone&#10;&#10;Descrição gerada automa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Ícone&#10;&#10;Descrição gerada automa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Ícone&#10;&#10;Descrição gerada automa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Ícone&#10;&#10;Descrição gerada automa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06530" cy="523220"/>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4. </a:t>
            </a:r>
            <a:r>
              <a:rPr lang="pt" sz="2800" dirty="0">
                <a:solidFill>
                  <a:schemeClr val="tx1">
                    <a:lumMod val="65000"/>
                    <a:lumOff val="35000"/>
                  </a:schemeClr>
                </a:solidFill>
                <a:latin typeface="Century Gothic" panose="020B0502020202020204" pitchFamily="34" charset="0"/>
              </a:rPr>
              <a:t>Cores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CORES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88145" y="3821794"/>
            <a:ext cx="1782860" cy="400110"/>
          </a:xfrm>
          <a:prstGeom prst="rect">
            <a:avLst/>
          </a:prstGeom>
          <a:noFill/>
        </p:spPr>
        <p:txBody>
          <a:bodyPr wrap="none" rtlCol="0">
            <a:spAutoFit/>
          </a:bodyPr>
          <a:lstStyle/>
          <a:p>
            <a:pPr algn="ctr"/>
            <a:r>
              <a:rPr lang="pt" sz="2000" dirty="0">
                <a:latin typeface="Century Gothic" panose="020B0502020202020204" pitchFamily="34" charset="0"/>
              </a:rPr>
              <a:t>Brisa Aquática</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pt" sz="2000" dirty="0">
                <a:latin typeface="Century Gothic" panose="020B0502020202020204" pitchFamily="34" charset="0"/>
              </a:rPr>
              <a:t>Sol Dourado</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211373" y="3821794"/>
            <a:ext cx="2081019" cy="400110"/>
          </a:xfrm>
          <a:prstGeom prst="rect">
            <a:avLst/>
          </a:prstGeom>
          <a:noFill/>
        </p:spPr>
        <p:txBody>
          <a:bodyPr wrap="none" rtlCol="0">
            <a:spAutoFit/>
          </a:bodyPr>
          <a:lstStyle/>
          <a:p>
            <a:pPr algn="ctr"/>
            <a:r>
              <a:rPr lang="pt" sz="2000" dirty="0">
                <a:latin typeface="Century Gothic" panose="020B0502020202020204" pitchFamily="34" charset="0"/>
              </a:rPr>
              <a:t>Pêssego de Verão</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8920567" y="3821794"/>
            <a:ext cx="2127505" cy="400110"/>
          </a:xfrm>
          <a:prstGeom prst="rect">
            <a:avLst/>
          </a:prstGeom>
          <a:noFill/>
        </p:spPr>
        <p:txBody>
          <a:bodyPr wrap="none" rtlCol="0">
            <a:spAutoFit/>
          </a:bodyPr>
          <a:lstStyle/>
          <a:p>
            <a:pPr algn="ctr"/>
            <a:r>
              <a:rPr lang="pt" sz="2000" dirty="0">
                <a:latin typeface="Century Gothic" panose="020B0502020202020204" pitchFamily="34" charset="0"/>
              </a:rPr>
              <a:t>Laranja Vibrante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Guidelines-Presentation-Template_PowerPoint" id="{58A20A76-F2B4-7145-9360-B4E46B3EFA7F}" vid="{1F6EDB11-E445-7D45-839A-0D28A1F802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IC-Brand-Guidelines-Presentation-Template_PowerPoint</Template>
  <TotalTime>5</TotalTime>
  <Words>755</Words>
  <Application>Microsoft Macintosh PowerPoint</Application>
  <PresentationFormat>Widescreen</PresentationFormat>
  <Paragraphs>231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Alexandra Ragazhinskaya</dc:creator>
  <cp:keywords/>
  <dc:description/>
  <cp:lastModifiedBy>Jason Flores</cp:lastModifiedBy>
  <cp:revision>2</cp:revision>
  <dcterms:created xsi:type="dcterms:W3CDTF">2021-10-22T16:43:38Z</dcterms:created>
  <dcterms:modified xsi:type="dcterms:W3CDTF">2022-09-11T04:42:33Z</dcterms:modified>
  <cp:category/>
</cp:coreProperties>
</file>