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sldIdLst>
    <p:sldId id="342" r:id="rId2"/>
    <p:sldId id="354" r:id="rId3"/>
    <p:sldId id="353" r:id="rId4"/>
    <p:sldId id="368" r:id="rId5"/>
    <p:sldId id="378" r:id="rId6"/>
    <p:sldId id="379" r:id="rId7"/>
    <p:sldId id="380" r:id="rId8"/>
    <p:sldId id="381" r:id="rId9"/>
    <p:sldId id="385" r:id="rId10"/>
    <p:sldId id="382" r:id="rId11"/>
    <p:sldId id="386" r:id="rId12"/>
    <p:sldId id="383" r:id="rId13"/>
    <p:sldId id="384" r:id="rId14"/>
    <p:sldId id="29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75D1"/>
    <a:srgbClr val="349D73"/>
    <a:srgbClr val="003059"/>
    <a:srgbClr val="455264"/>
    <a:srgbClr val="FCF1C3"/>
    <a:srgbClr val="E9CF9C"/>
    <a:srgbClr val="F7F9FB"/>
    <a:srgbClr val="F9F9F9"/>
    <a:srgbClr val="FCF8E4"/>
    <a:srgbClr val="EAEE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99" autoAdjust="0"/>
    <p:restoredTop sz="86447"/>
  </p:normalViewPr>
  <p:slideViewPr>
    <p:cSldViewPr snapToGrid="0" snapToObjects="1">
      <p:cViewPr varScale="1">
        <p:scale>
          <a:sx n="112" d="100"/>
          <a:sy n="112" d="100"/>
        </p:scale>
        <p:origin x="632" y="184"/>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13" Type="http://schemas.openxmlformats.org/officeDocument/2006/relationships/slide" Target="slides/slide14.xml"/><Relationship Id="rId3" Type="http://schemas.openxmlformats.org/officeDocument/2006/relationships/slide" Target="slides/slide4.xml"/><Relationship Id="rId7" Type="http://schemas.openxmlformats.org/officeDocument/2006/relationships/slide" Target="slides/slide8.xml"/><Relationship Id="rId12" Type="http://schemas.openxmlformats.org/officeDocument/2006/relationships/slide" Target="slides/slide13.xml"/><Relationship Id="rId2" Type="http://schemas.openxmlformats.org/officeDocument/2006/relationships/slide" Target="slides/slide3.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12.xml"/><Relationship Id="rId5" Type="http://schemas.openxmlformats.org/officeDocument/2006/relationships/slide" Target="slides/slide6.xml"/><Relationship Id="rId10" Type="http://schemas.openxmlformats.org/officeDocument/2006/relationships/slide" Target="slides/slide11.xml"/><Relationship Id="rId4" Type="http://schemas.openxmlformats.org/officeDocument/2006/relationships/slide" Target="slides/slide5.xml"/><Relationship Id="rId9"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9/10/22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1632908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408372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4158600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1055359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14</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2464423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2242678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1402752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1664108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2627527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682813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1962355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831970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9/10/22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9/10/22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9/10/22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9/10/22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9/10/22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3.pn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2.png"/><Relationship Id="rId9"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image" Target="../media/image28.tiff"/><Relationship Id="rId3" Type="http://schemas.openxmlformats.org/officeDocument/2006/relationships/image" Target="../media/image23.tiff"/><Relationship Id="rId7" Type="http://schemas.openxmlformats.org/officeDocument/2006/relationships/image" Target="../media/image27.tiff"/><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6.tiff"/><Relationship Id="rId5" Type="http://schemas.openxmlformats.org/officeDocument/2006/relationships/image" Target="../media/image25.tiff"/><Relationship Id="rId4" Type="http://schemas.openxmlformats.org/officeDocument/2006/relationships/image" Target="../media/image24.tiff"/><Relationship Id="rId9"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tiff"/><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1.png"/><Relationship Id="rId7" Type="http://schemas.openxmlformats.org/officeDocument/2006/relationships/slide" Target="slide10.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slide" Target="slide4.xml"/><Relationship Id="rId4" Type="http://schemas.openxmlformats.org/officeDocument/2006/relationships/slide" Target="slide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orme&#10;&#10;Description générée automatiquement">
            <a:extLst>
              <a:ext uri="{FF2B5EF4-FFF2-40B4-BE49-F238E27FC236}">
                <a16:creationId xmlns:a16="http://schemas.microsoft.com/office/drawing/2014/main" id="{1AE65A14-F267-A448-B5E0-4329D1561F45}"/>
              </a:ext>
            </a:extLst>
          </p:cNvPr>
          <p:cNvPicPr>
            <a:picLocks noChangeAspect="1"/>
          </p:cNvPicPr>
          <p:nvPr/>
        </p:nvPicPr>
        <p:blipFill>
          <a:blip r:embed="rId2"/>
          <a:stretch>
            <a:fillRect/>
          </a:stretch>
        </p:blipFill>
        <p:spPr>
          <a:xfrm>
            <a:off x="7107105" y="255512"/>
            <a:ext cx="4997547" cy="6042008"/>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253847"/>
            <a:ext cx="6950745" cy="430887"/>
          </a:xfrm>
          <a:prstGeom prst="rect">
            <a:avLst/>
          </a:prstGeom>
          <a:noFill/>
        </p:spPr>
        <p:txBody>
          <a:bodyPr wrap="square" rtlCol="0">
            <a:spAutoFit/>
          </a:bodyPr>
          <a:lstStyle/>
          <a:p>
            <a:r>
              <a:rPr lang="fr" sz="2200" b="1" dirty="0">
                <a:solidFill>
                  <a:schemeClr val="tx1">
                    <a:lumMod val="75000"/>
                    <a:lumOff val="25000"/>
                  </a:schemeClr>
                </a:solidFill>
                <a:latin typeface="Century Gothic" panose="020B0502020202020204" pitchFamily="34" charset="0"/>
              </a:rPr>
              <a:t>EXEMPLE DE GUIDE DE STYLE DE MARQUE</a:t>
            </a:r>
          </a:p>
        </p:txBody>
      </p:sp>
      <p:sp>
        <p:nvSpPr>
          <p:cNvPr id="34" name="Rectangle 7">
            <a:extLst>
              <a:ext uri="{FF2B5EF4-FFF2-40B4-BE49-F238E27FC236}">
                <a16:creationId xmlns:a16="http://schemas.microsoft.com/office/drawing/2014/main" id="{0671204C-72BF-9849-8945-77D03A477E75}"/>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5" name="Parallelogram 34">
            <a:extLst>
              <a:ext uri="{FF2B5EF4-FFF2-40B4-BE49-F238E27FC236}">
                <a16:creationId xmlns:a16="http://schemas.microsoft.com/office/drawing/2014/main" id="{E65CF26C-52F9-344A-ACC9-09D07DE0977D}"/>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7DC0BFC-32CE-0544-BDE7-E4E8CD4C8E4D}"/>
              </a:ext>
            </a:extLst>
          </p:cNvPr>
          <p:cNvSpPr txBox="1"/>
          <p:nvPr/>
        </p:nvSpPr>
        <p:spPr>
          <a:xfrm>
            <a:off x="4800046" y="6477000"/>
            <a:ext cx="6947194" cy="369332"/>
          </a:xfrm>
          <a:prstGeom prst="rect">
            <a:avLst/>
          </a:prstGeom>
          <a:noFill/>
        </p:spPr>
        <p:txBody>
          <a:bodyPr wrap="square" rtlCol="0">
            <a:spAutoFit/>
          </a:bodyPr>
          <a:lstStyle/>
          <a:p>
            <a:pPr algn="r"/>
            <a:r>
              <a:rPr lang="fr" dirty="0">
                <a:solidFill>
                  <a:schemeClr val="bg1"/>
                </a:solidFill>
                <a:latin typeface="Century Gothic" panose="020B0502020202020204" pitchFamily="34" charset="0"/>
              </a:rPr>
              <a:t>GUIDE DE STYLE DE MARQUE</a:t>
            </a:r>
            <a:endParaRPr lang="en-US" dirty="0">
              <a:solidFill>
                <a:schemeClr val="bg1"/>
              </a:solidFill>
              <a:latin typeface="Century Gothic" panose="020B0502020202020204" pitchFamily="34" charset="0"/>
              <a:ea typeface="Arial" charset="0"/>
              <a:cs typeface="Arial" charset="0"/>
            </a:endParaRPr>
          </a:p>
        </p:txBody>
      </p:sp>
      <p:sp>
        <p:nvSpPr>
          <p:cNvPr id="93" name="TextBox 92">
            <a:extLst>
              <a:ext uri="{FF2B5EF4-FFF2-40B4-BE49-F238E27FC236}">
                <a16:creationId xmlns:a16="http://schemas.microsoft.com/office/drawing/2014/main" id="{4202D8FA-97A9-1F4C-B19E-615D761DF0CF}"/>
              </a:ext>
            </a:extLst>
          </p:cNvPr>
          <p:cNvSpPr txBox="1"/>
          <p:nvPr/>
        </p:nvSpPr>
        <p:spPr>
          <a:xfrm>
            <a:off x="552992" y="3534252"/>
            <a:ext cx="8138087" cy="2462213"/>
          </a:xfrm>
          <a:prstGeom prst="rect">
            <a:avLst/>
          </a:prstGeom>
          <a:noFill/>
        </p:spPr>
        <p:txBody>
          <a:bodyPr wrap="square" rtlCol="0">
            <a:spAutoFit/>
          </a:bodyPr>
          <a:lstStyle/>
          <a:p>
            <a:r>
              <a:rPr lang="fr" sz="3600" dirty="0">
                <a:solidFill>
                  <a:schemeClr val="tx2">
                    <a:lumMod val="50000"/>
                  </a:schemeClr>
                </a:solidFill>
                <a:latin typeface="Century Gothic" panose="020B0502020202020204" pitchFamily="34" charset="0"/>
              </a:rPr>
              <a:t>GUIDE DE STYLE DE MARQUE</a:t>
            </a:r>
          </a:p>
          <a:p>
            <a:r>
              <a:rPr lang="en-US" sz="2000" dirty="0">
                <a:solidFill>
                  <a:schemeClr val="tx2"/>
                </a:solidFill>
                <a:latin typeface="Century Gothic" panose="020B0502020202020204" pitchFamily="34" charset="0"/>
              </a:rPr>
              <a:t> </a:t>
            </a:r>
          </a:p>
          <a:p>
            <a:endParaRPr lang="en-US" sz="1400" dirty="0">
              <a:solidFill>
                <a:schemeClr val="bg1">
                  <a:lumMod val="50000"/>
                </a:schemeClr>
              </a:solidFill>
              <a:latin typeface="Century Gothic" panose="020B0502020202020204" pitchFamily="34" charset="0"/>
            </a:endParaRPr>
          </a:p>
          <a:p>
            <a:endParaRPr lang="en-US" sz="1400" dirty="0">
              <a:solidFill>
                <a:schemeClr val="bg1">
                  <a:lumMod val="50000"/>
                </a:schemeClr>
              </a:solidFill>
              <a:latin typeface="Century Gothic" panose="020B0502020202020204" pitchFamily="34" charset="0"/>
            </a:endParaRPr>
          </a:p>
          <a:p>
            <a:endParaRPr lang="en-US" sz="1400" dirty="0">
              <a:solidFill>
                <a:schemeClr val="bg1">
                  <a:lumMod val="50000"/>
                </a:schemeClr>
              </a:solidFill>
              <a:latin typeface="Century Gothic" panose="020B0502020202020204" pitchFamily="34" charset="0"/>
            </a:endParaRPr>
          </a:p>
          <a:p>
            <a:endParaRPr lang="en-US" sz="1400" dirty="0">
              <a:solidFill>
                <a:schemeClr val="bg1">
                  <a:lumMod val="50000"/>
                </a:schemeClr>
              </a:solidFill>
              <a:latin typeface="Century Gothic" panose="020B0502020202020204" pitchFamily="34" charset="0"/>
            </a:endParaRPr>
          </a:p>
          <a:p>
            <a:endParaRPr lang="en-US" sz="1400" dirty="0">
              <a:solidFill>
                <a:schemeClr val="bg1">
                  <a:lumMod val="50000"/>
                </a:schemeClr>
              </a:solidFill>
              <a:latin typeface="Century Gothic" panose="020B0502020202020204" pitchFamily="34" charset="0"/>
            </a:endParaRPr>
          </a:p>
          <a:p>
            <a:endParaRPr lang="en-US" sz="1400" dirty="0">
              <a:solidFill>
                <a:schemeClr val="bg1">
                  <a:lumMod val="50000"/>
                </a:schemeClr>
              </a:solidFill>
              <a:latin typeface="Century Gothic" panose="020B0502020202020204" pitchFamily="34" charset="0"/>
            </a:endParaRPr>
          </a:p>
          <a:p>
            <a:r>
              <a:rPr lang="fr" sz="1400" dirty="0">
                <a:solidFill>
                  <a:schemeClr val="bg1">
                    <a:lumMod val="50000"/>
                  </a:schemeClr>
                </a:solidFill>
                <a:latin typeface="Century Gothic" panose="020B0502020202020204" pitchFamily="34" charset="0"/>
              </a:rPr>
              <a:t>©2022. Tous droits réservés Smartsheet Inc.</a:t>
            </a:r>
          </a:p>
        </p:txBody>
      </p:sp>
      <p:pic>
        <p:nvPicPr>
          <p:cNvPr id="5" name="Picture 4" descr="Logo&#10;&#10;Description générée automatiquement">
            <a:extLst>
              <a:ext uri="{FF2B5EF4-FFF2-40B4-BE49-F238E27FC236}">
                <a16:creationId xmlns:a16="http://schemas.microsoft.com/office/drawing/2014/main" id="{0E128F4E-F7DC-E143-9D97-82C86E097560}"/>
              </a:ext>
            </a:extLst>
          </p:cNvPr>
          <p:cNvPicPr>
            <a:picLocks noChangeAspect="1"/>
          </p:cNvPicPr>
          <p:nvPr/>
        </p:nvPicPr>
        <p:blipFill>
          <a:blip r:embed="rId3"/>
          <a:stretch>
            <a:fillRect/>
          </a:stretch>
        </p:blipFill>
        <p:spPr>
          <a:xfrm>
            <a:off x="467139" y="2004004"/>
            <a:ext cx="7732643" cy="1256367"/>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fr" b="1" dirty="0">
                <a:solidFill>
                  <a:schemeClr val="bg1"/>
                </a:solidFill>
                <a:latin typeface="Century Gothic" panose="020B0502020202020204" pitchFamily="34" charset="0"/>
                <a:ea typeface="Arial" charset="0"/>
                <a:cs typeface="Arial" charset="0"/>
              </a:rPr>
              <a:t>RAPPORT DE PROJET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1287532" cy="461665"/>
          </a:xfrm>
          <a:prstGeom prst="rect">
            <a:avLst/>
          </a:prstGeom>
          <a:noFill/>
        </p:spPr>
        <p:txBody>
          <a:bodyPr wrap="none" rtlCol="0">
            <a:spAutoFit/>
          </a:bodyPr>
          <a:lstStyle/>
          <a:p>
            <a:r>
              <a:rPr lang="fr" sz="2400" dirty="0">
                <a:solidFill>
                  <a:schemeClr val="tx1">
                    <a:lumMod val="65000"/>
                    <a:lumOff val="35000"/>
                  </a:schemeClr>
                </a:solidFill>
                <a:latin typeface="Century Gothic" panose="020B0502020202020204" pitchFamily="34" charset="0"/>
              </a:rPr>
              <a:t>5. Polices</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fr" dirty="0">
                <a:solidFill>
                  <a:schemeClr val="bg1"/>
                </a:solidFill>
                <a:latin typeface="Century Gothic" panose="020B0502020202020204" pitchFamily="34" charset="0"/>
              </a:rPr>
              <a:t>POLICES</a:t>
            </a:r>
            <a:endParaRPr lang="en-US" dirty="0">
              <a:solidFill>
                <a:schemeClr val="bg1"/>
              </a:solidFill>
              <a:latin typeface="Century Gothic" panose="020B0502020202020204" pitchFamily="34" charset="0"/>
              <a:ea typeface="Arial" charset="0"/>
              <a:cs typeface="Arial" charset="0"/>
            </a:endParaRPr>
          </a:p>
        </p:txBody>
      </p:sp>
      <p:sp>
        <p:nvSpPr>
          <p:cNvPr id="2" name="TextBox 1">
            <a:extLst>
              <a:ext uri="{FF2B5EF4-FFF2-40B4-BE49-F238E27FC236}">
                <a16:creationId xmlns:a16="http://schemas.microsoft.com/office/drawing/2014/main" id="{B2658F5F-FC84-B44E-B55C-A0BDB1DDC2BD}"/>
              </a:ext>
            </a:extLst>
          </p:cNvPr>
          <p:cNvSpPr txBox="1"/>
          <p:nvPr/>
        </p:nvSpPr>
        <p:spPr>
          <a:xfrm>
            <a:off x="469556" y="847138"/>
            <a:ext cx="1781257" cy="461665"/>
          </a:xfrm>
          <a:prstGeom prst="rect">
            <a:avLst/>
          </a:prstGeom>
          <a:noFill/>
        </p:spPr>
        <p:txBody>
          <a:bodyPr wrap="none" rtlCol="0">
            <a:spAutoFit/>
          </a:bodyPr>
          <a:lstStyle/>
          <a:p>
            <a:r>
              <a:rPr lang="fr" sz="2400" dirty="0">
                <a:solidFill>
                  <a:srgbClr val="003059"/>
                </a:solidFill>
                <a:latin typeface="Century Gothic" panose="020B0502020202020204" pitchFamily="34" charset="0"/>
              </a:rPr>
              <a:t>Montserrat</a:t>
            </a:r>
          </a:p>
        </p:txBody>
      </p:sp>
      <p:sp>
        <p:nvSpPr>
          <p:cNvPr id="22" name="TextBox 21">
            <a:extLst>
              <a:ext uri="{FF2B5EF4-FFF2-40B4-BE49-F238E27FC236}">
                <a16:creationId xmlns:a16="http://schemas.microsoft.com/office/drawing/2014/main" id="{46A3C747-4DD3-7744-B42C-FAC21A95C84E}"/>
              </a:ext>
            </a:extLst>
          </p:cNvPr>
          <p:cNvSpPr txBox="1"/>
          <p:nvPr/>
        </p:nvSpPr>
        <p:spPr>
          <a:xfrm>
            <a:off x="6096000" y="847138"/>
            <a:ext cx="1292341" cy="461665"/>
          </a:xfrm>
          <a:prstGeom prst="rect">
            <a:avLst/>
          </a:prstGeom>
          <a:noFill/>
        </p:spPr>
        <p:txBody>
          <a:bodyPr wrap="none" rtlCol="0">
            <a:spAutoFit/>
          </a:bodyPr>
          <a:lstStyle/>
          <a:p>
            <a:r>
              <a:rPr lang="fr" sz="2400" dirty="0">
                <a:solidFill>
                  <a:srgbClr val="003059"/>
                </a:solidFill>
                <a:latin typeface="Century Gothic" panose="020B0502020202020204" pitchFamily="34" charset="0"/>
              </a:rPr>
              <a:t>Roboto</a:t>
            </a:r>
          </a:p>
        </p:txBody>
      </p:sp>
      <p:pic>
        <p:nvPicPr>
          <p:cNvPr id="33" name="Picture 32" descr="Un panneau noir et blanc&#10;&#10;Description générée automatiquement avec une faible confiance">
            <a:extLst>
              <a:ext uri="{FF2B5EF4-FFF2-40B4-BE49-F238E27FC236}">
                <a16:creationId xmlns:a16="http://schemas.microsoft.com/office/drawing/2014/main" id="{7D405FC9-786F-4646-83C5-3C07378378D1}"/>
              </a:ext>
            </a:extLst>
          </p:cNvPr>
          <p:cNvPicPr>
            <a:picLocks noChangeAspect="1"/>
          </p:cNvPicPr>
          <p:nvPr/>
        </p:nvPicPr>
        <p:blipFill>
          <a:blip r:embed="rId3"/>
          <a:stretch>
            <a:fillRect/>
          </a:stretch>
        </p:blipFill>
        <p:spPr>
          <a:xfrm>
            <a:off x="508352" y="1445876"/>
            <a:ext cx="5006644" cy="4207810"/>
          </a:xfrm>
          <a:prstGeom prst="rect">
            <a:avLst/>
          </a:prstGeom>
        </p:spPr>
      </p:pic>
      <p:pic>
        <p:nvPicPr>
          <p:cNvPr id="35" name="Picture 34" descr="Un panneau noir et blanc&#10;&#10;Description générée automatiquement avec une faible confiance">
            <a:extLst>
              <a:ext uri="{FF2B5EF4-FFF2-40B4-BE49-F238E27FC236}">
                <a16:creationId xmlns:a16="http://schemas.microsoft.com/office/drawing/2014/main" id="{D2C4892E-BD2B-EC4F-94A6-D4BFE0A8502E}"/>
              </a:ext>
            </a:extLst>
          </p:cNvPr>
          <p:cNvPicPr>
            <a:picLocks noChangeAspect="1"/>
          </p:cNvPicPr>
          <p:nvPr/>
        </p:nvPicPr>
        <p:blipFill>
          <a:blip r:embed="rId4"/>
          <a:stretch>
            <a:fillRect/>
          </a:stretch>
        </p:blipFill>
        <p:spPr>
          <a:xfrm>
            <a:off x="6211569" y="1445876"/>
            <a:ext cx="4988066" cy="4189232"/>
          </a:xfrm>
          <a:prstGeom prst="rect">
            <a:avLst/>
          </a:prstGeom>
        </p:spPr>
      </p:pic>
    </p:spTree>
    <p:extLst>
      <p:ext uri="{BB962C8B-B14F-4D97-AF65-F5344CB8AC3E}">
        <p14:creationId xmlns:p14="http://schemas.microsoft.com/office/powerpoint/2010/main" val="547120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fr" b="1" dirty="0">
                <a:solidFill>
                  <a:schemeClr val="bg1"/>
                </a:solidFill>
                <a:latin typeface="Century Gothic" panose="020B0502020202020204" pitchFamily="34" charset="0"/>
                <a:ea typeface="Arial" charset="0"/>
                <a:cs typeface="Arial" charset="0"/>
              </a:rPr>
              <a:t>RAPPORT DE PROJET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1277914" cy="461665"/>
          </a:xfrm>
          <a:prstGeom prst="rect">
            <a:avLst/>
          </a:prstGeom>
          <a:noFill/>
        </p:spPr>
        <p:txBody>
          <a:bodyPr wrap="none" rtlCol="0">
            <a:spAutoFit/>
          </a:bodyPr>
          <a:lstStyle/>
          <a:p>
            <a:r>
              <a:rPr lang="fr" sz="2400" dirty="0">
                <a:solidFill>
                  <a:schemeClr val="tx1">
                    <a:lumMod val="65000"/>
                    <a:lumOff val="35000"/>
                  </a:schemeClr>
                </a:solidFill>
                <a:latin typeface="Century Gothic" panose="020B0502020202020204" pitchFamily="34" charset="0"/>
              </a:rPr>
              <a:t>6. Logo</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fr" dirty="0">
                <a:solidFill>
                  <a:schemeClr val="bg1"/>
                </a:solidFill>
                <a:latin typeface="Century Gothic" panose="020B0502020202020204" pitchFamily="34" charset="0"/>
              </a:rPr>
              <a:t>LOGO</a:t>
            </a:r>
            <a:endParaRPr lang="en-US" dirty="0">
              <a:solidFill>
                <a:schemeClr val="bg1"/>
              </a:solidFill>
              <a:latin typeface="Century Gothic" panose="020B0502020202020204" pitchFamily="34" charset="0"/>
              <a:ea typeface="Arial" charset="0"/>
              <a:cs typeface="Arial" charset="0"/>
            </a:endParaRPr>
          </a:p>
        </p:txBody>
      </p:sp>
      <p:sp>
        <p:nvSpPr>
          <p:cNvPr id="8" name="Rectangle 7">
            <a:extLst>
              <a:ext uri="{FF2B5EF4-FFF2-40B4-BE49-F238E27FC236}">
                <a16:creationId xmlns:a16="http://schemas.microsoft.com/office/drawing/2014/main" id="{BF5586FE-425C-3043-B3E9-E524EDB8E26A}"/>
              </a:ext>
            </a:extLst>
          </p:cNvPr>
          <p:cNvSpPr/>
          <p:nvPr/>
        </p:nvSpPr>
        <p:spPr>
          <a:xfrm>
            <a:off x="444759" y="890855"/>
            <a:ext cx="11432501" cy="697692"/>
          </a:xfrm>
          <a:prstGeom prst="rect">
            <a:avLst/>
          </a:prstGeom>
        </p:spPr>
        <p:txBody>
          <a:bodyPr wrap="square">
            <a:spAutoFit/>
          </a:bodyPr>
          <a:lstStyle/>
          <a:p>
            <a:pPr>
              <a:lnSpc>
                <a:spcPct val="150000"/>
              </a:lnSpc>
              <a:spcAft>
                <a:spcPts val="1600"/>
              </a:spcAft>
            </a:pPr>
            <a:r>
              <a:rPr lang="fr" sz="1400" dirty="0">
                <a:latin typeface="Century Gothic" panose="020B0502020202020204" pitchFamily="34" charset="0"/>
              </a:rPr>
              <a:t>Le logo Smartsheet a une signification et un but. Il représente un outil de travail et une réalisation. Il transmet la réussite dans la réalisation du travail, le succès et la satisfaction. Notre logo est notre première impression. Vous trouverez ci-dessous tous les traitements acceptés du logo.</a:t>
            </a:r>
          </a:p>
        </p:txBody>
      </p:sp>
      <p:pic>
        <p:nvPicPr>
          <p:cNvPr id="3" name="Picture 2" descr="Logo&#10;&#10;Description générée automatiquement">
            <a:extLst>
              <a:ext uri="{FF2B5EF4-FFF2-40B4-BE49-F238E27FC236}">
                <a16:creationId xmlns:a16="http://schemas.microsoft.com/office/drawing/2014/main" id="{EBC370A0-ECBA-554C-A732-1C3DE3B0E5A3}"/>
              </a:ext>
            </a:extLst>
          </p:cNvPr>
          <p:cNvPicPr>
            <a:picLocks noChangeAspect="1"/>
          </p:cNvPicPr>
          <p:nvPr/>
        </p:nvPicPr>
        <p:blipFill>
          <a:blip r:embed="rId3"/>
          <a:stretch>
            <a:fillRect/>
          </a:stretch>
        </p:blipFill>
        <p:spPr>
          <a:xfrm>
            <a:off x="577621" y="2653819"/>
            <a:ext cx="2579008" cy="697692"/>
          </a:xfrm>
          <a:prstGeom prst="rect">
            <a:avLst/>
          </a:prstGeom>
        </p:spPr>
      </p:pic>
      <p:sp>
        <p:nvSpPr>
          <p:cNvPr id="2" name="TextBox 1">
            <a:extLst>
              <a:ext uri="{FF2B5EF4-FFF2-40B4-BE49-F238E27FC236}">
                <a16:creationId xmlns:a16="http://schemas.microsoft.com/office/drawing/2014/main" id="{B2658F5F-FC84-B44E-B55C-A0BDB1DDC2BD}"/>
              </a:ext>
            </a:extLst>
          </p:cNvPr>
          <p:cNvSpPr txBox="1"/>
          <p:nvPr/>
        </p:nvSpPr>
        <p:spPr>
          <a:xfrm>
            <a:off x="469556" y="1902941"/>
            <a:ext cx="2743059" cy="461665"/>
          </a:xfrm>
          <a:prstGeom prst="rect">
            <a:avLst/>
          </a:prstGeom>
          <a:noFill/>
        </p:spPr>
        <p:txBody>
          <a:bodyPr wrap="none" rtlCol="0">
            <a:spAutoFit/>
          </a:bodyPr>
          <a:lstStyle/>
          <a:p>
            <a:r>
              <a:rPr lang="fr" sz="2400" dirty="0">
                <a:solidFill>
                  <a:srgbClr val="003059"/>
                </a:solidFill>
                <a:latin typeface="Century Gothic" panose="020B0502020202020204" pitchFamily="34" charset="0"/>
              </a:rPr>
              <a:t>Disposition horizontale</a:t>
            </a:r>
          </a:p>
        </p:txBody>
      </p:sp>
      <p:pic>
        <p:nvPicPr>
          <p:cNvPr id="10" name="Picture 9" descr="Une image contenant du texte, un signe&#10;&#10;Description générée automatiquement">
            <a:extLst>
              <a:ext uri="{FF2B5EF4-FFF2-40B4-BE49-F238E27FC236}">
                <a16:creationId xmlns:a16="http://schemas.microsoft.com/office/drawing/2014/main" id="{974700CB-9180-2F4C-B337-AEE9B53EAE67}"/>
              </a:ext>
            </a:extLst>
          </p:cNvPr>
          <p:cNvPicPr>
            <a:picLocks noChangeAspect="1"/>
          </p:cNvPicPr>
          <p:nvPr/>
        </p:nvPicPr>
        <p:blipFill>
          <a:blip r:embed="rId4"/>
          <a:stretch>
            <a:fillRect/>
          </a:stretch>
        </p:blipFill>
        <p:spPr>
          <a:xfrm>
            <a:off x="3508376" y="2782141"/>
            <a:ext cx="2286884" cy="369332"/>
          </a:xfrm>
          <a:prstGeom prst="rect">
            <a:avLst/>
          </a:prstGeom>
        </p:spPr>
      </p:pic>
      <p:sp>
        <p:nvSpPr>
          <p:cNvPr id="12" name="TextBox 11">
            <a:extLst>
              <a:ext uri="{FF2B5EF4-FFF2-40B4-BE49-F238E27FC236}">
                <a16:creationId xmlns:a16="http://schemas.microsoft.com/office/drawing/2014/main" id="{308BE609-9BEF-E84E-ACFF-BEA15CAF93E5}"/>
              </a:ext>
            </a:extLst>
          </p:cNvPr>
          <p:cNvSpPr txBox="1"/>
          <p:nvPr/>
        </p:nvSpPr>
        <p:spPr>
          <a:xfrm>
            <a:off x="469556" y="3821794"/>
            <a:ext cx="1731564" cy="461665"/>
          </a:xfrm>
          <a:prstGeom prst="rect">
            <a:avLst/>
          </a:prstGeom>
          <a:noFill/>
        </p:spPr>
        <p:txBody>
          <a:bodyPr wrap="none" rtlCol="0">
            <a:spAutoFit/>
          </a:bodyPr>
          <a:lstStyle/>
          <a:p>
            <a:r>
              <a:rPr lang="fr" sz="2400" dirty="0">
                <a:solidFill>
                  <a:srgbClr val="003059"/>
                </a:solidFill>
                <a:latin typeface="Century Gothic" panose="020B0502020202020204" pitchFamily="34" charset="0"/>
              </a:rPr>
              <a:t>Mot-symbole</a:t>
            </a:r>
          </a:p>
        </p:txBody>
      </p:sp>
      <p:sp>
        <p:nvSpPr>
          <p:cNvPr id="15" name="Rectangle 14">
            <a:extLst>
              <a:ext uri="{FF2B5EF4-FFF2-40B4-BE49-F238E27FC236}">
                <a16:creationId xmlns:a16="http://schemas.microsoft.com/office/drawing/2014/main" id="{A2F60142-113E-3645-B909-A70F8E097876}"/>
              </a:ext>
            </a:extLst>
          </p:cNvPr>
          <p:cNvSpPr/>
          <p:nvPr/>
        </p:nvSpPr>
        <p:spPr>
          <a:xfrm>
            <a:off x="469557" y="4190263"/>
            <a:ext cx="6056750" cy="374526"/>
          </a:xfrm>
          <a:prstGeom prst="rect">
            <a:avLst/>
          </a:prstGeom>
        </p:spPr>
        <p:txBody>
          <a:bodyPr wrap="square">
            <a:spAutoFit/>
          </a:bodyPr>
          <a:lstStyle/>
          <a:p>
            <a:pPr>
              <a:lnSpc>
                <a:spcPct val="150000"/>
              </a:lnSpc>
              <a:spcAft>
                <a:spcPts val="1600"/>
              </a:spcAft>
            </a:pPr>
            <a:r>
              <a:rPr lang="fr" sz="1400" dirty="0">
                <a:latin typeface="Century Gothic" panose="020B0502020202020204" pitchFamily="34" charset="0"/>
              </a:rPr>
              <a:t>Le logotype sans logomark doit être utilisé exclusivement dans l'application.</a:t>
            </a:r>
          </a:p>
        </p:txBody>
      </p:sp>
      <p:pic>
        <p:nvPicPr>
          <p:cNvPr id="19" name="Picture 18" descr="Logo&#10;&#10;Description générée automatiquement">
            <a:extLst>
              <a:ext uri="{FF2B5EF4-FFF2-40B4-BE49-F238E27FC236}">
                <a16:creationId xmlns:a16="http://schemas.microsoft.com/office/drawing/2014/main" id="{63F9E51D-54CE-B44F-9FD7-81DC7EDBA85B}"/>
              </a:ext>
            </a:extLst>
          </p:cNvPr>
          <p:cNvPicPr>
            <a:picLocks noChangeAspect="1"/>
          </p:cNvPicPr>
          <p:nvPr/>
        </p:nvPicPr>
        <p:blipFill>
          <a:blip r:embed="rId5"/>
          <a:stretch>
            <a:fillRect/>
          </a:stretch>
        </p:blipFill>
        <p:spPr>
          <a:xfrm>
            <a:off x="943022" y="4776546"/>
            <a:ext cx="2213607" cy="694944"/>
          </a:xfrm>
          <a:prstGeom prst="rect">
            <a:avLst/>
          </a:prstGeom>
        </p:spPr>
      </p:pic>
      <p:pic>
        <p:nvPicPr>
          <p:cNvPr id="21" name="Picture 20" descr="Logo&#10;&#10;Description générée automatiquement avec une confiance moyenne">
            <a:extLst>
              <a:ext uri="{FF2B5EF4-FFF2-40B4-BE49-F238E27FC236}">
                <a16:creationId xmlns:a16="http://schemas.microsoft.com/office/drawing/2014/main" id="{13770805-3200-F94B-94FE-01AF6BFBB826}"/>
              </a:ext>
            </a:extLst>
          </p:cNvPr>
          <p:cNvPicPr>
            <a:picLocks noChangeAspect="1"/>
          </p:cNvPicPr>
          <p:nvPr/>
        </p:nvPicPr>
        <p:blipFill>
          <a:blip r:embed="rId6"/>
          <a:stretch>
            <a:fillRect/>
          </a:stretch>
        </p:blipFill>
        <p:spPr>
          <a:xfrm>
            <a:off x="3870236" y="4875369"/>
            <a:ext cx="1977390" cy="384048"/>
          </a:xfrm>
          <a:prstGeom prst="rect">
            <a:avLst/>
          </a:prstGeom>
        </p:spPr>
      </p:pic>
      <p:sp>
        <p:nvSpPr>
          <p:cNvPr id="22" name="TextBox 21">
            <a:extLst>
              <a:ext uri="{FF2B5EF4-FFF2-40B4-BE49-F238E27FC236}">
                <a16:creationId xmlns:a16="http://schemas.microsoft.com/office/drawing/2014/main" id="{46A3C747-4DD3-7744-B42C-FAC21A95C84E}"/>
              </a:ext>
            </a:extLst>
          </p:cNvPr>
          <p:cNvSpPr txBox="1"/>
          <p:nvPr/>
        </p:nvSpPr>
        <p:spPr>
          <a:xfrm>
            <a:off x="7165971" y="1902941"/>
            <a:ext cx="2425664" cy="461665"/>
          </a:xfrm>
          <a:prstGeom prst="rect">
            <a:avLst/>
          </a:prstGeom>
          <a:noFill/>
        </p:spPr>
        <p:txBody>
          <a:bodyPr wrap="none" rtlCol="0">
            <a:spAutoFit/>
          </a:bodyPr>
          <a:lstStyle/>
          <a:p>
            <a:r>
              <a:rPr lang="fr" sz="2400" dirty="0">
                <a:solidFill>
                  <a:srgbClr val="003059"/>
                </a:solidFill>
                <a:latin typeface="Century Gothic" panose="020B0502020202020204" pitchFamily="34" charset="0"/>
              </a:rPr>
              <a:t>Disposition verticale</a:t>
            </a:r>
          </a:p>
        </p:txBody>
      </p:sp>
      <p:sp>
        <p:nvSpPr>
          <p:cNvPr id="23" name="TextBox 22">
            <a:extLst>
              <a:ext uri="{FF2B5EF4-FFF2-40B4-BE49-F238E27FC236}">
                <a16:creationId xmlns:a16="http://schemas.microsoft.com/office/drawing/2014/main" id="{25EE00B7-D7D6-E54F-A996-6391E8ADAEDB}"/>
              </a:ext>
            </a:extLst>
          </p:cNvPr>
          <p:cNvSpPr txBox="1"/>
          <p:nvPr/>
        </p:nvSpPr>
        <p:spPr>
          <a:xfrm>
            <a:off x="7165971" y="4258296"/>
            <a:ext cx="2645276" cy="461665"/>
          </a:xfrm>
          <a:prstGeom prst="rect">
            <a:avLst/>
          </a:prstGeom>
          <a:noFill/>
        </p:spPr>
        <p:txBody>
          <a:bodyPr wrap="none" rtlCol="0">
            <a:spAutoFit/>
          </a:bodyPr>
          <a:lstStyle/>
          <a:p>
            <a:r>
              <a:rPr lang="fr" sz="2400" dirty="0">
                <a:solidFill>
                  <a:srgbClr val="003059"/>
                </a:solidFill>
                <a:latin typeface="Century Gothic" panose="020B0502020202020204" pitchFamily="34" charset="0"/>
              </a:rPr>
              <a:t>Logomark (icône)</a:t>
            </a:r>
          </a:p>
        </p:txBody>
      </p:sp>
      <p:pic>
        <p:nvPicPr>
          <p:cNvPr id="25" name="Picture 24" descr="Logo&#10;&#10;Description générée automatiquement">
            <a:extLst>
              <a:ext uri="{FF2B5EF4-FFF2-40B4-BE49-F238E27FC236}">
                <a16:creationId xmlns:a16="http://schemas.microsoft.com/office/drawing/2014/main" id="{E85648FA-FF02-AF46-B991-E4D8F787F6D6}"/>
              </a:ext>
            </a:extLst>
          </p:cNvPr>
          <p:cNvPicPr>
            <a:picLocks noChangeAspect="1"/>
          </p:cNvPicPr>
          <p:nvPr/>
        </p:nvPicPr>
        <p:blipFill>
          <a:blip r:embed="rId7"/>
          <a:stretch>
            <a:fillRect/>
          </a:stretch>
        </p:blipFill>
        <p:spPr>
          <a:xfrm>
            <a:off x="9797979" y="2661412"/>
            <a:ext cx="1623056" cy="1010353"/>
          </a:xfrm>
          <a:prstGeom prst="rect">
            <a:avLst/>
          </a:prstGeom>
        </p:spPr>
      </p:pic>
      <p:pic>
        <p:nvPicPr>
          <p:cNvPr id="27" name="Picture 26" descr="Logo&#10;&#10;Description générée automatiquement">
            <a:extLst>
              <a:ext uri="{FF2B5EF4-FFF2-40B4-BE49-F238E27FC236}">
                <a16:creationId xmlns:a16="http://schemas.microsoft.com/office/drawing/2014/main" id="{BD8D79A2-F9DD-934E-BCAE-B827675F8822}"/>
              </a:ext>
            </a:extLst>
          </p:cNvPr>
          <p:cNvPicPr>
            <a:picLocks noChangeAspect="1"/>
          </p:cNvPicPr>
          <p:nvPr/>
        </p:nvPicPr>
        <p:blipFill>
          <a:blip r:embed="rId8"/>
          <a:stretch>
            <a:fillRect/>
          </a:stretch>
        </p:blipFill>
        <p:spPr>
          <a:xfrm>
            <a:off x="7372250" y="2544959"/>
            <a:ext cx="2013105" cy="1377970"/>
          </a:xfrm>
          <a:prstGeom prst="rect">
            <a:avLst/>
          </a:prstGeom>
        </p:spPr>
      </p:pic>
      <p:pic>
        <p:nvPicPr>
          <p:cNvPr id="29" name="Picture 28" descr="Logo, icône&#10;&#10;Description générée automatiquement">
            <a:extLst>
              <a:ext uri="{FF2B5EF4-FFF2-40B4-BE49-F238E27FC236}">
                <a16:creationId xmlns:a16="http://schemas.microsoft.com/office/drawing/2014/main" id="{6DE9B047-B786-0B44-87D0-D4DE353FB997}"/>
              </a:ext>
            </a:extLst>
          </p:cNvPr>
          <p:cNvPicPr>
            <a:picLocks noChangeAspect="1"/>
          </p:cNvPicPr>
          <p:nvPr/>
        </p:nvPicPr>
        <p:blipFill>
          <a:blip r:embed="rId9"/>
          <a:stretch>
            <a:fillRect/>
          </a:stretch>
        </p:blipFill>
        <p:spPr>
          <a:xfrm>
            <a:off x="7934577" y="4871445"/>
            <a:ext cx="1100796" cy="1100796"/>
          </a:xfrm>
          <a:prstGeom prst="rect">
            <a:avLst/>
          </a:prstGeom>
        </p:spPr>
      </p:pic>
      <p:pic>
        <p:nvPicPr>
          <p:cNvPr id="31" name="Picture 30" descr="Une image contenant un logo&#10;&#10;Description générée automatiquement">
            <a:extLst>
              <a:ext uri="{FF2B5EF4-FFF2-40B4-BE49-F238E27FC236}">
                <a16:creationId xmlns:a16="http://schemas.microsoft.com/office/drawing/2014/main" id="{7EA752F2-1884-5746-AFB2-8349EA916ADD}"/>
              </a:ext>
            </a:extLst>
          </p:cNvPr>
          <p:cNvPicPr>
            <a:picLocks noChangeAspect="1"/>
          </p:cNvPicPr>
          <p:nvPr/>
        </p:nvPicPr>
        <p:blipFill>
          <a:blip r:embed="rId10"/>
          <a:stretch>
            <a:fillRect/>
          </a:stretch>
        </p:blipFill>
        <p:spPr>
          <a:xfrm>
            <a:off x="10159212" y="4871445"/>
            <a:ext cx="891024" cy="1097280"/>
          </a:xfrm>
          <a:prstGeom prst="rect">
            <a:avLst/>
          </a:prstGeom>
        </p:spPr>
      </p:pic>
    </p:spTree>
    <p:extLst>
      <p:ext uri="{BB962C8B-B14F-4D97-AF65-F5344CB8AC3E}">
        <p14:creationId xmlns:p14="http://schemas.microsoft.com/office/powerpoint/2010/main" val="3366525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orme&#10;&#10;Description générée automatiquement">
            <a:extLst>
              <a:ext uri="{FF2B5EF4-FFF2-40B4-BE49-F238E27FC236}">
                <a16:creationId xmlns:a16="http://schemas.microsoft.com/office/drawing/2014/main" id="{ABDBCBF5-F2FC-CD43-8D7A-AB0B853B2BFC}"/>
              </a:ext>
            </a:extLst>
          </p:cNvPr>
          <p:cNvPicPr>
            <a:picLocks noChangeAspect="1"/>
          </p:cNvPicPr>
          <p:nvPr/>
        </p:nvPicPr>
        <p:blipFill>
          <a:blip r:embed="rId3"/>
          <a:stretch>
            <a:fillRect/>
          </a:stretch>
        </p:blipFill>
        <p:spPr>
          <a:xfrm>
            <a:off x="7923313" y="84161"/>
            <a:ext cx="4997547" cy="6042008"/>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fr" b="1" dirty="0">
                <a:solidFill>
                  <a:schemeClr val="bg1"/>
                </a:solidFill>
                <a:latin typeface="Century Gothic" panose="020B0502020202020204" pitchFamily="34" charset="0"/>
                <a:ea typeface="Arial" charset="0"/>
                <a:cs typeface="Arial" charset="0"/>
              </a:rPr>
              <a:t>RAPPORT DE PROJET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2135521" cy="461665"/>
          </a:xfrm>
          <a:prstGeom prst="rect">
            <a:avLst/>
          </a:prstGeom>
          <a:noFill/>
        </p:spPr>
        <p:txBody>
          <a:bodyPr wrap="none" rtlCol="0">
            <a:spAutoFit/>
          </a:bodyPr>
          <a:lstStyle/>
          <a:p>
            <a:r>
              <a:rPr lang="fr" sz="2400" dirty="0">
                <a:solidFill>
                  <a:schemeClr val="tx1">
                    <a:lumMod val="65000"/>
                    <a:lumOff val="35000"/>
                  </a:schemeClr>
                </a:solidFill>
                <a:latin typeface="Century Gothic" panose="020B0502020202020204" pitchFamily="34" charset="0"/>
              </a:rPr>
              <a:t>7. Autorisation</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fr" dirty="0">
                <a:solidFill>
                  <a:schemeClr val="bg1"/>
                </a:solidFill>
                <a:latin typeface="Century Gothic" panose="020B0502020202020204" pitchFamily="34" charset="0"/>
                <a:ea typeface="Arial" charset="0"/>
                <a:cs typeface="Arial" charset="0"/>
              </a:rPr>
              <a:t>CLAIRANCE</a:t>
            </a:r>
          </a:p>
        </p:txBody>
      </p:sp>
      <p:sp>
        <p:nvSpPr>
          <p:cNvPr id="2" name="Rectangle 1">
            <a:extLst>
              <a:ext uri="{FF2B5EF4-FFF2-40B4-BE49-F238E27FC236}">
                <a16:creationId xmlns:a16="http://schemas.microsoft.com/office/drawing/2014/main" id="{8941B581-3871-924A-9F56-DE67B0919E0E}"/>
              </a:ext>
            </a:extLst>
          </p:cNvPr>
          <p:cNvSpPr/>
          <p:nvPr/>
        </p:nvSpPr>
        <p:spPr>
          <a:xfrm>
            <a:off x="444759" y="917186"/>
            <a:ext cx="7772484" cy="1020857"/>
          </a:xfrm>
          <a:prstGeom prst="rect">
            <a:avLst/>
          </a:prstGeom>
        </p:spPr>
        <p:txBody>
          <a:bodyPr wrap="square">
            <a:spAutoFit/>
          </a:bodyPr>
          <a:lstStyle/>
          <a:p>
            <a:pPr>
              <a:lnSpc>
                <a:spcPct val="150000"/>
              </a:lnSpc>
              <a:spcAft>
                <a:spcPts val="1600"/>
              </a:spcAft>
            </a:pPr>
            <a:r>
              <a:rPr lang="fr" sz="1400" dirty="0">
                <a:latin typeface="Century Gothic" panose="020B0502020202020204" pitchFamily="34" charset="0"/>
              </a:rPr>
              <a:t>Donnez au logo de la place pour respirer. Le logo doit avoir un espace libre autour de l'ensemble du verrouillage. Cela fournira un espacement approprié pour ses ascendants de caractères. Vous trouverez ci-dessous le montant minimum de dégagement, mais il est préférable d'en faire plus. </a:t>
            </a:r>
          </a:p>
        </p:txBody>
      </p:sp>
      <p:pic>
        <p:nvPicPr>
          <p:cNvPr id="8" name="Picture 7" descr="Interface utilisateur graphique, application&#10;&#10;Description générée automatiquement">
            <a:extLst>
              <a:ext uri="{FF2B5EF4-FFF2-40B4-BE49-F238E27FC236}">
                <a16:creationId xmlns:a16="http://schemas.microsoft.com/office/drawing/2014/main" id="{DA62591A-DF9E-FB4D-A540-97DB400CFE51}"/>
              </a:ext>
            </a:extLst>
          </p:cNvPr>
          <p:cNvPicPr>
            <a:picLocks noChangeAspect="1"/>
          </p:cNvPicPr>
          <p:nvPr/>
        </p:nvPicPr>
        <p:blipFill>
          <a:blip r:embed="rId4"/>
          <a:stretch>
            <a:fillRect/>
          </a:stretch>
        </p:blipFill>
        <p:spPr>
          <a:xfrm>
            <a:off x="444759" y="2604702"/>
            <a:ext cx="10731500" cy="2463800"/>
          </a:xfrm>
          <a:prstGeom prst="rect">
            <a:avLst/>
          </a:prstGeom>
        </p:spPr>
      </p:pic>
    </p:spTree>
    <p:extLst>
      <p:ext uri="{BB962C8B-B14F-4D97-AF65-F5344CB8AC3E}">
        <p14:creationId xmlns:p14="http://schemas.microsoft.com/office/powerpoint/2010/main" val="4160940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fr" b="1" dirty="0">
                <a:solidFill>
                  <a:schemeClr val="bg1"/>
                </a:solidFill>
                <a:latin typeface="Century Gothic" panose="020B0502020202020204" pitchFamily="34" charset="0"/>
                <a:ea typeface="Arial" charset="0"/>
                <a:cs typeface="Arial" charset="0"/>
              </a:rPr>
              <a:t>RAPPORT DE PROJET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2895344" cy="461665"/>
          </a:xfrm>
          <a:prstGeom prst="rect">
            <a:avLst/>
          </a:prstGeom>
          <a:noFill/>
        </p:spPr>
        <p:txBody>
          <a:bodyPr wrap="none" rtlCol="0">
            <a:spAutoFit/>
          </a:bodyPr>
          <a:lstStyle/>
          <a:p>
            <a:r>
              <a:rPr lang="fr" sz="2400" dirty="0">
                <a:solidFill>
                  <a:schemeClr val="tx1">
                    <a:lumMod val="65000"/>
                    <a:lumOff val="35000"/>
                  </a:schemeClr>
                </a:solidFill>
                <a:latin typeface="Century Gothic" panose="020B0502020202020204" pitchFamily="34" charset="0"/>
              </a:rPr>
              <a:t>8. Utilisation incorrecte</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fr" dirty="0">
                <a:solidFill>
                  <a:schemeClr val="bg1"/>
                </a:solidFill>
                <a:latin typeface="Century Gothic" panose="020B0502020202020204" pitchFamily="34" charset="0"/>
                <a:ea typeface="Arial" charset="0"/>
                <a:cs typeface="Arial" charset="0"/>
              </a:rPr>
              <a:t>UTILISATION INCORRECTE</a:t>
            </a:r>
          </a:p>
        </p:txBody>
      </p:sp>
      <p:sp>
        <p:nvSpPr>
          <p:cNvPr id="2" name="Rectangle 1">
            <a:extLst>
              <a:ext uri="{FF2B5EF4-FFF2-40B4-BE49-F238E27FC236}">
                <a16:creationId xmlns:a16="http://schemas.microsoft.com/office/drawing/2014/main" id="{8941B581-3871-924A-9F56-DE67B0919E0E}"/>
              </a:ext>
            </a:extLst>
          </p:cNvPr>
          <p:cNvSpPr/>
          <p:nvPr/>
        </p:nvSpPr>
        <p:spPr>
          <a:xfrm>
            <a:off x="444759" y="710065"/>
            <a:ext cx="8283454" cy="374526"/>
          </a:xfrm>
          <a:prstGeom prst="rect">
            <a:avLst/>
          </a:prstGeom>
        </p:spPr>
        <p:txBody>
          <a:bodyPr wrap="square">
            <a:spAutoFit/>
          </a:bodyPr>
          <a:lstStyle/>
          <a:p>
            <a:pPr>
              <a:lnSpc>
                <a:spcPct val="150000"/>
              </a:lnSpc>
              <a:spcAft>
                <a:spcPts val="1600"/>
              </a:spcAft>
            </a:pPr>
            <a:r>
              <a:rPr lang="fr" sz="1400" dirty="0">
                <a:latin typeface="Century Gothic" panose="020B0502020202020204" pitchFamily="34" charset="0"/>
              </a:rPr>
              <a:t>Veuillez utiliser les logos tels qu'ils sont fournis dans ces directives. Ne modifiez pas le logo Smartsheet.</a:t>
            </a:r>
          </a:p>
        </p:txBody>
      </p:sp>
      <p:sp>
        <p:nvSpPr>
          <p:cNvPr id="11" name="TextBox 10">
            <a:extLst>
              <a:ext uri="{FF2B5EF4-FFF2-40B4-BE49-F238E27FC236}">
                <a16:creationId xmlns:a16="http://schemas.microsoft.com/office/drawing/2014/main" id="{F60D916A-4CF6-BE45-AB82-BB2C19FFD3E4}"/>
              </a:ext>
            </a:extLst>
          </p:cNvPr>
          <p:cNvSpPr txBox="1"/>
          <p:nvPr/>
        </p:nvSpPr>
        <p:spPr>
          <a:xfrm>
            <a:off x="884903" y="2573010"/>
            <a:ext cx="835485" cy="400110"/>
          </a:xfrm>
          <a:prstGeom prst="rect">
            <a:avLst/>
          </a:prstGeom>
          <a:noFill/>
        </p:spPr>
        <p:txBody>
          <a:bodyPr wrap="none" rtlCol="0">
            <a:spAutoFit/>
          </a:bodyPr>
          <a:lstStyle/>
          <a:p>
            <a:r>
              <a:rPr lang="fr" sz="2000" b="1" dirty="0">
                <a:solidFill>
                  <a:srgbClr val="C00000"/>
                </a:solidFill>
                <a:latin typeface="Century Gothic" panose="020B0502020202020204" pitchFamily="34" charset="0"/>
              </a:rPr>
              <a:t>Fausser</a:t>
            </a:r>
          </a:p>
        </p:txBody>
      </p:sp>
      <p:sp>
        <p:nvSpPr>
          <p:cNvPr id="12" name="Rectangle 11">
            <a:extLst>
              <a:ext uri="{FF2B5EF4-FFF2-40B4-BE49-F238E27FC236}">
                <a16:creationId xmlns:a16="http://schemas.microsoft.com/office/drawing/2014/main" id="{1FE19A61-7739-C14B-87B6-5CF2A0DFD1F7}"/>
              </a:ext>
            </a:extLst>
          </p:cNvPr>
          <p:cNvSpPr/>
          <p:nvPr/>
        </p:nvSpPr>
        <p:spPr>
          <a:xfrm>
            <a:off x="884903" y="2956702"/>
            <a:ext cx="2153027" cy="584775"/>
          </a:xfrm>
          <a:prstGeom prst="rect">
            <a:avLst/>
          </a:prstGeom>
        </p:spPr>
        <p:txBody>
          <a:bodyPr wrap="square">
            <a:spAutoFit/>
          </a:bodyPr>
          <a:lstStyle/>
          <a:p>
            <a:pPr>
              <a:spcAft>
                <a:spcPts val="1600"/>
              </a:spcAft>
            </a:pPr>
            <a:r>
              <a:rPr lang="fr" sz="1600" dirty="0">
                <a:latin typeface="Century Gothic" panose="020B0502020202020204" pitchFamily="34" charset="0"/>
              </a:rPr>
              <a:t>Ne pas biaiser ou mettre à l'échelle de manière disproportionnée</a:t>
            </a:r>
          </a:p>
        </p:txBody>
      </p:sp>
      <p:sp>
        <p:nvSpPr>
          <p:cNvPr id="15" name="TextBox 14">
            <a:extLst>
              <a:ext uri="{FF2B5EF4-FFF2-40B4-BE49-F238E27FC236}">
                <a16:creationId xmlns:a16="http://schemas.microsoft.com/office/drawing/2014/main" id="{A0630246-D1E4-214D-B698-63D8290C2965}"/>
              </a:ext>
            </a:extLst>
          </p:cNvPr>
          <p:cNvSpPr txBox="1"/>
          <p:nvPr/>
        </p:nvSpPr>
        <p:spPr>
          <a:xfrm>
            <a:off x="4903665" y="2573010"/>
            <a:ext cx="2013693" cy="400110"/>
          </a:xfrm>
          <a:prstGeom prst="rect">
            <a:avLst/>
          </a:prstGeom>
          <a:noFill/>
        </p:spPr>
        <p:txBody>
          <a:bodyPr wrap="none" rtlCol="0">
            <a:spAutoFit/>
          </a:bodyPr>
          <a:lstStyle/>
          <a:p>
            <a:r>
              <a:rPr lang="fr" sz="2000" b="1" dirty="0">
                <a:solidFill>
                  <a:srgbClr val="C00000"/>
                </a:solidFill>
                <a:latin typeface="Century Gothic" panose="020B0502020202020204" pitchFamily="34" charset="0"/>
              </a:rPr>
              <a:t>Changer les couleurs</a:t>
            </a:r>
          </a:p>
        </p:txBody>
      </p:sp>
      <p:sp>
        <p:nvSpPr>
          <p:cNvPr id="16" name="Rectangle 15">
            <a:extLst>
              <a:ext uri="{FF2B5EF4-FFF2-40B4-BE49-F238E27FC236}">
                <a16:creationId xmlns:a16="http://schemas.microsoft.com/office/drawing/2014/main" id="{47ED6A8D-E6A1-1F4E-BA87-A5FBA0184BE5}"/>
              </a:ext>
            </a:extLst>
          </p:cNvPr>
          <p:cNvSpPr/>
          <p:nvPr/>
        </p:nvSpPr>
        <p:spPr>
          <a:xfrm>
            <a:off x="4903665" y="2956702"/>
            <a:ext cx="2724649" cy="338554"/>
          </a:xfrm>
          <a:prstGeom prst="rect">
            <a:avLst/>
          </a:prstGeom>
        </p:spPr>
        <p:txBody>
          <a:bodyPr wrap="square">
            <a:spAutoFit/>
          </a:bodyPr>
          <a:lstStyle/>
          <a:p>
            <a:pPr>
              <a:spcAft>
                <a:spcPts val="1600"/>
              </a:spcAft>
            </a:pPr>
            <a:r>
              <a:rPr lang="fr" sz="1600" dirty="0">
                <a:latin typeface="Century Gothic" panose="020B0502020202020204" pitchFamily="34" charset="0"/>
              </a:rPr>
              <a:t>Ne changez pas les couleurs</a:t>
            </a:r>
          </a:p>
        </p:txBody>
      </p:sp>
      <p:sp>
        <p:nvSpPr>
          <p:cNvPr id="18" name="TextBox 17">
            <a:extLst>
              <a:ext uri="{FF2B5EF4-FFF2-40B4-BE49-F238E27FC236}">
                <a16:creationId xmlns:a16="http://schemas.microsoft.com/office/drawing/2014/main" id="{24913F0B-216B-9C46-BF4F-21B934DAE498}"/>
              </a:ext>
            </a:extLst>
          </p:cNvPr>
          <p:cNvSpPr txBox="1"/>
          <p:nvPr/>
        </p:nvSpPr>
        <p:spPr>
          <a:xfrm>
            <a:off x="8924012" y="2573010"/>
            <a:ext cx="1316386" cy="400110"/>
          </a:xfrm>
          <a:prstGeom prst="rect">
            <a:avLst/>
          </a:prstGeom>
          <a:noFill/>
        </p:spPr>
        <p:txBody>
          <a:bodyPr wrap="none" rtlCol="0">
            <a:spAutoFit/>
          </a:bodyPr>
          <a:lstStyle/>
          <a:p>
            <a:r>
              <a:rPr lang="fr" sz="2000" b="1" dirty="0">
                <a:solidFill>
                  <a:srgbClr val="C00000"/>
                </a:solidFill>
                <a:latin typeface="Century Gothic" panose="020B0502020202020204" pitchFamily="34" charset="0"/>
              </a:rPr>
              <a:t>Recréer</a:t>
            </a:r>
          </a:p>
        </p:txBody>
      </p:sp>
      <p:sp>
        <p:nvSpPr>
          <p:cNvPr id="19" name="Rectangle 18">
            <a:extLst>
              <a:ext uri="{FF2B5EF4-FFF2-40B4-BE49-F238E27FC236}">
                <a16:creationId xmlns:a16="http://schemas.microsoft.com/office/drawing/2014/main" id="{BCF5A97E-B7FA-A44D-9555-3CF3FF363823}"/>
              </a:ext>
            </a:extLst>
          </p:cNvPr>
          <p:cNvSpPr/>
          <p:nvPr/>
        </p:nvSpPr>
        <p:spPr>
          <a:xfrm>
            <a:off x="8924012" y="2956702"/>
            <a:ext cx="2724649" cy="584775"/>
          </a:xfrm>
          <a:prstGeom prst="rect">
            <a:avLst/>
          </a:prstGeom>
        </p:spPr>
        <p:txBody>
          <a:bodyPr wrap="square">
            <a:spAutoFit/>
          </a:bodyPr>
          <a:lstStyle/>
          <a:p>
            <a:r>
              <a:rPr lang="fr" sz="1600" dirty="0">
                <a:latin typeface="Century Gothic" panose="020B0502020202020204" pitchFamily="34" charset="0"/>
              </a:rPr>
              <a:t>Ne faites pas de modifications, d'ajouts ou de substitutions</a:t>
            </a:r>
          </a:p>
        </p:txBody>
      </p:sp>
      <p:sp>
        <p:nvSpPr>
          <p:cNvPr id="21" name="TextBox 20">
            <a:extLst>
              <a:ext uri="{FF2B5EF4-FFF2-40B4-BE49-F238E27FC236}">
                <a16:creationId xmlns:a16="http://schemas.microsoft.com/office/drawing/2014/main" id="{E6FD11B4-AA73-5944-BE5E-3AB43B4703FF}"/>
              </a:ext>
            </a:extLst>
          </p:cNvPr>
          <p:cNvSpPr txBox="1"/>
          <p:nvPr/>
        </p:nvSpPr>
        <p:spPr>
          <a:xfrm>
            <a:off x="807892" y="5294405"/>
            <a:ext cx="1609736" cy="400110"/>
          </a:xfrm>
          <a:prstGeom prst="rect">
            <a:avLst/>
          </a:prstGeom>
          <a:noFill/>
        </p:spPr>
        <p:txBody>
          <a:bodyPr wrap="none" rtlCol="0">
            <a:spAutoFit/>
          </a:bodyPr>
          <a:lstStyle/>
          <a:p>
            <a:r>
              <a:rPr lang="fr" sz="2000" b="1" dirty="0">
                <a:solidFill>
                  <a:srgbClr val="C00000"/>
                </a:solidFill>
                <a:latin typeface="Century Gothic" panose="020B0502020202020204" pitchFamily="34" charset="0"/>
              </a:rPr>
              <a:t>Ajouter des effets</a:t>
            </a:r>
          </a:p>
        </p:txBody>
      </p:sp>
      <p:sp>
        <p:nvSpPr>
          <p:cNvPr id="22" name="Rectangle 21">
            <a:extLst>
              <a:ext uri="{FF2B5EF4-FFF2-40B4-BE49-F238E27FC236}">
                <a16:creationId xmlns:a16="http://schemas.microsoft.com/office/drawing/2014/main" id="{B8EC3851-2DA0-AA4C-A021-11DD65C6A4F6}"/>
              </a:ext>
            </a:extLst>
          </p:cNvPr>
          <p:cNvSpPr/>
          <p:nvPr/>
        </p:nvSpPr>
        <p:spPr>
          <a:xfrm>
            <a:off x="807891" y="5678097"/>
            <a:ext cx="2846735" cy="584775"/>
          </a:xfrm>
          <a:prstGeom prst="rect">
            <a:avLst/>
          </a:prstGeom>
        </p:spPr>
        <p:txBody>
          <a:bodyPr wrap="square">
            <a:spAutoFit/>
          </a:bodyPr>
          <a:lstStyle/>
          <a:p>
            <a:pPr>
              <a:spcAft>
                <a:spcPts val="1600"/>
              </a:spcAft>
            </a:pPr>
            <a:r>
              <a:rPr lang="fr" sz="1600" dirty="0">
                <a:latin typeface="Century Gothic" panose="020B0502020202020204" pitchFamily="34" charset="0"/>
              </a:rPr>
              <a:t>N'ajoutez pas d'ombres portées, de contours ou de biseaux</a:t>
            </a:r>
          </a:p>
        </p:txBody>
      </p:sp>
      <p:sp>
        <p:nvSpPr>
          <p:cNvPr id="24" name="TextBox 23">
            <a:extLst>
              <a:ext uri="{FF2B5EF4-FFF2-40B4-BE49-F238E27FC236}">
                <a16:creationId xmlns:a16="http://schemas.microsoft.com/office/drawing/2014/main" id="{04EA6230-C766-8F44-BDC8-886DBA283D55}"/>
              </a:ext>
            </a:extLst>
          </p:cNvPr>
          <p:cNvSpPr txBox="1"/>
          <p:nvPr/>
        </p:nvSpPr>
        <p:spPr>
          <a:xfrm>
            <a:off x="4826654" y="5294405"/>
            <a:ext cx="2154757" cy="400110"/>
          </a:xfrm>
          <a:prstGeom prst="rect">
            <a:avLst/>
          </a:prstGeom>
          <a:noFill/>
        </p:spPr>
        <p:txBody>
          <a:bodyPr wrap="none" rtlCol="0">
            <a:spAutoFit/>
          </a:bodyPr>
          <a:lstStyle/>
          <a:p>
            <a:r>
              <a:rPr lang="fr" sz="2000" b="1" dirty="0">
                <a:solidFill>
                  <a:srgbClr val="C00000"/>
                </a:solidFill>
                <a:latin typeface="Century Gothic" panose="020B0502020202020204" pitchFamily="34" charset="0"/>
              </a:rPr>
              <a:t>Modifier l'orientation</a:t>
            </a:r>
          </a:p>
        </p:txBody>
      </p:sp>
      <p:sp>
        <p:nvSpPr>
          <p:cNvPr id="25" name="Rectangle 24">
            <a:extLst>
              <a:ext uri="{FF2B5EF4-FFF2-40B4-BE49-F238E27FC236}">
                <a16:creationId xmlns:a16="http://schemas.microsoft.com/office/drawing/2014/main" id="{1FB1532A-BEDA-454C-A4AC-CFEF862C918D}"/>
              </a:ext>
            </a:extLst>
          </p:cNvPr>
          <p:cNvSpPr/>
          <p:nvPr/>
        </p:nvSpPr>
        <p:spPr>
          <a:xfrm>
            <a:off x="4826654" y="5678097"/>
            <a:ext cx="2946164" cy="584775"/>
          </a:xfrm>
          <a:prstGeom prst="rect">
            <a:avLst/>
          </a:prstGeom>
        </p:spPr>
        <p:txBody>
          <a:bodyPr wrap="square">
            <a:spAutoFit/>
          </a:bodyPr>
          <a:lstStyle/>
          <a:p>
            <a:pPr>
              <a:spcAft>
                <a:spcPts val="1600"/>
              </a:spcAft>
            </a:pPr>
            <a:r>
              <a:rPr lang="fr" sz="1600" dirty="0">
                <a:latin typeface="Century Gothic" panose="020B0502020202020204" pitchFamily="34" charset="0"/>
              </a:rPr>
              <a:t>Ne modifiez pas l'orientation</a:t>
            </a:r>
          </a:p>
        </p:txBody>
      </p:sp>
      <p:sp>
        <p:nvSpPr>
          <p:cNvPr id="27" name="TextBox 26">
            <a:extLst>
              <a:ext uri="{FF2B5EF4-FFF2-40B4-BE49-F238E27FC236}">
                <a16:creationId xmlns:a16="http://schemas.microsoft.com/office/drawing/2014/main" id="{308810DF-EF2C-EC4E-A03F-2FB04066042A}"/>
              </a:ext>
            </a:extLst>
          </p:cNvPr>
          <p:cNvSpPr txBox="1"/>
          <p:nvPr/>
        </p:nvSpPr>
        <p:spPr>
          <a:xfrm>
            <a:off x="8847001" y="5294405"/>
            <a:ext cx="3010761" cy="400110"/>
          </a:xfrm>
          <a:prstGeom prst="rect">
            <a:avLst/>
          </a:prstGeom>
          <a:noFill/>
        </p:spPr>
        <p:txBody>
          <a:bodyPr wrap="none" rtlCol="0">
            <a:spAutoFit/>
          </a:bodyPr>
          <a:lstStyle/>
          <a:p>
            <a:r>
              <a:rPr lang="fr" sz="2000" b="1" dirty="0">
                <a:solidFill>
                  <a:srgbClr val="C00000"/>
                </a:solidFill>
                <a:latin typeface="Century Gothic" panose="020B0502020202020204" pitchFamily="34" charset="0"/>
              </a:rPr>
              <a:t>Utiliser des arrière-plans occupés</a:t>
            </a:r>
          </a:p>
        </p:txBody>
      </p:sp>
      <p:sp>
        <p:nvSpPr>
          <p:cNvPr id="28" name="Rectangle 27">
            <a:extLst>
              <a:ext uri="{FF2B5EF4-FFF2-40B4-BE49-F238E27FC236}">
                <a16:creationId xmlns:a16="http://schemas.microsoft.com/office/drawing/2014/main" id="{FA87CDFF-D31D-7D41-9A54-4110154B273D}"/>
              </a:ext>
            </a:extLst>
          </p:cNvPr>
          <p:cNvSpPr/>
          <p:nvPr/>
        </p:nvSpPr>
        <p:spPr>
          <a:xfrm>
            <a:off x="8847001" y="5678097"/>
            <a:ext cx="2946164" cy="584775"/>
          </a:xfrm>
          <a:prstGeom prst="rect">
            <a:avLst/>
          </a:prstGeom>
        </p:spPr>
        <p:txBody>
          <a:bodyPr wrap="square">
            <a:spAutoFit/>
          </a:bodyPr>
          <a:lstStyle/>
          <a:p>
            <a:r>
              <a:rPr lang="fr" sz="1600" dirty="0">
                <a:latin typeface="Century Gothic" panose="020B0502020202020204" pitchFamily="34" charset="0"/>
              </a:rPr>
              <a:t>Ne placez pas sur des arrière-plans compliqués</a:t>
            </a:r>
          </a:p>
        </p:txBody>
      </p:sp>
      <p:pic>
        <p:nvPicPr>
          <p:cNvPr id="4" name="Picture 3">
            <a:extLst>
              <a:ext uri="{FF2B5EF4-FFF2-40B4-BE49-F238E27FC236}">
                <a16:creationId xmlns:a16="http://schemas.microsoft.com/office/drawing/2014/main" id="{743C072D-D135-D445-954C-9A18D271C764}"/>
              </a:ext>
            </a:extLst>
          </p:cNvPr>
          <p:cNvPicPr>
            <a:picLocks noChangeAspect="1"/>
          </p:cNvPicPr>
          <p:nvPr/>
        </p:nvPicPr>
        <p:blipFill>
          <a:blip r:embed="rId3"/>
          <a:stretch>
            <a:fillRect/>
          </a:stretch>
        </p:blipFill>
        <p:spPr>
          <a:xfrm>
            <a:off x="367748" y="1557848"/>
            <a:ext cx="2994303" cy="804138"/>
          </a:xfrm>
          <a:prstGeom prst="rect">
            <a:avLst/>
          </a:prstGeom>
        </p:spPr>
      </p:pic>
      <p:pic>
        <p:nvPicPr>
          <p:cNvPr id="29" name="Picture 28">
            <a:extLst>
              <a:ext uri="{FF2B5EF4-FFF2-40B4-BE49-F238E27FC236}">
                <a16:creationId xmlns:a16="http://schemas.microsoft.com/office/drawing/2014/main" id="{8D17F2C0-4782-4749-B97A-54D9A730A35E}"/>
              </a:ext>
            </a:extLst>
          </p:cNvPr>
          <p:cNvPicPr>
            <a:picLocks noChangeAspect="1"/>
          </p:cNvPicPr>
          <p:nvPr/>
        </p:nvPicPr>
        <p:blipFill>
          <a:blip r:embed="rId4"/>
          <a:stretch>
            <a:fillRect/>
          </a:stretch>
        </p:blipFill>
        <p:spPr>
          <a:xfrm>
            <a:off x="4461964" y="1557848"/>
            <a:ext cx="2996291" cy="804672"/>
          </a:xfrm>
          <a:prstGeom prst="rect">
            <a:avLst/>
          </a:prstGeom>
        </p:spPr>
      </p:pic>
      <p:pic>
        <p:nvPicPr>
          <p:cNvPr id="30" name="Picture 29">
            <a:extLst>
              <a:ext uri="{FF2B5EF4-FFF2-40B4-BE49-F238E27FC236}">
                <a16:creationId xmlns:a16="http://schemas.microsoft.com/office/drawing/2014/main" id="{932D895B-BD8A-9047-9E5D-BABAE3558897}"/>
              </a:ext>
            </a:extLst>
          </p:cNvPr>
          <p:cNvPicPr>
            <a:picLocks noChangeAspect="1"/>
          </p:cNvPicPr>
          <p:nvPr/>
        </p:nvPicPr>
        <p:blipFill>
          <a:blip r:embed="rId5"/>
          <a:stretch>
            <a:fillRect/>
          </a:stretch>
        </p:blipFill>
        <p:spPr>
          <a:xfrm>
            <a:off x="8479169" y="1557848"/>
            <a:ext cx="2996291" cy="804672"/>
          </a:xfrm>
          <a:prstGeom prst="rect">
            <a:avLst/>
          </a:prstGeom>
        </p:spPr>
      </p:pic>
      <p:pic>
        <p:nvPicPr>
          <p:cNvPr id="31" name="Picture 30">
            <a:extLst>
              <a:ext uri="{FF2B5EF4-FFF2-40B4-BE49-F238E27FC236}">
                <a16:creationId xmlns:a16="http://schemas.microsoft.com/office/drawing/2014/main" id="{8750EE34-8BD5-FE4E-A00D-F08E423174A9}"/>
              </a:ext>
            </a:extLst>
          </p:cNvPr>
          <p:cNvPicPr>
            <a:picLocks noChangeAspect="1"/>
          </p:cNvPicPr>
          <p:nvPr/>
        </p:nvPicPr>
        <p:blipFill>
          <a:blip r:embed="rId6"/>
          <a:stretch>
            <a:fillRect/>
          </a:stretch>
        </p:blipFill>
        <p:spPr>
          <a:xfrm>
            <a:off x="463270" y="4274262"/>
            <a:ext cx="2996291" cy="804672"/>
          </a:xfrm>
          <a:prstGeom prst="rect">
            <a:avLst/>
          </a:prstGeom>
        </p:spPr>
      </p:pic>
      <p:pic>
        <p:nvPicPr>
          <p:cNvPr id="32" name="Picture 31">
            <a:extLst>
              <a:ext uri="{FF2B5EF4-FFF2-40B4-BE49-F238E27FC236}">
                <a16:creationId xmlns:a16="http://schemas.microsoft.com/office/drawing/2014/main" id="{4D6BB6FE-AA61-6D44-9082-2E89AF86A210}"/>
              </a:ext>
            </a:extLst>
          </p:cNvPr>
          <p:cNvPicPr>
            <a:picLocks noChangeAspect="1"/>
          </p:cNvPicPr>
          <p:nvPr/>
        </p:nvPicPr>
        <p:blipFill>
          <a:blip r:embed="rId7"/>
          <a:stretch>
            <a:fillRect/>
          </a:stretch>
        </p:blipFill>
        <p:spPr>
          <a:xfrm>
            <a:off x="4384953" y="4274262"/>
            <a:ext cx="2996291" cy="804672"/>
          </a:xfrm>
          <a:prstGeom prst="rect">
            <a:avLst/>
          </a:prstGeom>
        </p:spPr>
      </p:pic>
      <p:pic>
        <p:nvPicPr>
          <p:cNvPr id="33" name="Picture 32">
            <a:extLst>
              <a:ext uri="{FF2B5EF4-FFF2-40B4-BE49-F238E27FC236}">
                <a16:creationId xmlns:a16="http://schemas.microsoft.com/office/drawing/2014/main" id="{0729DB3E-69A9-3844-8CB3-8290B0D7679A}"/>
              </a:ext>
            </a:extLst>
          </p:cNvPr>
          <p:cNvPicPr>
            <a:picLocks noChangeAspect="1"/>
          </p:cNvPicPr>
          <p:nvPr/>
        </p:nvPicPr>
        <p:blipFill>
          <a:blip r:embed="rId8"/>
          <a:stretch>
            <a:fillRect/>
          </a:stretch>
        </p:blipFill>
        <p:spPr>
          <a:xfrm>
            <a:off x="8479169" y="4274262"/>
            <a:ext cx="2996291" cy="804672"/>
          </a:xfrm>
          <a:prstGeom prst="rect">
            <a:avLst/>
          </a:prstGeom>
        </p:spPr>
      </p:pic>
      <p:pic>
        <p:nvPicPr>
          <p:cNvPr id="35" name="Picture 34" descr="Icône&#10;&#10;Description générée automatiquement">
            <a:extLst>
              <a:ext uri="{FF2B5EF4-FFF2-40B4-BE49-F238E27FC236}">
                <a16:creationId xmlns:a16="http://schemas.microsoft.com/office/drawing/2014/main" id="{BB59D5E5-059E-6A45-9E6A-E500745A98D8}"/>
              </a:ext>
            </a:extLst>
          </p:cNvPr>
          <p:cNvPicPr>
            <a:picLocks noChangeAspect="1"/>
          </p:cNvPicPr>
          <p:nvPr/>
        </p:nvPicPr>
        <p:blipFill>
          <a:blip r:embed="rId9"/>
          <a:stretch>
            <a:fillRect/>
          </a:stretch>
        </p:blipFill>
        <p:spPr>
          <a:xfrm>
            <a:off x="437767" y="2583208"/>
            <a:ext cx="365760" cy="365760"/>
          </a:xfrm>
          <a:prstGeom prst="rect">
            <a:avLst/>
          </a:prstGeom>
        </p:spPr>
      </p:pic>
      <p:pic>
        <p:nvPicPr>
          <p:cNvPr id="36" name="Picture 35" descr="Icône&#10;&#10;Description générée automatiquement">
            <a:extLst>
              <a:ext uri="{FF2B5EF4-FFF2-40B4-BE49-F238E27FC236}">
                <a16:creationId xmlns:a16="http://schemas.microsoft.com/office/drawing/2014/main" id="{AA6AEF12-6CA8-BB47-903A-0F8281BE073B}"/>
              </a:ext>
            </a:extLst>
          </p:cNvPr>
          <p:cNvPicPr>
            <a:picLocks noChangeAspect="1"/>
          </p:cNvPicPr>
          <p:nvPr/>
        </p:nvPicPr>
        <p:blipFill>
          <a:blip r:embed="rId9"/>
          <a:stretch>
            <a:fillRect/>
          </a:stretch>
        </p:blipFill>
        <p:spPr>
          <a:xfrm>
            <a:off x="4505506" y="2583208"/>
            <a:ext cx="365760" cy="365760"/>
          </a:xfrm>
          <a:prstGeom prst="rect">
            <a:avLst/>
          </a:prstGeom>
        </p:spPr>
      </p:pic>
      <p:pic>
        <p:nvPicPr>
          <p:cNvPr id="37" name="Picture 36" descr="Icône&#10;&#10;Description générée automatiquement">
            <a:extLst>
              <a:ext uri="{FF2B5EF4-FFF2-40B4-BE49-F238E27FC236}">
                <a16:creationId xmlns:a16="http://schemas.microsoft.com/office/drawing/2014/main" id="{8ECC8887-C029-D444-BC2A-6CD1434AC69B}"/>
              </a:ext>
            </a:extLst>
          </p:cNvPr>
          <p:cNvPicPr>
            <a:picLocks noChangeAspect="1"/>
          </p:cNvPicPr>
          <p:nvPr/>
        </p:nvPicPr>
        <p:blipFill>
          <a:blip r:embed="rId9"/>
          <a:stretch>
            <a:fillRect/>
          </a:stretch>
        </p:blipFill>
        <p:spPr>
          <a:xfrm>
            <a:off x="8522711" y="2583208"/>
            <a:ext cx="365760" cy="365760"/>
          </a:xfrm>
          <a:prstGeom prst="rect">
            <a:avLst/>
          </a:prstGeom>
        </p:spPr>
      </p:pic>
      <p:pic>
        <p:nvPicPr>
          <p:cNvPr id="38" name="Picture 37" descr="Icône&#10;&#10;Description générée automatiquement">
            <a:extLst>
              <a:ext uri="{FF2B5EF4-FFF2-40B4-BE49-F238E27FC236}">
                <a16:creationId xmlns:a16="http://schemas.microsoft.com/office/drawing/2014/main" id="{CA2B917A-E46F-7F46-90D5-F3C1395CC40C}"/>
              </a:ext>
            </a:extLst>
          </p:cNvPr>
          <p:cNvPicPr>
            <a:picLocks noChangeAspect="1"/>
          </p:cNvPicPr>
          <p:nvPr/>
        </p:nvPicPr>
        <p:blipFill>
          <a:blip r:embed="rId9"/>
          <a:stretch>
            <a:fillRect/>
          </a:stretch>
        </p:blipFill>
        <p:spPr>
          <a:xfrm>
            <a:off x="406465" y="5318154"/>
            <a:ext cx="365760" cy="365760"/>
          </a:xfrm>
          <a:prstGeom prst="rect">
            <a:avLst/>
          </a:prstGeom>
        </p:spPr>
      </p:pic>
      <p:pic>
        <p:nvPicPr>
          <p:cNvPr id="39" name="Picture 38" descr="Icône&#10;&#10;Description générée automatiquement">
            <a:extLst>
              <a:ext uri="{FF2B5EF4-FFF2-40B4-BE49-F238E27FC236}">
                <a16:creationId xmlns:a16="http://schemas.microsoft.com/office/drawing/2014/main" id="{D63C110C-29D4-914D-AC0B-14E8BEA5DF08}"/>
              </a:ext>
            </a:extLst>
          </p:cNvPr>
          <p:cNvPicPr>
            <a:picLocks noChangeAspect="1"/>
          </p:cNvPicPr>
          <p:nvPr/>
        </p:nvPicPr>
        <p:blipFill>
          <a:blip r:embed="rId9"/>
          <a:stretch>
            <a:fillRect/>
          </a:stretch>
        </p:blipFill>
        <p:spPr>
          <a:xfrm>
            <a:off x="4474204" y="5318154"/>
            <a:ext cx="365760" cy="365760"/>
          </a:xfrm>
          <a:prstGeom prst="rect">
            <a:avLst/>
          </a:prstGeom>
        </p:spPr>
      </p:pic>
      <p:pic>
        <p:nvPicPr>
          <p:cNvPr id="40" name="Picture 39" descr="Icône&#10;&#10;Description générée automatiquement">
            <a:extLst>
              <a:ext uri="{FF2B5EF4-FFF2-40B4-BE49-F238E27FC236}">
                <a16:creationId xmlns:a16="http://schemas.microsoft.com/office/drawing/2014/main" id="{8223DA03-705A-2E4C-9995-27A6780FC31C}"/>
              </a:ext>
            </a:extLst>
          </p:cNvPr>
          <p:cNvPicPr>
            <a:picLocks noChangeAspect="1"/>
          </p:cNvPicPr>
          <p:nvPr/>
        </p:nvPicPr>
        <p:blipFill>
          <a:blip r:embed="rId9"/>
          <a:stretch>
            <a:fillRect/>
          </a:stretch>
        </p:blipFill>
        <p:spPr>
          <a:xfrm>
            <a:off x="8491409" y="5318154"/>
            <a:ext cx="365760" cy="365760"/>
          </a:xfrm>
          <a:prstGeom prst="rect">
            <a:avLst/>
          </a:prstGeom>
        </p:spPr>
      </p:pic>
    </p:spTree>
    <p:extLst>
      <p:ext uri="{BB962C8B-B14F-4D97-AF65-F5344CB8AC3E}">
        <p14:creationId xmlns:p14="http://schemas.microsoft.com/office/powerpoint/2010/main" val="196731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fr" sz="1600" b="1" dirty="0">
                          <a:solidFill>
                            <a:schemeClr val="tx1"/>
                          </a:solidFill>
                          <a:effectLst/>
                          <a:latin typeface="Century Gothic" panose="020B0502020202020204" pitchFamily="34" charset="0"/>
                        </a:rPr>
                        <a:t>DÉMENTI</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fr" sz="1400" b="0" dirty="0">
                          <a:solidFill>
                            <a:schemeClr val="tx1"/>
                          </a:solidFill>
                          <a:effectLst/>
                          <a:latin typeface="Century Gothic" panose="020B0502020202020204" pitchFamily="34" charset="0"/>
                        </a:rPr>
                        <a:t>Tous les articles, modèles ou informations fournis par Smartsheet sur le site Web sont fournis à titre de référence uniquement. Bien que nous nous efforcions de maintenir les informations à jour et correctes, nous ne faisons aucune déclaration ou garantie d'aucune sorte, expresse ou implicite, quant à l'exhaustivité, l'exactitude, la fiabilité, la pertinence ou la disponibilité en ce qui concerne le site Web ou les informations, articles, modèles ou graphiques connexes contenus sur le site Web. Toute confiance que vous accordez à ces informations est donc strictement à vos propres risques.</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fr" b="1" dirty="0">
                <a:solidFill>
                  <a:schemeClr val="bg1"/>
                </a:solidFill>
                <a:latin typeface="Century Gothic" panose="020B0502020202020204" pitchFamily="34" charset="0"/>
                <a:ea typeface="Arial" charset="0"/>
                <a:cs typeface="Arial" charset="0"/>
              </a:rPr>
              <a:t>RAPPORT DE PROJET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fr" dirty="0">
                <a:solidFill>
                  <a:schemeClr val="bg1"/>
                </a:solidFill>
                <a:latin typeface="Century Gothic" panose="020B0502020202020204" pitchFamily="34" charset="0"/>
              </a:rPr>
              <a:t>GUIDE DE STYLE DE MARQUE</a:t>
            </a:r>
            <a:endParaRPr lang="en-US" dirty="0">
              <a:solidFill>
                <a:schemeClr val="bg1"/>
              </a:solidFill>
              <a:latin typeface="Century Gothic" panose="020B0502020202020204" pitchFamily="34" charset="0"/>
              <a:ea typeface="Arial" charset="0"/>
              <a:cs typeface="Arial" charset="0"/>
            </a:endParaRPr>
          </a:p>
        </p:txBody>
      </p:sp>
      <p:pic>
        <p:nvPicPr>
          <p:cNvPr id="3" name="Picture 2">
            <a:extLst>
              <a:ext uri="{FF2B5EF4-FFF2-40B4-BE49-F238E27FC236}">
                <a16:creationId xmlns:a16="http://schemas.microsoft.com/office/drawing/2014/main" id="{3EDBD478-D093-0042-B8D4-53E68FE739CD}"/>
              </a:ext>
            </a:extLst>
          </p:cNvPr>
          <p:cNvPicPr>
            <a:picLocks noChangeAspect="1"/>
          </p:cNvPicPr>
          <p:nvPr/>
        </p:nvPicPr>
        <p:blipFill>
          <a:blip r:embed="rId3"/>
          <a:stretch>
            <a:fillRect/>
          </a:stretch>
        </p:blipFill>
        <p:spPr>
          <a:xfrm>
            <a:off x="5982244" y="0"/>
            <a:ext cx="6209756" cy="6483269"/>
          </a:xfrm>
          <a:prstGeom prst="rect">
            <a:avLst/>
          </a:prstGeom>
        </p:spPr>
      </p:pic>
      <p:pic>
        <p:nvPicPr>
          <p:cNvPr id="20" name="Picture 19">
            <a:extLst>
              <a:ext uri="{FF2B5EF4-FFF2-40B4-BE49-F238E27FC236}">
                <a16:creationId xmlns:a16="http://schemas.microsoft.com/office/drawing/2014/main" id="{A04A2DE2-9FCA-4E44-A4EE-1F0AE15882A0}"/>
              </a:ext>
            </a:extLst>
          </p:cNvPr>
          <p:cNvPicPr>
            <a:picLocks noChangeAspect="1"/>
          </p:cNvPicPr>
          <p:nvPr/>
        </p:nvPicPr>
        <p:blipFill>
          <a:blip r:embed="rId4"/>
          <a:stretch>
            <a:fillRect/>
          </a:stretch>
        </p:blipFill>
        <p:spPr>
          <a:xfrm>
            <a:off x="397796" y="2341718"/>
            <a:ext cx="364316" cy="364316"/>
          </a:xfrm>
          <a:prstGeom prst="rect">
            <a:avLst/>
          </a:prstGeom>
        </p:spPr>
      </p:pic>
      <p:pic>
        <p:nvPicPr>
          <p:cNvPr id="22" name="Picture 21">
            <a:extLst>
              <a:ext uri="{FF2B5EF4-FFF2-40B4-BE49-F238E27FC236}">
                <a16:creationId xmlns:a16="http://schemas.microsoft.com/office/drawing/2014/main" id="{92E6FD12-9DBA-B94E-B6DE-378A4FD32DE1}"/>
              </a:ext>
            </a:extLst>
          </p:cNvPr>
          <p:cNvPicPr>
            <a:picLocks noChangeAspect="1"/>
          </p:cNvPicPr>
          <p:nvPr/>
        </p:nvPicPr>
        <p:blipFill>
          <a:blip r:embed="rId5"/>
          <a:stretch>
            <a:fillRect/>
          </a:stretch>
        </p:blipFill>
        <p:spPr>
          <a:xfrm>
            <a:off x="397796" y="2887295"/>
            <a:ext cx="364316" cy="364316"/>
          </a:xfrm>
          <a:prstGeom prst="rect">
            <a:avLst/>
          </a:prstGeom>
        </p:spPr>
      </p:pic>
      <p:pic>
        <p:nvPicPr>
          <p:cNvPr id="24" name="Picture 23">
            <a:extLst>
              <a:ext uri="{FF2B5EF4-FFF2-40B4-BE49-F238E27FC236}">
                <a16:creationId xmlns:a16="http://schemas.microsoft.com/office/drawing/2014/main" id="{1A8C2DE2-CD00-1F41-9896-73A64FB6C4B0}"/>
              </a:ext>
            </a:extLst>
          </p:cNvPr>
          <p:cNvPicPr>
            <a:picLocks noChangeAspect="1"/>
          </p:cNvPicPr>
          <p:nvPr/>
        </p:nvPicPr>
        <p:blipFill>
          <a:blip r:embed="rId6"/>
          <a:stretch>
            <a:fillRect/>
          </a:stretch>
        </p:blipFill>
        <p:spPr>
          <a:xfrm>
            <a:off x="397796" y="3432872"/>
            <a:ext cx="364316" cy="364316"/>
          </a:xfrm>
          <a:prstGeom prst="rect">
            <a:avLst/>
          </a:prstGeom>
        </p:spPr>
      </p:pic>
      <p:pic>
        <p:nvPicPr>
          <p:cNvPr id="26" name="Picture 25">
            <a:extLst>
              <a:ext uri="{FF2B5EF4-FFF2-40B4-BE49-F238E27FC236}">
                <a16:creationId xmlns:a16="http://schemas.microsoft.com/office/drawing/2014/main" id="{E2C6BBDB-AB85-3547-96BF-6F39318D3468}"/>
              </a:ext>
            </a:extLst>
          </p:cNvPr>
          <p:cNvPicPr>
            <a:picLocks noChangeAspect="1"/>
          </p:cNvPicPr>
          <p:nvPr/>
        </p:nvPicPr>
        <p:blipFill>
          <a:blip r:embed="rId7"/>
          <a:stretch>
            <a:fillRect/>
          </a:stretch>
        </p:blipFill>
        <p:spPr>
          <a:xfrm>
            <a:off x="388209" y="743335"/>
            <a:ext cx="383491" cy="287618"/>
          </a:xfrm>
          <a:prstGeom prst="rect">
            <a:avLst/>
          </a:prstGeom>
        </p:spPr>
      </p:pic>
      <p:pic>
        <p:nvPicPr>
          <p:cNvPr id="28" name="Picture 27">
            <a:extLst>
              <a:ext uri="{FF2B5EF4-FFF2-40B4-BE49-F238E27FC236}">
                <a16:creationId xmlns:a16="http://schemas.microsoft.com/office/drawing/2014/main" id="{D8296259-A6D2-F84A-9A43-5B4790E69A6F}"/>
              </a:ext>
            </a:extLst>
          </p:cNvPr>
          <p:cNvPicPr>
            <a:picLocks noChangeAspect="1"/>
          </p:cNvPicPr>
          <p:nvPr/>
        </p:nvPicPr>
        <p:blipFill>
          <a:blip r:embed="rId8"/>
          <a:stretch>
            <a:fillRect/>
          </a:stretch>
        </p:blipFill>
        <p:spPr>
          <a:xfrm>
            <a:off x="450526" y="1212214"/>
            <a:ext cx="258856" cy="383491"/>
          </a:xfrm>
          <a:prstGeom prst="rect">
            <a:avLst/>
          </a:prstGeom>
        </p:spPr>
      </p:pic>
      <p:pic>
        <p:nvPicPr>
          <p:cNvPr id="30" name="Picture 29">
            <a:extLst>
              <a:ext uri="{FF2B5EF4-FFF2-40B4-BE49-F238E27FC236}">
                <a16:creationId xmlns:a16="http://schemas.microsoft.com/office/drawing/2014/main" id="{06B7E491-D457-9D49-B3B2-2A8E258AAD07}"/>
              </a:ext>
            </a:extLst>
          </p:cNvPr>
          <p:cNvPicPr>
            <a:picLocks noChangeAspect="1"/>
          </p:cNvPicPr>
          <p:nvPr/>
        </p:nvPicPr>
        <p:blipFill>
          <a:blip r:embed="rId9"/>
          <a:stretch>
            <a:fillRect/>
          </a:stretch>
        </p:blipFill>
        <p:spPr>
          <a:xfrm>
            <a:off x="397796" y="3978449"/>
            <a:ext cx="364316" cy="364316"/>
          </a:xfrm>
          <a:prstGeom prst="rect">
            <a:avLst/>
          </a:prstGeom>
        </p:spPr>
      </p:pic>
      <p:pic>
        <p:nvPicPr>
          <p:cNvPr id="32" name="Picture 31">
            <a:extLst>
              <a:ext uri="{FF2B5EF4-FFF2-40B4-BE49-F238E27FC236}">
                <a16:creationId xmlns:a16="http://schemas.microsoft.com/office/drawing/2014/main" id="{09A7FD04-7F55-614E-9996-CDBE5E01B9DE}"/>
              </a:ext>
            </a:extLst>
          </p:cNvPr>
          <p:cNvPicPr>
            <a:picLocks noChangeAspect="1"/>
          </p:cNvPicPr>
          <p:nvPr/>
        </p:nvPicPr>
        <p:blipFill>
          <a:blip r:embed="rId10"/>
          <a:stretch>
            <a:fillRect/>
          </a:stretch>
        </p:blipFill>
        <p:spPr>
          <a:xfrm>
            <a:off x="388209" y="1776966"/>
            <a:ext cx="383491" cy="383491"/>
          </a:xfrm>
          <a:prstGeom prst="rect">
            <a:avLst/>
          </a:prstGeom>
        </p:spPr>
      </p:pic>
      <p:pic>
        <p:nvPicPr>
          <p:cNvPr id="34" name="Picture 33">
            <a:extLst>
              <a:ext uri="{FF2B5EF4-FFF2-40B4-BE49-F238E27FC236}">
                <a16:creationId xmlns:a16="http://schemas.microsoft.com/office/drawing/2014/main" id="{50D151B1-3511-3249-B2F7-A903C8F6693D}"/>
              </a:ext>
            </a:extLst>
          </p:cNvPr>
          <p:cNvPicPr>
            <a:picLocks noChangeAspect="1"/>
          </p:cNvPicPr>
          <p:nvPr/>
        </p:nvPicPr>
        <p:blipFill>
          <a:blip r:embed="rId11"/>
          <a:stretch>
            <a:fillRect/>
          </a:stretch>
        </p:blipFill>
        <p:spPr>
          <a:xfrm>
            <a:off x="397796" y="4524027"/>
            <a:ext cx="364316" cy="364316"/>
          </a:xfrm>
          <a:prstGeom prst="rect">
            <a:avLst/>
          </a:prstGeom>
        </p:spPr>
      </p:pic>
      <p:sp>
        <p:nvSpPr>
          <p:cNvPr id="37" name="TextBox 36">
            <a:extLst>
              <a:ext uri="{FF2B5EF4-FFF2-40B4-BE49-F238E27FC236}">
                <a16:creationId xmlns:a16="http://schemas.microsoft.com/office/drawing/2014/main" id="{93D7340B-47EB-6842-821F-0735808CC4CF}"/>
              </a:ext>
            </a:extLst>
          </p:cNvPr>
          <p:cNvSpPr txBox="1"/>
          <p:nvPr/>
        </p:nvSpPr>
        <p:spPr>
          <a:xfrm>
            <a:off x="450526" y="5537228"/>
            <a:ext cx="3028170" cy="523220"/>
          </a:xfrm>
          <a:prstGeom prst="rect">
            <a:avLst/>
          </a:prstGeom>
          <a:noFill/>
        </p:spPr>
        <p:txBody>
          <a:bodyPr wrap="square" rtlCol="0">
            <a:spAutoFit/>
          </a:bodyPr>
          <a:lstStyle/>
          <a:p>
            <a:r>
              <a:rPr lang="fr" sz="1400" dirty="0">
                <a:solidFill>
                  <a:schemeClr val="tx1">
                    <a:lumMod val="75000"/>
                    <a:lumOff val="25000"/>
                  </a:schemeClr>
                </a:solidFill>
                <a:latin typeface="Century Gothic" panose="020B0502020202020204" pitchFamily="34" charset="0"/>
              </a:rPr>
              <a:t>©2022. Tous droits réservés Smartsheet Inc.</a:t>
            </a:r>
          </a:p>
        </p:txBody>
      </p:sp>
      <p:sp>
        <p:nvSpPr>
          <p:cNvPr id="40" name="TextBox 39">
            <a:extLst>
              <a:ext uri="{FF2B5EF4-FFF2-40B4-BE49-F238E27FC236}">
                <a16:creationId xmlns:a16="http://schemas.microsoft.com/office/drawing/2014/main" id="{25D18D41-766D-0A4B-8F08-F8FFBF89606C}"/>
              </a:ext>
            </a:extLst>
          </p:cNvPr>
          <p:cNvSpPr txBox="1"/>
          <p:nvPr/>
        </p:nvSpPr>
        <p:spPr>
          <a:xfrm>
            <a:off x="960735" y="743335"/>
            <a:ext cx="3028170" cy="307777"/>
          </a:xfrm>
          <a:prstGeom prst="rect">
            <a:avLst/>
          </a:prstGeom>
          <a:noFill/>
        </p:spPr>
        <p:txBody>
          <a:bodyPr wrap="square" rtlCol="0">
            <a:spAutoFit/>
          </a:bodyPr>
          <a:lstStyle/>
          <a:p>
            <a:r>
              <a:rPr lang="fr" sz="1400" dirty="0">
                <a:solidFill>
                  <a:schemeClr val="tx1">
                    <a:lumMod val="75000"/>
                    <a:lumOff val="25000"/>
                  </a:schemeClr>
                </a:solidFill>
                <a:latin typeface="Century Gothic" panose="020B0502020202020204" pitchFamily="34" charset="0"/>
              </a:rPr>
              <a:t>sales@smartsheet.com</a:t>
            </a:r>
          </a:p>
        </p:txBody>
      </p:sp>
      <p:sp>
        <p:nvSpPr>
          <p:cNvPr id="41" name="TextBox 40">
            <a:extLst>
              <a:ext uri="{FF2B5EF4-FFF2-40B4-BE49-F238E27FC236}">
                <a16:creationId xmlns:a16="http://schemas.microsoft.com/office/drawing/2014/main" id="{C8C24D03-5593-234C-8C55-E033A2DB220F}"/>
              </a:ext>
            </a:extLst>
          </p:cNvPr>
          <p:cNvSpPr txBox="1"/>
          <p:nvPr/>
        </p:nvSpPr>
        <p:spPr>
          <a:xfrm>
            <a:off x="949261" y="1286780"/>
            <a:ext cx="3028170" cy="307777"/>
          </a:xfrm>
          <a:prstGeom prst="rect">
            <a:avLst/>
          </a:prstGeom>
          <a:noFill/>
        </p:spPr>
        <p:txBody>
          <a:bodyPr wrap="square" rtlCol="0">
            <a:spAutoFit/>
          </a:bodyPr>
          <a:lstStyle/>
          <a:p>
            <a:r>
              <a:rPr lang="fr" sz="1400" dirty="0">
                <a:solidFill>
                  <a:schemeClr val="tx1">
                    <a:lumMod val="75000"/>
                    <a:lumOff val="25000"/>
                  </a:schemeClr>
                </a:solidFill>
                <a:latin typeface="Century Gothic" panose="020B0502020202020204" pitchFamily="34" charset="0"/>
              </a:rPr>
              <a:t>(844) 324-2360</a:t>
            </a:r>
          </a:p>
        </p:txBody>
      </p:sp>
      <p:sp>
        <p:nvSpPr>
          <p:cNvPr id="42" name="TextBox 41">
            <a:extLst>
              <a:ext uri="{FF2B5EF4-FFF2-40B4-BE49-F238E27FC236}">
                <a16:creationId xmlns:a16="http://schemas.microsoft.com/office/drawing/2014/main" id="{9F928FFC-114E-B04A-9BC3-BDCC3B6BB8C5}"/>
              </a:ext>
            </a:extLst>
          </p:cNvPr>
          <p:cNvSpPr txBox="1"/>
          <p:nvPr/>
        </p:nvSpPr>
        <p:spPr>
          <a:xfrm>
            <a:off x="960735" y="1830225"/>
            <a:ext cx="3028170" cy="307777"/>
          </a:xfrm>
          <a:prstGeom prst="rect">
            <a:avLst/>
          </a:prstGeom>
          <a:noFill/>
        </p:spPr>
        <p:txBody>
          <a:bodyPr wrap="square" rtlCol="0">
            <a:spAutoFit/>
          </a:bodyPr>
          <a:lstStyle/>
          <a:p>
            <a:r>
              <a:rPr lang="fr" sz="1400" dirty="0">
                <a:solidFill>
                  <a:schemeClr val="tx1">
                    <a:lumMod val="75000"/>
                    <a:lumOff val="25000"/>
                  </a:schemeClr>
                </a:solidFill>
                <a:latin typeface="Century Gothic" panose="020B0502020202020204" pitchFamily="34" charset="0"/>
              </a:rPr>
              <a:t>smartsheet.com</a:t>
            </a:r>
          </a:p>
        </p:txBody>
      </p:sp>
      <p:sp>
        <p:nvSpPr>
          <p:cNvPr id="44" name="TextBox 43">
            <a:extLst>
              <a:ext uri="{FF2B5EF4-FFF2-40B4-BE49-F238E27FC236}">
                <a16:creationId xmlns:a16="http://schemas.microsoft.com/office/drawing/2014/main" id="{FC41D9C1-E1CC-DF4B-AE2B-B2AC2F9FB86D}"/>
              </a:ext>
            </a:extLst>
          </p:cNvPr>
          <p:cNvSpPr txBox="1"/>
          <p:nvPr/>
        </p:nvSpPr>
        <p:spPr>
          <a:xfrm>
            <a:off x="949261" y="2373670"/>
            <a:ext cx="3028170" cy="307777"/>
          </a:xfrm>
          <a:prstGeom prst="rect">
            <a:avLst/>
          </a:prstGeom>
          <a:noFill/>
        </p:spPr>
        <p:txBody>
          <a:bodyPr wrap="square" rtlCol="0">
            <a:spAutoFit/>
          </a:bodyPr>
          <a:lstStyle/>
          <a:p>
            <a:r>
              <a:rPr lang="fr" sz="1400" dirty="0">
                <a:solidFill>
                  <a:schemeClr val="tx1">
                    <a:lumMod val="75000"/>
                    <a:lumOff val="25000"/>
                  </a:schemeClr>
                </a:solidFill>
                <a:latin typeface="Century Gothic" panose="020B0502020202020204" pitchFamily="34" charset="0"/>
              </a:rPr>
              <a:t>/smartsheet</a:t>
            </a:r>
          </a:p>
        </p:txBody>
      </p:sp>
      <p:sp>
        <p:nvSpPr>
          <p:cNvPr id="45" name="TextBox 44">
            <a:extLst>
              <a:ext uri="{FF2B5EF4-FFF2-40B4-BE49-F238E27FC236}">
                <a16:creationId xmlns:a16="http://schemas.microsoft.com/office/drawing/2014/main" id="{749E1A1B-A370-4F4E-8D35-E203F9AED6D5}"/>
              </a:ext>
            </a:extLst>
          </p:cNvPr>
          <p:cNvSpPr txBox="1"/>
          <p:nvPr/>
        </p:nvSpPr>
        <p:spPr>
          <a:xfrm>
            <a:off x="944596" y="2917115"/>
            <a:ext cx="3028170" cy="307777"/>
          </a:xfrm>
          <a:prstGeom prst="rect">
            <a:avLst/>
          </a:prstGeom>
          <a:noFill/>
        </p:spPr>
        <p:txBody>
          <a:bodyPr wrap="square" rtlCol="0">
            <a:spAutoFit/>
          </a:bodyPr>
          <a:lstStyle/>
          <a:p>
            <a:r>
              <a:rPr lang="fr" sz="1400" dirty="0">
                <a:solidFill>
                  <a:schemeClr val="tx1">
                    <a:lumMod val="75000"/>
                    <a:lumOff val="25000"/>
                  </a:schemeClr>
                </a:solidFill>
                <a:latin typeface="Century Gothic" panose="020B0502020202020204" pitchFamily="34" charset="0"/>
              </a:rPr>
              <a:t>/entreprise/smartsheet-com</a:t>
            </a:r>
          </a:p>
        </p:txBody>
      </p:sp>
      <p:sp>
        <p:nvSpPr>
          <p:cNvPr id="46" name="TextBox 45">
            <a:extLst>
              <a:ext uri="{FF2B5EF4-FFF2-40B4-BE49-F238E27FC236}">
                <a16:creationId xmlns:a16="http://schemas.microsoft.com/office/drawing/2014/main" id="{14296FA7-B3E5-1F4B-921A-9CB69052F5CB}"/>
              </a:ext>
            </a:extLst>
          </p:cNvPr>
          <p:cNvSpPr txBox="1"/>
          <p:nvPr/>
        </p:nvSpPr>
        <p:spPr>
          <a:xfrm>
            <a:off x="933122" y="3460560"/>
            <a:ext cx="3028170" cy="307777"/>
          </a:xfrm>
          <a:prstGeom prst="rect">
            <a:avLst/>
          </a:prstGeom>
          <a:noFill/>
        </p:spPr>
        <p:txBody>
          <a:bodyPr wrap="square" rtlCol="0">
            <a:spAutoFit/>
          </a:bodyPr>
          <a:lstStyle/>
          <a:p>
            <a:r>
              <a:rPr lang="fr" sz="1400" dirty="0">
                <a:solidFill>
                  <a:schemeClr val="tx1">
                    <a:lumMod val="75000"/>
                    <a:lumOff val="25000"/>
                  </a:schemeClr>
                </a:solidFill>
                <a:latin typeface="Century Gothic" panose="020B0502020202020204" pitchFamily="34" charset="0"/>
              </a:rPr>
              <a:t>/@smartsheet</a:t>
            </a:r>
          </a:p>
        </p:txBody>
      </p:sp>
      <p:sp>
        <p:nvSpPr>
          <p:cNvPr id="47" name="TextBox 46">
            <a:extLst>
              <a:ext uri="{FF2B5EF4-FFF2-40B4-BE49-F238E27FC236}">
                <a16:creationId xmlns:a16="http://schemas.microsoft.com/office/drawing/2014/main" id="{2583BAF0-D816-224E-A174-5CA9E36CC232}"/>
              </a:ext>
            </a:extLst>
          </p:cNvPr>
          <p:cNvSpPr txBox="1"/>
          <p:nvPr/>
        </p:nvSpPr>
        <p:spPr>
          <a:xfrm>
            <a:off x="933122" y="4004005"/>
            <a:ext cx="3028170" cy="307777"/>
          </a:xfrm>
          <a:prstGeom prst="rect">
            <a:avLst/>
          </a:prstGeom>
          <a:noFill/>
        </p:spPr>
        <p:txBody>
          <a:bodyPr wrap="square" rtlCol="0">
            <a:spAutoFit/>
          </a:bodyPr>
          <a:lstStyle/>
          <a:p>
            <a:r>
              <a:rPr lang="fr" sz="1400" dirty="0">
                <a:solidFill>
                  <a:schemeClr val="tx1">
                    <a:lumMod val="75000"/>
                    <a:lumOff val="25000"/>
                  </a:schemeClr>
                </a:solidFill>
                <a:latin typeface="Century Gothic" panose="020B0502020202020204" pitchFamily="34" charset="0"/>
              </a:rPr>
              <a:t>/smartsheet</a:t>
            </a:r>
          </a:p>
        </p:txBody>
      </p:sp>
      <p:sp>
        <p:nvSpPr>
          <p:cNvPr id="48" name="TextBox 47">
            <a:extLst>
              <a:ext uri="{FF2B5EF4-FFF2-40B4-BE49-F238E27FC236}">
                <a16:creationId xmlns:a16="http://schemas.microsoft.com/office/drawing/2014/main" id="{DC5C34B1-14B4-FB4F-A065-40EAB4510B91}"/>
              </a:ext>
            </a:extLst>
          </p:cNvPr>
          <p:cNvSpPr txBox="1"/>
          <p:nvPr/>
        </p:nvSpPr>
        <p:spPr>
          <a:xfrm>
            <a:off x="921648" y="4547448"/>
            <a:ext cx="3028170" cy="307777"/>
          </a:xfrm>
          <a:prstGeom prst="rect">
            <a:avLst/>
          </a:prstGeom>
          <a:noFill/>
        </p:spPr>
        <p:txBody>
          <a:bodyPr wrap="square" rtlCol="0">
            <a:spAutoFit/>
          </a:bodyPr>
          <a:lstStyle/>
          <a:p>
            <a:r>
              <a:rPr lang="fr" sz="1400" dirty="0">
                <a:solidFill>
                  <a:schemeClr val="tx1">
                    <a:lumMod val="75000"/>
                    <a:lumOff val="25000"/>
                  </a:schemeClr>
                </a:solidFill>
                <a:latin typeface="Century Gothic" panose="020B0502020202020204" pitchFamily="34" charset="0"/>
              </a:rPr>
              <a:t>/smartsheet</a:t>
            </a:r>
          </a:p>
        </p:txBody>
      </p:sp>
      <p:pic>
        <p:nvPicPr>
          <p:cNvPr id="50" name="Picture 49" descr="Une image contenant du texte, un signe&#10;&#10;Description générée automatiquement">
            <a:extLst>
              <a:ext uri="{FF2B5EF4-FFF2-40B4-BE49-F238E27FC236}">
                <a16:creationId xmlns:a16="http://schemas.microsoft.com/office/drawing/2014/main" id="{243C382F-1898-B244-89A9-96B239E35F3E}"/>
              </a:ext>
            </a:extLst>
          </p:cNvPr>
          <p:cNvPicPr>
            <a:picLocks noChangeAspect="1"/>
          </p:cNvPicPr>
          <p:nvPr/>
        </p:nvPicPr>
        <p:blipFill>
          <a:blip r:embed="rId12"/>
          <a:stretch>
            <a:fillRect/>
          </a:stretch>
        </p:blipFill>
        <p:spPr>
          <a:xfrm>
            <a:off x="9516907" y="374731"/>
            <a:ext cx="2286884" cy="369332"/>
          </a:xfrm>
          <a:prstGeom prst="rect">
            <a:avLst/>
          </a:prstGeom>
        </p:spPr>
      </p:pic>
    </p:spTree>
    <p:extLst>
      <p:ext uri="{BB962C8B-B14F-4D97-AF65-F5344CB8AC3E}">
        <p14:creationId xmlns:p14="http://schemas.microsoft.com/office/powerpoint/2010/main" val="3634812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descr="Forme&#10;&#10;Description générée automatiquement">
            <a:extLst>
              <a:ext uri="{FF2B5EF4-FFF2-40B4-BE49-F238E27FC236}">
                <a16:creationId xmlns:a16="http://schemas.microsoft.com/office/drawing/2014/main" id="{219503DE-DA47-8548-A6B3-EDAA57B7A890}"/>
              </a:ext>
            </a:extLst>
          </p:cNvPr>
          <p:cNvPicPr>
            <a:picLocks noChangeAspect="1"/>
          </p:cNvPicPr>
          <p:nvPr/>
        </p:nvPicPr>
        <p:blipFill>
          <a:blip r:embed="rId3">
            <a:alphaModFix amt="60000"/>
          </a:blip>
          <a:stretch>
            <a:fillRect/>
          </a:stretch>
        </p:blipFill>
        <p:spPr>
          <a:xfrm>
            <a:off x="7984907" y="606991"/>
            <a:ext cx="4997547" cy="6042008"/>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fr" b="1" dirty="0">
                <a:solidFill>
                  <a:schemeClr val="bg1"/>
                </a:solidFill>
                <a:latin typeface="Century Gothic" panose="020B0502020202020204" pitchFamily="34" charset="0"/>
                <a:ea typeface="Arial" charset="0"/>
                <a:cs typeface="Arial" charset="0"/>
              </a:rPr>
              <a:t>RAPPORT DE PROJET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5294376" y="6477000"/>
            <a:ext cx="6452864" cy="369332"/>
          </a:xfrm>
          <a:prstGeom prst="rect">
            <a:avLst/>
          </a:prstGeom>
          <a:noFill/>
        </p:spPr>
        <p:txBody>
          <a:bodyPr wrap="square" rtlCol="0">
            <a:spAutoFit/>
          </a:bodyPr>
          <a:lstStyle/>
          <a:p>
            <a:pPr algn="r"/>
            <a:r>
              <a:rPr lang="fr" dirty="0">
                <a:solidFill>
                  <a:schemeClr val="bg1"/>
                </a:solidFill>
                <a:latin typeface="Century Gothic" panose="020B0502020202020204" pitchFamily="34" charset="0"/>
              </a:rPr>
              <a:t>GUIDE DE STYLE DE MARQUE |   TABLE DES MATIÈRES</a:t>
            </a:r>
            <a:endParaRPr lang="en-US" dirty="0">
              <a:solidFill>
                <a:schemeClr val="bg1"/>
              </a:solidFill>
              <a:latin typeface="Century Gothic" panose="020B0502020202020204" pitchFamily="34" charset="0"/>
              <a:ea typeface="Arial" charset="0"/>
              <a:cs typeface="Arial" charset="0"/>
            </a:endParaRPr>
          </a:p>
        </p:txBody>
      </p:sp>
      <p:sp>
        <p:nvSpPr>
          <p:cNvPr id="3" name="TextBox 2">
            <a:extLst>
              <a:ext uri="{FF2B5EF4-FFF2-40B4-BE49-F238E27FC236}">
                <a16:creationId xmlns:a16="http://schemas.microsoft.com/office/drawing/2014/main" id="{BCE760FD-6E50-FD4F-B597-7E228EDE51FD}"/>
              </a:ext>
            </a:extLst>
          </p:cNvPr>
          <p:cNvSpPr txBox="1"/>
          <p:nvPr/>
        </p:nvSpPr>
        <p:spPr>
          <a:xfrm>
            <a:off x="367748" y="248400"/>
            <a:ext cx="4161717" cy="584775"/>
          </a:xfrm>
          <a:prstGeom prst="rect">
            <a:avLst/>
          </a:prstGeom>
          <a:noFill/>
        </p:spPr>
        <p:txBody>
          <a:bodyPr wrap="none" rtlCol="0">
            <a:spAutoFit/>
          </a:bodyPr>
          <a:lstStyle/>
          <a:p>
            <a:r>
              <a:rPr lang="fr" sz="3200" dirty="0">
                <a:solidFill>
                  <a:schemeClr val="tx1">
                    <a:lumMod val="65000"/>
                    <a:lumOff val="35000"/>
                  </a:schemeClr>
                </a:solidFill>
                <a:latin typeface="Century Gothic" panose="020B0502020202020204" pitchFamily="34" charset="0"/>
              </a:rPr>
              <a:t>TABLE DES MATIÈRES</a:t>
            </a:r>
          </a:p>
        </p:txBody>
      </p:sp>
      <p:sp>
        <p:nvSpPr>
          <p:cNvPr id="40" name="TextBox 39">
            <a:extLst>
              <a:ext uri="{FF2B5EF4-FFF2-40B4-BE49-F238E27FC236}">
                <a16:creationId xmlns:a16="http://schemas.microsoft.com/office/drawing/2014/main" id="{3D228105-4E93-5547-9BEF-E95CD9F56261}"/>
              </a:ext>
            </a:extLst>
          </p:cNvPr>
          <p:cNvSpPr txBox="1"/>
          <p:nvPr/>
        </p:nvSpPr>
        <p:spPr>
          <a:xfrm>
            <a:off x="936088" y="1390757"/>
            <a:ext cx="2125903" cy="369332"/>
          </a:xfrm>
          <a:prstGeom prst="rect">
            <a:avLst/>
          </a:prstGeom>
          <a:noFill/>
        </p:spPr>
        <p:txBody>
          <a:bodyPr wrap="none" rtlCol="0" anchor="ctr" anchorCtr="0">
            <a:spAutoFit/>
          </a:bodyPr>
          <a:lstStyle/>
          <a:p>
            <a:r>
              <a:rPr lang="fr" dirty="0">
                <a:latin typeface="Century Gothic" panose="020B0502020202020204" pitchFamily="34" charset="0"/>
                <a:ea typeface="Montserrat Bold" charset="0"/>
                <a:cs typeface="Montserrat Bold" charset="0"/>
              </a:rPr>
              <a:t>Directives d'utilisation</a:t>
            </a:r>
          </a:p>
        </p:txBody>
      </p:sp>
      <p:sp>
        <p:nvSpPr>
          <p:cNvPr id="42" name="TextBox 41">
            <a:extLst>
              <a:ext uri="{FF2B5EF4-FFF2-40B4-BE49-F238E27FC236}">
                <a16:creationId xmlns:a16="http://schemas.microsoft.com/office/drawing/2014/main" id="{654ED905-7DF4-7E45-815D-8A6F50BD2A35}"/>
              </a:ext>
            </a:extLst>
          </p:cNvPr>
          <p:cNvSpPr txBox="1"/>
          <p:nvPr/>
        </p:nvSpPr>
        <p:spPr>
          <a:xfrm>
            <a:off x="936088" y="2641334"/>
            <a:ext cx="2424693" cy="646331"/>
          </a:xfrm>
          <a:prstGeom prst="rect">
            <a:avLst/>
          </a:prstGeom>
          <a:noFill/>
        </p:spPr>
        <p:txBody>
          <a:bodyPr wrap="square" rtlCol="0" anchor="ctr" anchorCtr="0">
            <a:spAutoFit/>
          </a:bodyPr>
          <a:lstStyle/>
          <a:p>
            <a:r>
              <a:rPr lang="fr" dirty="0">
                <a:latin typeface="Century Gothic" panose="020B0502020202020204" pitchFamily="34" charset="0"/>
                <a:ea typeface="Montserrat Bold" charset="0"/>
                <a:cs typeface="Montserrat Bold" charset="0"/>
              </a:rPr>
              <a:t>Utilisation des DO smartsheet Marks</a:t>
            </a:r>
          </a:p>
        </p:txBody>
      </p:sp>
      <p:sp>
        <p:nvSpPr>
          <p:cNvPr id="44" name="TextBox 43">
            <a:hlinkClick r:id="rId4" action="ppaction://hlinksldjump"/>
            <a:extLst>
              <a:ext uri="{FF2B5EF4-FFF2-40B4-BE49-F238E27FC236}">
                <a16:creationId xmlns:a16="http://schemas.microsoft.com/office/drawing/2014/main" id="{FD3A13C4-E78F-724D-BF30-9B4138762961}"/>
              </a:ext>
            </a:extLst>
          </p:cNvPr>
          <p:cNvSpPr txBox="1"/>
          <p:nvPr/>
        </p:nvSpPr>
        <p:spPr>
          <a:xfrm>
            <a:off x="304279" y="2316182"/>
            <a:ext cx="526106" cy="1010533"/>
          </a:xfrm>
          <a:prstGeom prst="rect">
            <a:avLst/>
          </a:prstGeom>
          <a:noFill/>
        </p:spPr>
        <p:txBody>
          <a:bodyPr wrap="none" tIns="320040" rtlCol="0">
            <a:spAutoFit/>
          </a:bodyPr>
          <a:lstStyle/>
          <a:p>
            <a:pPr algn="r">
              <a:lnSpc>
                <a:spcPts val="5000"/>
              </a:lnSpc>
            </a:pPr>
            <a:r>
              <a:rPr lang="fr" sz="4800" dirty="0">
                <a:solidFill>
                  <a:srgbClr val="002060"/>
                </a:solidFill>
                <a:latin typeface="Century Gothic" panose="020B0502020202020204" pitchFamily="34" charset="0"/>
                <a:ea typeface="Montserrat Light" charset="0"/>
                <a:cs typeface="Montserrat Light" charset="0"/>
              </a:rPr>
              <a:t>2</a:t>
            </a:r>
          </a:p>
        </p:txBody>
      </p:sp>
      <p:sp>
        <p:nvSpPr>
          <p:cNvPr id="45" name="TextBox 44">
            <a:hlinkClick r:id="rId5" action="ppaction://hlinksldjump"/>
            <a:extLst>
              <a:ext uri="{FF2B5EF4-FFF2-40B4-BE49-F238E27FC236}">
                <a16:creationId xmlns:a16="http://schemas.microsoft.com/office/drawing/2014/main" id="{160EF463-7BA4-C140-B281-29D544D6376D}"/>
              </a:ext>
            </a:extLst>
          </p:cNvPr>
          <p:cNvSpPr txBox="1"/>
          <p:nvPr/>
        </p:nvSpPr>
        <p:spPr>
          <a:xfrm>
            <a:off x="304278" y="3663164"/>
            <a:ext cx="526106" cy="1010533"/>
          </a:xfrm>
          <a:prstGeom prst="rect">
            <a:avLst/>
          </a:prstGeom>
          <a:noFill/>
        </p:spPr>
        <p:txBody>
          <a:bodyPr wrap="none" tIns="320040" rtlCol="0">
            <a:spAutoFit/>
          </a:bodyPr>
          <a:lstStyle/>
          <a:p>
            <a:pPr algn="r">
              <a:lnSpc>
                <a:spcPts val="5000"/>
              </a:lnSpc>
            </a:pPr>
            <a:r>
              <a:rPr lang="fr" sz="4800" dirty="0">
                <a:solidFill>
                  <a:srgbClr val="002060"/>
                </a:solidFill>
                <a:latin typeface="Century Gothic" panose="020B0502020202020204" pitchFamily="34" charset="0"/>
                <a:ea typeface="Montserrat Light" charset="0"/>
                <a:cs typeface="Montserrat Light" charset="0"/>
              </a:rPr>
              <a:t>3</a:t>
            </a:r>
          </a:p>
        </p:txBody>
      </p:sp>
      <p:sp>
        <p:nvSpPr>
          <p:cNvPr id="46" name="TextBox 45">
            <a:hlinkClick r:id="rId6" action="ppaction://hlinksldjump"/>
            <a:extLst>
              <a:ext uri="{FF2B5EF4-FFF2-40B4-BE49-F238E27FC236}">
                <a16:creationId xmlns:a16="http://schemas.microsoft.com/office/drawing/2014/main" id="{92054AB8-EBC5-1047-AD46-31E6D065CA45}"/>
              </a:ext>
            </a:extLst>
          </p:cNvPr>
          <p:cNvSpPr txBox="1"/>
          <p:nvPr/>
        </p:nvSpPr>
        <p:spPr>
          <a:xfrm>
            <a:off x="304278" y="968339"/>
            <a:ext cx="526106" cy="1010533"/>
          </a:xfrm>
          <a:prstGeom prst="rect">
            <a:avLst/>
          </a:prstGeom>
          <a:noFill/>
        </p:spPr>
        <p:txBody>
          <a:bodyPr wrap="none" tIns="320040" rtlCol="0">
            <a:spAutoFit/>
          </a:bodyPr>
          <a:lstStyle/>
          <a:p>
            <a:pPr algn="r">
              <a:lnSpc>
                <a:spcPts val="5000"/>
              </a:lnSpc>
            </a:pPr>
            <a:r>
              <a:rPr lang="fr" sz="4800" dirty="0">
                <a:solidFill>
                  <a:srgbClr val="002060"/>
                </a:solidFill>
                <a:latin typeface="Century Gothic" panose="020B0502020202020204" pitchFamily="34" charset="0"/>
                <a:ea typeface="Montserrat Light" charset="0"/>
                <a:cs typeface="Montserrat Light" charset="0"/>
              </a:rPr>
              <a:t>1</a:t>
            </a:r>
          </a:p>
        </p:txBody>
      </p:sp>
      <p:sp>
        <p:nvSpPr>
          <p:cNvPr id="47" name="TextBox 46">
            <a:extLst>
              <a:ext uri="{FF2B5EF4-FFF2-40B4-BE49-F238E27FC236}">
                <a16:creationId xmlns:a16="http://schemas.microsoft.com/office/drawing/2014/main" id="{2548BEE3-A974-DC4E-9E9C-1EE7CFD5EF06}"/>
              </a:ext>
            </a:extLst>
          </p:cNvPr>
          <p:cNvSpPr txBox="1"/>
          <p:nvPr/>
        </p:nvSpPr>
        <p:spPr>
          <a:xfrm>
            <a:off x="936088" y="3920267"/>
            <a:ext cx="2502851" cy="646331"/>
          </a:xfrm>
          <a:prstGeom prst="rect">
            <a:avLst/>
          </a:prstGeom>
          <a:noFill/>
        </p:spPr>
        <p:txBody>
          <a:bodyPr wrap="square" rtlCol="0" anchor="ctr" anchorCtr="0">
            <a:spAutoFit/>
          </a:bodyPr>
          <a:lstStyle/>
          <a:p>
            <a:r>
              <a:rPr lang="fr" dirty="0">
                <a:latin typeface="Century Gothic" panose="020B0502020202020204" pitchFamily="34" charset="0"/>
                <a:ea typeface="Montserrat Bold" charset="0"/>
                <a:cs typeface="Montserrat Bold" charset="0"/>
              </a:rPr>
              <a:t>Utilisation des marques Smartsheet NE PAS faire</a:t>
            </a:r>
          </a:p>
        </p:txBody>
      </p:sp>
      <p:sp>
        <p:nvSpPr>
          <p:cNvPr id="49" name="TextBox 48">
            <a:extLst>
              <a:ext uri="{FF2B5EF4-FFF2-40B4-BE49-F238E27FC236}">
                <a16:creationId xmlns:a16="http://schemas.microsoft.com/office/drawing/2014/main" id="{96E0CE3B-1B24-344F-9D20-0D3E26721F3A}"/>
              </a:ext>
            </a:extLst>
          </p:cNvPr>
          <p:cNvSpPr txBox="1"/>
          <p:nvPr/>
        </p:nvSpPr>
        <p:spPr>
          <a:xfrm>
            <a:off x="5013485" y="2779833"/>
            <a:ext cx="748923" cy="369332"/>
          </a:xfrm>
          <a:prstGeom prst="rect">
            <a:avLst/>
          </a:prstGeom>
          <a:noFill/>
        </p:spPr>
        <p:txBody>
          <a:bodyPr wrap="none" rtlCol="0" anchor="ctr" anchorCtr="0">
            <a:spAutoFit/>
          </a:bodyPr>
          <a:lstStyle/>
          <a:p>
            <a:r>
              <a:rPr lang="fr" dirty="0">
                <a:latin typeface="Century Gothic" panose="020B0502020202020204" pitchFamily="34" charset="0"/>
                <a:ea typeface="Montserrat Bold" charset="0"/>
                <a:cs typeface="Montserrat Bold" charset="0"/>
              </a:rPr>
              <a:t>Logo</a:t>
            </a:r>
          </a:p>
        </p:txBody>
      </p:sp>
      <p:sp>
        <p:nvSpPr>
          <p:cNvPr id="51" name="TextBox 50">
            <a:extLst>
              <a:ext uri="{FF2B5EF4-FFF2-40B4-BE49-F238E27FC236}">
                <a16:creationId xmlns:a16="http://schemas.microsoft.com/office/drawing/2014/main" id="{268A1D8F-ED63-8F48-B9E4-4BDDDF9B48AB}"/>
              </a:ext>
            </a:extLst>
          </p:cNvPr>
          <p:cNvSpPr txBox="1"/>
          <p:nvPr/>
        </p:nvSpPr>
        <p:spPr>
          <a:xfrm>
            <a:off x="5013485" y="4058766"/>
            <a:ext cx="1393330" cy="369332"/>
          </a:xfrm>
          <a:prstGeom prst="rect">
            <a:avLst/>
          </a:prstGeom>
          <a:noFill/>
        </p:spPr>
        <p:txBody>
          <a:bodyPr wrap="none" rtlCol="0" anchor="ctr" anchorCtr="0">
            <a:spAutoFit/>
          </a:bodyPr>
          <a:lstStyle/>
          <a:p>
            <a:r>
              <a:rPr lang="fr" dirty="0">
                <a:latin typeface="Century Gothic" panose="020B0502020202020204" pitchFamily="34" charset="0"/>
                <a:ea typeface="Montserrat Bold" charset="0"/>
                <a:cs typeface="Montserrat Bold" charset="0"/>
              </a:rPr>
              <a:t>Clairance</a:t>
            </a:r>
          </a:p>
        </p:txBody>
      </p:sp>
      <p:sp>
        <p:nvSpPr>
          <p:cNvPr id="53" name="TextBox 52">
            <a:hlinkClick r:id="rId6" action="ppaction://hlinksldjump"/>
            <a:extLst>
              <a:ext uri="{FF2B5EF4-FFF2-40B4-BE49-F238E27FC236}">
                <a16:creationId xmlns:a16="http://schemas.microsoft.com/office/drawing/2014/main" id="{BDA40E49-45E7-A744-88C0-12BC470C236A}"/>
              </a:ext>
            </a:extLst>
          </p:cNvPr>
          <p:cNvSpPr txBox="1"/>
          <p:nvPr/>
        </p:nvSpPr>
        <p:spPr>
          <a:xfrm>
            <a:off x="4381676" y="3663164"/>
            <a:ext cx="526106" cy="1010533"/>
          </a:xfrm>
          <a:prstGeom prst="rect">
            <a:avLst/>
          </a:prstGeom>
          <a:noFill/>
        </p:spPr>
        <p:txBody>
          <a:bodyPr wrap="none" tIns="320040" rtlCol="0">
            <a:spAutoFit/>
          </a:bodyPr>
          <a:lstStyle/>
          <a:p>
            <a:pPr algn="r">
              <a:lnSpc>
                <a:spcPts val="5000"/>
              </a:lnSpc>
            </a:pPr>
            <a:r>
              <a:rPr lang="fr" sz="4800" dirty="0">
                <a:solidFill>
                  <a:srgbClr val="002060"/>
                </a:solidFill>
                <a:latin typeface="Century Gothic" panose="020B0502020202020204" pitchFamily="34" charset="0"/>
                <a:ea typeface="Montserrat Light" charset="0"/>
                <a:cs typeface="Montserrat Light" charset="0"/>
              </a:rPr>
              <a:t>7</a:t>
            </a:r>
          </a:p>
        </p:txBody>
      </p:sp>
      <p:sp>
        <p:nvSpPr>
          <p:cNvPr id="54" name="TextBox 53">
            <a:hlinkClick r:id="rId7" action="ppaction://hlinksldjump"/>
            <a:extLst>
              <a:ext uri="{FF2B5EF4-FFF2-40B4-BE49-F238E27FC236}">
                <a16:creationId xmlns:a16="http://schemas.microsoft.com/office/drawing/2014/main" id="{3FF5FA85-39A8-074F-93DB-10E569F1F4C2}"/>
              </a:ext>
            </a:extLst>
          </p:cNvPr>
          <p:cNvSpPr txBox="1"/>
          <p:nvPr/>
        </p:nvSpPr>
        <p:spPr>
          <a:xfrm>
            <a:off x="4381675" y="4883089"/>
            <a:ext cx="526106" cy="1010533"/>
          </a:xfrm>
          <a:prstGeom prst="rect">
            <a:avLst/>
          </a:prstGeom>
          <a:noFill/>
        </p:spPr>
        <p:txBody>
          <a:bodyPr wrap="none" tIns="320040" rtlCol="0">
            <a:spAutoFit/>
          </a:bodyPr>
          <a:lstStyle/>
          <a:p>
            <a:pPr algn="r">
              <a:lnSpc>
                <a:spcPts val="5000"/>
              </a:lnSpc>
            </a:pPr>
            <a:r>
              <a:rPr lang="fr" sz="4800" dirty="0">
                <a:solidFill>
                  <a:srgbClr val="002060"/>
                </a:solidFill>
                <a:latin typeface="Century Gothic" panose="020B0502020202020204" pitchFamily="34" charset="0"/>
                <a:ea typeface="Montserrat Light" charset="0"/>
                <a:cs typeface="Montserrat Light" charset="0"/>
              </a:rPr>
              <a:t>8</a:t>
            </a:r>
          </a:p>
        </p:txBody>
      </p:sp>
      <p:sp>
        <p:nvSpPr>
          <p:cNvPr id="55" name="TextBox 54">
            <a:hlinkClick r:id="rId8" action="ppaction://hlinksldjump"/>
            <a:extLst>
              <a:ext uri="{FF2B5EF4-FFF2-40B4-BE49-F238E27FC236}">
                <a16:creationId xmlns:a16="http://schemas.microsoft.com/office/drawing/2014/main" id="{86746B7D-B52D-4941-A37D-E63B673D5DEE}"/>
              </a:ext>
            </a:extLst>
          </p:cNvPr>
          <p:cNvSpPr txBox="1"/>
          <p:nvPr/>
        </p:nvSpPr>
        <p:spPr>
          <a:xfrm>
            <a:off x="4381675" y="2316182"/>
            <a:ext cx="526106" cy="1010533"/>
          </a:xfrm>
          <a:prstGeom prst="rect">
            <a:avLst/>
          </a:prstGeom>
          <a:noFill/>
        </p:spPr>
        <p:txBody>
          <a:bodyPr wrap="none" tIns="320040" rtlCol="0">
            <a:spAutoFit/>
          </a:bodyPr>
          <a:lstStyle/>
          <a:p>
            <a:pPr algn="r">
              <a:lnSpc>
                <a:spcPts val="5000"/>
              </a:lnSpc>
            </a:pPr>
            <a:r>
              <a:rPr lang="fr" sz="4800" dirty="0">
                <a:solidFill>
                  <a:srgbClr val="002060"/>
                </a:solidFill>
                <a:latin typeface="Century Gothic" panose="020B0502020202020204" pitchFamily="34" charset="0"/>
                <a:ea typeface="Montserrat Light" charset="0"/>
                <a:cs typeface="Montserrat Light" charset="0"/>
              </a:rPr>
              <a:t>6</a:t>
            </a:r>
          </a:p>
        </p:txBody>
      </p:sp>
      <p:sp>
        <p:nvSpPr>
          <p:cNvPr id="56" name="TextBox 55">
            <a:extLst>
              <a:ext uri="{FF2B5EF4-FFF2-40B4-BE49-F238E27FC236}">
                <a16:creationId xmlns:a16="http://schemas.microsoft.com/office/drawing/2014/main" id="{BD8CE68B-2DD7-474E-83C7-F737670A8372}"/>
              </a:ext>
            </a:extLst>
          </p:cNvPr>
          <p:cNvSpPr txBox="1"/>
          <p:nvPr/>
        </p:nvSpPr>
        <p:spPr>
          <a:xfrm>
            <a:off x="5013485" y="5306299"/>
            <a:ext cx="2732883" cy="369332"/>
          </a:xfrm>
          <a:prstGeom prst="rect">
            <a:avLst/>
          </a:prstGeom>
          <a:noFill/>
        </p:spPr>
        <p:txBody>
          <a:bodyPr wrap="square" rtlCol="0" anchor="ctr" anchorCtr="0">
            <a:spAutoFit/>
          </a:bodyPr>
          <a:lstStyle/>
          <a:p>
            <a:r>
              <a:rPr lang="fr" dirty="0">
                <a:latin typeface="Century Gothic" panose="020B0502020202020204" pitchFamily="34" charset="0"/>
                <a:ea typeface="Montserrat Bold" charset="0"/>
                <a:cs typeface="Montserrat Bold" charset="0"/>
              </a:rPr>
              <a:t>Utilisation incorrecte</a:t>
            </a:r>
          </a:p>
        </p:txBody>
      </p:sp>
      <p:sp>
        <p:nvSpPr>
          <p:cNvPr id="28" name="TextBox 27">
            <a:extLst>
              <a:ext uri="{FF2B5EF4-FFF2-40B4-BE49-F238E27FC236}">
                <a16:creationId xmlns:a16="http://schemas.microsoft.com/office/drawing/2014/main" id="{4C3937F0-F727-E94E-8FD3-F917ECC06D1F}"/>
              </a:ext>
            </a:extLst>
          </p:cNvPr>
          <p:cNvSpPr txBox="1"/>
          <p:nvPr/>
        </p:nvSpPr>
        <p:spPr>
          <a:xfrm>
            <a:off x="936088" y="5306299"/>
            <a:ext cx="756938" cy="369332"/>
          </a:xfrm>
          <a:prstGeom prst="rect">
            <a:avLst/>
          </a:prstGeom>
          <a:noFill/>
        </p:spPr>
        <p:txBody>
          <a:bodyPr wrap="none" rtlCol="0" anchor="ctr" anchorCtr="0">
            <a:spAutoFit/>
          </a:bodyPr>
          <a:lstStyle/>
          <a:p>
            <a:r>
              <a:rPr lang="fr" dirty="0">
                <a:latin typeface="Century Gothic" panose="020B0502020202020204" pitchFamily="34" charset="0"/>
                <a:ea typeface="Montserrat Bold" charset="0"/>
                <a:cs typeface="Montserrat Bold" charset="0"/>
              </a:rPr>
              <a:t>Polices</a:t>
            </a:r>
          </a:p>
        </p:txBody>
      </p:sp>
      <p:sp>
        <p:nvSpPr>
          <p:cNvPr id="29" name="TextBox 28">
            <a:hlinkClick r:id="rId8" action="ppaction://hlinksldjump"/>
            <a:extLst>
              <a:ext uri="{FF2B5EF4-FFF2-40B4-BE49-F238E27FC236}">
                <a16:creationId xmlns:a16="http://schemas.microsoft.com/office/drawing/2014/main" id="{67BB314F-B0D7-D846-84DF-217B83CE0E42}"/>
              </a:ext>
            </a:extLst>
          </p:cNvPr>
          <p:cNvSpPr txBox="1"/>
          <p:nvPr/>
        </p:nvSpPr>
        <p:spPr>
          <a:xfrm>
            <a:off x="304278" y="4883089"/>
            <a:ext cx="526106" cy="1010533"/>
          </a:xfrm>
          <a:prstGeom prst="rect">
            <a:avLst/>
          </a:prstGeom>
          <a:noFill/>
        </p:spPr>
        <p:txBody>
          <a:bodyPr wrap="none" tIns="320040" rtlCol="0">
            <a:spAutoFit/>
          </a:bodyPr>
          <a:lstStyle/>
          <a:p>
            <a:pPr algn="r">
              <a:lnSpc>
                <a:spcPts val="5000"/>
              </a:lnSpc>
            </a:pPr>
            <a:r>
              <a:rPr lang="fr" sz="4800" dirty="0">
                <a:solidFill>
                  <a:srgbClr val="002060"/>
                </a:solidFill>
                <a:latin typeface="Century Gothic" panose="020B0502020202020204" pitchFamily="34" charset="0"/>
                <a:ea typeface="Montserrat Light" charset="0"/>
                <a:cs typeface="Montserrat Light" charset="0"/>
              </a:rPr>
              <a:t>4</a:t>
            </a:r>
          </a:p>
        </p:txBody>
      </p:sp>
      <p:sp>
        <p:nvSpPr>
          <p:cNvPr id="36" name="TextBox 35">
            <a:extLst>
              <a:ext uri="{FF2B5EF4-FFF2-40B4-BE49-F238E27FC236}">
                <a16:creationId xmlns:a16="http://schemas.microsoft.com/office/drawing/2014/main" id="{340BB339-14CF-654D-8D30-3B1FB1BA9FA2}"/>
              </a:ext>
            </a:extLst>
          </p:cNvPr>
          <p:cNvSpPr txBox="1"/>
          <p:nvPr/>
        </p:nvSpPr>
        <p:spPr>
          <a:xfrm>
            <a:off x="5013485" y="1390757"/>
            <a:ext cx="878767" cy="369332"/>
          </a:xfrm>
          <a:prstGeom prst="rect">
            <a:avLst/>
          </a:prstGeom>
          <a:noFill/>
        </p:spPr>
        <p:txBody>
          <a:bodyPr wrap="none" rtlCol="0" anchor="ctr" anchorCtr="0">
            <a:spAutoFit/>
          </a:bodyPr>
          <a:lstStyle/>
          <a:p>
            <a:r>
              <a:rPr lang="fr" dirty="0">
                <a:latin typeface="Century Gothic" panose="020B0502020202020204" pitchFamily="34" charset="0"/>
                <a:ea typeface="Montserrat Bold" charset="0"/>
                <a:cs typeface="Montserrat Bold" charset="0"/>
              </a:rPr>
              <a:t>Couleurs</a:t>
            </a:r>
          </a:p>
        </p:txBody>
      </p:sp>
      <p:sp>
        <p:nvSpPr>
          <p:cNvPr id="37" name="TextBox 36">
            <a:hlinkClick r:id="rId8" action="ppaction://hlinksldjump"/>
            <a:extLst>
              <a:ext uri="{FF2B5EF4-FFF2-40B4-BE49-F238E27FC236}">
                <a16:creationId xmlns:a16="http://schemas.microsoft.com/office/drawing/2014/main" id="{DC9929A8-2EBC-0C48-8C2B-D6B0D0A056A1}"/>
              </a:ext>
            </a:extLst>
          </p:cNvPr>
          <p:cNvSpPr txBox="1"/>
          <p:nvPr/>
        </p:nvSpPr>
        <p:spPr>
          <a:xfrm>
            <a:off x="4381675" y="968339"/>
            <a:ext cx="526106" cy="1010533"/>
          </a:xfrm>
          <a:prstGeom prst="rect">
            <a:avLst/>
          </a:prstGeom>
          <a:noFill/>
        </p:spPr>
        <p:txBody>
          <a:bodyPr wrap="none" tIns="320040" rtlCol="0">
            <a:spAutoFit/>
          </a:bodyPr>
          <a:lstStyle/>
          <a:p>
            <a:pPr algn="r">
              <a:lnSpc>
                <a:spcPts val="5000"/>
              </a:lnSpc>
            </a:pPr>
            <a:r>
              <a:rPr lang="fr" sz="4800" dirty="0">
                <a:solidFill>
                  <a:srgbClr val="002060"/>
                </a:solidFill>
                <a:latin typeface="Century Gothic" panose="020B0502020202020204" pitchFamily="34" charset="0"/>
                <a:ea typeface="Montserrat Light" charset="0"/>
                <a:cs typeface="Montserrat Light" charset="0"/>
              </a:rPr>
              <a:t>5</a:t>
            </a:r>
          </a:p>
        </p:txBody>
      </p:sp>
    </p:spTree>
    <p:extLst>
      <p:ext uri="{BB962C8B-B14F-4D97-AF65-F5344CB8AC3E}">
        <p14:creationId xmlns:p14="http://schemas.microsoft.com/office/powerpoint/2010/main" val="1179924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fr" b="1" dirty="0">
                <a:solidFill>
                  <a:schemeClr val="bg1"/>
                </a:solidFill>
                <a:latin typeface="Century Gothic" panose="020B0502020202020204" pitchFamily="34" charset="0"/>
                <a:ea typeface="Arial" charset="0"/>
                <a:cs typeface="Arial" charset="0"/>
              </a:rPr>
              <a:t>RAPPORT DE PROJET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3316934" cy="461665"/>
          </a:xfrm>
          <a:prstGeom prst="rect">
            <a:avLst/>
          </a:prstGeom>
          <a:noFill/>
        </p:spPr>
        <p:txBody>
          <a:bodyPr wrap="none" rtlCol="0">
            <a:spAutoFit/>
          </a:bodyPr>
          <a:lstStyle/>
          <a:p>
            <a:r>
              <a:rPr lang="fr" sz="2400" dirty="0">
                <a:solidFill>
                  <a:schemeClr val="tx1">
                    <a:lumMod val="65000"/>
                    <a:lumOff val="35000"/>
                  </a:schemeClr>
                </a:solidFill>
                <a:latin typeface="Century Gothic" panose="020B0502020202020204" pitchFamily="34" charset="0"/>
              </a:rPr>
              <a:t>1. DIRECTIVES D'UTILISATION</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fr" dirty="0">
                <a:solidFill>
                  <a:schemeClr val="bg1"/>
                </a:solidFill>
                <a:latin typeface="Century Gothic" panose="020B0502020202020204" pitchFamily="34" charset="0"/>
              </a:rPr>
              <a:t>DIRECTIVES D'UTILISATION</a:t>
            </a:r>
            <a:endParaRPr lang="en-US" dirty="0">
              <a:solidFill>
                <a:schemeClr val="bg1"/>
              </a:solidFill>
              <a:latin typeface="Century Gothic" panose="020B0502020202020204" pitchFamily="34" charset="0"/>
              <a:ea typeface="Arial" charset="0"/>
              <a:cs typeface="Arial" charset="0"/>
            </a:endParaRPr>
          </a:p>
        </p:txBody>
      </p:sp>
      <p:sp>
        <p:nvSpPr>
          <p:cNvPr id="2" name="Rectangle 1">
            <a:extLst>
              <a:ext uri="{FF2B5EF4-FFF2-40B4-BE49-F238E27FC236}">
                <a16:creationId xmlns:a16="http://schemas.microsoft.com/office/drawing/2014/main" id="{8941B581-3871-924A-9F56-DE67B0919E0E}"/>
              </a:ext>
            </a:extLst>
          </p:cNvPr>
          <p:cNvSpPr/>
          <p:nvPr/>
        </p:nvSpPr>
        <p:spPr>
          <a:xfrm>
            <a:off x="444759" y="731831"/>
            <a:ext cx="11432501" cy="5586914"/>
          </a:xfrm>
          <a:prstGeom prst="rect">
            <a:avLst/>
          </a:prstGeom>
        </p:spPr>
        <p:txBody>
          <a:bodyPr wrap="square">
            <a:spAutoFit/>
          </a:bodyPr>
          <a:lstStyle/>
          <a:p>
            <a:pPr>
              <a:lnSpc>
                <a:spcPct val="150000"/>
              </a:lnSpc>
              <a:spcAft>
                <a:spcPts val="1600"/>
              </a:spcAft>
            </a:pPr>
            <a:r>
              <a:rPr lang="fr" sz="1200" dirty="0">
                <a:latin typeface="Century Gothic" panose="020B0502020202020204" pitchFamily="34" charset="0"/>
              </a:rPr>
              <a:t>Smartsheet Inc. (« </a:t>
            </a:r>
            <a:r>
              <a:rPr lang="fr" sz="1200" b="1" dirty="0">
                <a:latin typeface="Century Gothic" panose="020B0502020202020204" pitchFamily="34" charset="0"/>
              </a:rPr>
              <a:t>Smartsheet </a:t>
            </a:r>
            <a:r>
              <a:rPr lang="fr" sz="1200" dirty="0">
                <a:latin typeface="Century Gothic" panose="020B0502020202020204" pitchFamily="34" charset="0"/>
              </a:rPr>
              <a:t>») possède de nombreuses marques de commerce, logos, dessins et marques de service («</a:t>
            </a:r>
            <a:r>
              <a:rPr lang="fr" sz="1200" b="1" dirty="0">
                <a:latin typeface="Century Gothic" panose="020B0502020202020204" pitchFamily="34" charset="0"/>
              </a:rPr>
              <a:t> Marques Smartsheet </a:t>
            </a:r>
            <a:r>
              <a:rPr lang="fr" sz="1200" dirty="0">
                <a:latin typeface="Century Gothic" panose="020B0502020202020204" pitchFamily="34" charset="0"/>
              </a:rPr>
              <a:t>») qu'elle utilise fréquemment pour identifier et promouvoir la marque Smartsheet. Ces conditions et directives (le «</a:t>
            </a:r>
            <a:r>
              <a:rPr lang="fr" sz="1200" b="1" dirty="0">
                <a:latin typeface="Century Gothic" panose="020B0502020202020204" pitchFamily="34" charset="0"/>
              </a:rPr>
              <a:t> Guide </a:t>
            </a:r>
            <a:r>
              <a:rPr lang="fr" sz="1200" dirty="0">
                <a:latin typeface="Century Gothic" panose="020B0502020202020204" pitchFamily="34" charset="0"/>
              </a:rPr>
              <a:t>») régissent l'utilisation des Marques Smartsheet à des fins promotionnelles, publicitaires, de revente et similaires ou qui peuvent être approuvées par Smartsheet. À moins que vous n'ayez un accord écrit distinct avec Smartsheet qui spécifie l'utilisation des marques Smartsheet, toute utilisation des marques Smartsheet est soumise au présent Guide.</a:t>
            </a:r>
          </a:p>
          <a:p>
            <a:pPr>
              <a:lnSpc>
                <a:spcPct val="150000"/>
              </a:lnSpc>
              <a:spcAft>
                <a:spcPts val="1600"/>
              </a:spcAft>
            </a:pPr>
            <a:r>
              <a:rPr lang="fr" sz="1200" dirty="0">
                <a:latin typeface="Century Gothic" panose="020B0502020202020204" pitchFamily="34" charset="0"/>
              </a:rPr>
              <a:t>Smartsheet vous accorde une licence limitée non transférable, non exclusive et libre de redevances pour utiliser les marques Smartsheet, comme indiqué dans ce guide. Votre utilisation des Marques Smartsheet, y compris toute licence qui aurait pu être autrement convenue par écrit, ne vous accorde aucun droit de propriété sur les Marques Smartsheet, y compris, mais sans s'y limiter, les logos, dessins ou autres documents similaires. Smartsheet conserve tous les droits, titres et intérêts relatifs aux documents de Smartsheet Marks, y compris les droits de propriété intellectuelle y afférents. Toute utilisation des Marques Smartsheet doit être accompagnée d'un avis indiquant clairement que les Marques Smartsheet sont des marques de commerce de Smartsheet Inc. </a:t>
            </a:r>
          </a:p>
          <a:p>
            <a:pPr>
              <a:lnSpc>
                <a:spcPct val="150000"/>
              </a:lnSpc>
              <a:spcAft>
                <a:spcPts val="1600"/>
              </a:spcAft>
            </a:pPr>
            <a:r>
              <a:rPr lang="fr" sz="1200" dirty="0">
                <a:latin typeface="Century Gothic" panose="020B0502020202020204" pitchFamily="34" charset="0"/>
              </a:rPr>
              <a:t>Vous n'afficherez pas les Marques Smartsheet d'une manière qui implique que vous êtes lié, associé ou affilié à, sponsorisé ou approuvé par Smartsheet, ou d'une manière qui pourrait raisonnablement être interprétée comme suggérant que votre contenu, site Web, produit ou service, a été créé, approuvé ou édité par Smartsheet, ou représente les points de vue ou opinions de Smartsheet. </a:t>
            </a:r>
          </a:p>
          <a:p>
            <a:pPr>
              <a:lnSpc>
                <a:spcPct val="150000"/>
              </a:lnSpc>
              <a:spcAft>
                <a:spcPts val="1600"/>
              </a:spcAft>
            </a:pPr>
            <a:r>
              <a:rPr lang="fr" sz="1200" dirty="0">
                <a:latin typeface="Century Gothic" panose="020B0502020202020204" pitchFamily="34" charset="0"/>
              </a:rPr>
              <a:t>Vous ne pouvez utiliser les Marques Smartsheet que d'une manière conçue pour maintenir les normes, la qualité et la réputation les plus élevées associées aux Marques Smartsheet, et d'une manière véridique, exacte, équitable et non trompeuse. Vous n'utiliserez pas smartsheet Marks pour dénigrer Smartsheet ou les produits ou services smartsheet. </a:t>
            </a:r>
          </a:p>
          <a:p>
            <a:pPr>
              <a:lnSpc>
                <a:spcPct val="150000"/>
              </a:lnSpc>
              <a:spcAft>
                <a:spcPts val="1600"/>
              </a:spcAft>
            </a:pPr>
            <a:r>
              <a:rPr lang="fr" sz="1200" dirty="0">
                <a:latin typeface="Century Gothic" panose="020B0502020202020204" pitchFamily="34" charset="0"/>
              </a:rPr>
              <a:t>Smartsheet se réserve le droit, à sa seule discrétion, de résilier ou de modifier votre autorisation d'afficher les Marques Smartsheet et de prendre des mesures contre toute utilisation qui n'est pas conforme au présent Guide, qui enfreint tout droit de propriété intellectuelle ou autre droit de Smartsheet, ou qui viole la loi applicable.</a:t>
            </a:r>
          </a:p>
        </p:txBody>
      </p:sp>
    </p:spTree>
    <p:extLst>
      <p:ext uri="{BB962C8B-B14F-4D97-AF65-F5344CB8AC3E}">
        <p14:creationId xmlns:p14="http://schemas.microsoft.com/office/powerpoint/2010/main" val="378137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fr" b="1" dirty="0">
                <a:solidFill>
                  <a:schemeClr val="bg1"/>
                </a:solidFill>
                <a:latin typeface="Century Gothic" panose="020B0502020202020204" pitchFamily="34" charset="0"/>
                <a:ea typeface="Arial" charset="0"/>
                <a:cs typeface="Arial" charset="0"/>
              </a:rPr>
              <a:t>RAPPORT DE PROJET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4514377" cy="461665"/>
          </a:xfrm>
          <a:prstGeom prst="rect">
            <a:avLst/>
          </a:prstGeom>
          <a:noFill/>
        </p:spPr>
        <p:txBody>
          <a:bodyPr wrap="none" rtlCol="0">
            <a:spAutoFit/>
          </a:bodyPr>
          <a:lstStyle/>
          <a:p>
            <a:r>
              <a:rPr lang="fr" sz="2400" dirty="0">
                <a:solidFill>
                  <a:schemeClr val="tx1">
                    <a:lumMod val="65000"/>
                    <a:lumOff val="35000"/>
                  </a:schemeClr>
                </a:solidFill>
                <a:latin typeface="Century Gothic" panose="020B0502020202020204" pitchFamily="34" charset="0"/>
              </a:rPr>
              <a:t>1. DIRECTIVES D'UTILISATION  </a:t>
            </a:r>
            <a:r>
              <a:rPr lang="fr" sz="1600" dirty="0">
                <a:solidFill>
                  <a:schemeClr val="tx1">
                    <a:lumMod val="65000"/>
                    <a:lumOff val="35000"/>
                  </a:schemeClr>
                </a:solidFill>
                <a:latin typeface="Century Gothic" panose="020B0502020202020204" pitchFamily="34" charset="0"/>
              </a:rPr>
              <a:t>suite</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fr" dirty="0">
                <a:solidFill>
                  <a:schemeClr val="bg1"/>
                </a:solidFill>
                <a:latin typeface="Century Gothic" panose="020B0502020202020204" pitchFamily="34" charset="0"/>
              </a:rPr>
              <a:t>DIRECTIVES D'UTILISATION</a:t>
            </a:r>
            <a:endParaRPr lang="en-US" dirty="0">
              <a:solidFill>
                <a:schemeClr val="bg1"/>
              </a:solidFill>
              <a:latin typeface="Century Gothic" panose="020B0502020202020204" pitchFamily="34" charset="0"/>
              <a:ea typeface="Arial" charset="0"/>
              <a:cs typeface="Arial" charset="0"/>
            </a:endParaRPr>
          </a:p>
        </p:txBody>
      </p:sp>
      <p:sp>
        <p:nvSpPr>
          <p:cNvPr id="8" name="Rectangle 7">
            <a:extLst>
              <a:ext uri="{FF2B5EF4-FFF2-40B4-BE49-F238E27FC236}">
                <a16:creationId xmlns:a16="http://schemas.microsoft.com/office/drawing/2014/main" id="{BF5586FE-425C-3043-B3E9-E524EDB8E26A}"/>
              </a:ext>
            </a:extLst>
          </p:cNvPr>
          <p:cNvSpPr/>
          <p:nvPr/>
        </p:nvSpPr>
        <p:spPr>
          <a:xfrm>
            <a:off x="444759" y="890855"/>
            <a:ext cx="11432501" cy="5381730"/>
          </a:xfrm>
          <a:prstGeom prst="rect">
            <a:avLst/>
          </a:prstGeom>
        </p:spPr>
        <p:txBody>
          <a:bodyPr wrap="square">
            <a:spAutoFit/>
          </a:bodyPr>
          <a:lstStyle/>
          <a:p>
            <a:pPr>
              <a:lnSpc>
                <a:spcPct val="150000"/>
              </a:lnSpc>
              <a:spcAft>
                <a:spcPts val="1600"/>
              </a:spcAft>
            </a:pPr>
            <a:r>
              <a:rPr lang="fr" sz="1200" dirty="0">
                <a:latin typeface="Century Gothic" panose="020B0502020202020204" pitchFamily="34" charset="0"/>
              </a:rPr>
              <a:t>Vous acceptez de ne pas contester ou aider d'autres personnes à contester les Marques Smartsheet (sauf dans la mesure où une telle restriction est interdite par la loi applicable), et vous acceptez de ne pas enregistrer ou tenter d'enregistrer des noms de domaine, des marques de commerce, des noms commerciaux ou d'autres caractéristiques de marque distinctives qui sont similaires à celles de Smartsheet. </a:t>
            </a:r>
          </a:p>
          <a:p>
            <a:pPr>
              <a:lnSpc>
                <a:spcPct val="150000"/>
              </a:lnSpc>
              <a:spcAft>
                <a:spcPts val="1600"/>
              </a:spcAft>
            </a:pPr>
            <a:r>
              <a:rPr lang="fr" sz="1200" dirty="0">
                <a:latin typeface="Century Gothic" panose="020B0502020202020204" pitchFamily="34" charset="0"/>
              </a:rPr>
              <a:t>Les marques Smartsheet sont fournies « en l'état » et Smartsheet décline toute garantie expresse ou implicite par la loi concernant les marques Smartsheet, y compris les garanties d'absence de contrefaçon. En aucun cas, Smartsheet ne pourra être tenu responsable envers vous de l'objet du présent Guide en vertu d'une théorie de responsabilité, y compris pour tout dommage direct, indirect, accessoire, spécial, consécutif, punitif, exemplaire ou autre découlant du présent Guide ou de l'utilisation des Marques Smartsheet. Cette limitation s'applique même si Smartsheet était ou aurait dû être au courant ou informé de la possibilité de tels dommages et nonobstant tout manquement à l'objectif essentiel de tout recours limité énoncé dans les présentes. </a:t>
            </a:r>
          </a:p>
          <a:p>
            <a:pPr>
              <a:lnSpc>
                <a:spcPct val="150000"/>
              </a:lnSpc>
              <a:spcAft>
                <a:spcPts val="1600"/>
              </a:spcAft>
            </a:pPr>
            <a:r>
              <a:rPr lang="fr" sz="1200" dirty="0">
                <a:latin typeface="Century Gothic" panose="020B0502020202020204" pitchFamily="34" charset="0"/>
              </a:rPr>
              <a:t>Vous ne pouvez pas céder vos droits ou déléguer vos obligations en vertu du présent Guide sans le consentement écrit préalable de Smartsheet. Le présent Guide n'a pas pour but de bénéficier, ni ne sera réputé donner lieu à des droits sur un tiers. Le présent Guide sera régi et interprété conformément aux lois de l'État de Washington, sans égard aux principes de conflit de lois. Le lieu de tout litige ou réclamation découlant de ou en relation avec ce guide sera dans le comté de King, Washington. Les parties sont des entrepreneurs indépendants. Aucune des parties ne sera considérée comme un employé, un agent, un partenaire ou un représentant légal de l'autre à quelque fin que ce soit et aucune des deux parties n'aura le droit, le pouvoir ou l'autorité de créer une obligation ou une responsabilité au nom de l'autre. La renonciation par Smartsheet à une violation de l'une des dispositions des présentes ne sera pas considérée ou considérée comme une renonciation à la disposition elle-même. Si une disposition du présent Guide est jugée contraire à la loi par un tribunal compétent, cette disposition doit être modifiée et interprétée de manière à atteindre au mieux les objectifs de la disposition originale dans toute la mesure permise par la loi et les autres dispositions du présent Guide resteront pleinement en vigueur. </a:t>
            </a:r>
          </a:p>
        </p:txBody>
      </p:sp>
    </p:spTree>
    <p:extLst>
      <p:ext uri="{BB962C8B-B14F-4D97-AF65-F5344CB8AC3E}">
        <p14:creationId xmlns:p14="http://schemas.microsoft.com/office/powerpoint/2010/main" val="783873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fr" b="1" dirty="0">
                <a:solidFill>
                  <a:schemeClr val="bg1"/>
                </a:solidFill>
                <a:latin typeface="Century Gothic" panose="020B0502020202020204" pitchFamily="34" charset="0"/>
                <a:ea typeface="Arial" charset="0"/>
                <a:cs typeface="Arial" charset="0"/>
              </a:rPr>
              <a:t>RAPPORT DE PROJET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4514377" cy="461665"/>
          </a:xfrm>
          <a:prstGeom prst="rect">
            <a:avLst/>
          </a:prstGeom>
          <a:noFill/>
        </p:spPr>
        <p:txBody>
          <a:bodyPr wrap="none" rtlCol="0">
            <a:spAutoFit/>
          </a:bodyPr>
          <a:lstStyle/>
          <a:p>
            <a:r>
              <a:rPr lang="fr" sz="2400" dirty="0">
                <a:solidFill>
                  <a:schemeClr val="tx1">
                    <a:lumMod val="65000"/>
                    <a:lumOff val="35000"/>
                  </a:schemeClr>
                </a:solidFill>
                <a:latin typeface="Century Gothic" panose="020B0502020202020204" pitchFamily="34" charset="0"/>
              </a:rPr>
              <a:t>1. DIRECTIVES D'UTILISATION  </a:t>
            </a:r>
            <a:r>
              <a:rPr lang="fr" sz="1600" dirty="0">
                <a:solidFill>
                  <a:schemeClr val="tx1">
                    <a:lumMod val="65000"/>
                    <a:lumOff val="35000"/>
                  </a:schemeClr>
                </a:solidFill>
                <a:latin typeface="Century Gothic" panose="020B0502020202020204" pitchFamily="34" charset="0"/>
              </a:rPr>
              <a:t>suite</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fr" dirty="0">
                <a:solidFill>
                  <a:schemeClr val="bg1"/>
                </a:solidFill>
                <a:latin typeface="Century Gothic" panose="020B0502020202020204" pitchFamily="34" charset="0"/>
              </a:rPr>
              <a:t>DIRECTIVES D'UTILISATION</a:t>
            </a:r>
            <a:endParaRPr lang="en-US" dirty="0">
              <a:solidFill>
                <a:schemeClr val="bg1"/>
              </a:solidFill>
              <a:latin typeface="Century Gothic" panose="020B0502020202020204" pitchFamily="34" charset="0"/>
              <a:ea typeface="Arial" charset="0"/>
              <a:cs typeface="Arial" charset="0"/>
            </a:endParaRPr>
          </a:p>
        </p:txBody>
      </p:sp>
      <p:sp>
        <p:nvSpPr>
          <p:cNvPr id="8" name="Rectangle 7">
            <a:extLst>
              <a:ext uri="{FF2B5EF4-FFF2-40B4-BE49-F238E27FC236}">
                <a16:creationId xmlns:a16="http://schemas.microsoft.com/office/drawing/2014/main" id="{BF5586FE-425C-3043-B3E9-E524EDB8E26A}"/>
              </a:ext>
            </a:extLst>
          </p:cNvPr>
          <p:cNvSpPr/>
          <p:nvPr/>
        </p:nvSpPr>
        <p:spPr>
          <a:xfrm>
            <a:off x="444759" y="890855"/>
            <a:ext cx="11432501" cy="888192"/>
          </a:xfrm>
          <a:prstGeom prst="rect">
            <a:avLst/>
          </a:prstGeom>
        </p:spPr>
        <p:txBody>
          <a:bodyPr wrap="square">
            <a:spAutoFit/>
          </a:bodyPr>
          <a:lstStyle/>
          <a:p>
            <a:pPr>
              <a:lnSpc>
                <a:spcPct val="150000"/>
              </a:lnSpc>
              <a:spcAft>
                <a:spcPts val="1600"/>
              </a:spcAft>
            </a:pPr>
            <a:r>
              <a:rPr lang="fr" sz="1200" dirty="0">
                <a:latin typeface="Century Gothic" panose="020B0502020202020204" pitchFamily="34" charset="0"/>
              </a:rPr>
              <a:t>Smartsheet apprécie votre coopération avec ces directives de marque Smartsheet et votre utilisation appropriée de la propriété intellectuelle de Smartsheet. Si vous trouvez un site Web qui utilise une marque Smartsheet de manière inappropriée, veuillez contacter Smartsheet. Pour plus d'informations concernant les marques Smartsheet ou le portefeuille de propriété intellectuelle de Smartsheet, veuillez contacter legal@smartsheet.com.</a:t>
            </a:r>
          </a:p>
        </p:txBody>
      </p:sp>
      <p:pic>
        <p:nvPicPr>
          <p:cNvPr id="3" name="Picture 2" descr="Logo&#10;&#10;Description générée automatiquement">
            <a:extLst>
              <a:ext uri="{FF2B5EF4-FFF2-40B4-BE49-F238E27FC236}">
                <a16:creationId xmlns:a16="http://schemas.microsoft.com/office/drawing/2014/main" id="{EBC370A0-ECBA-554C-A732-1C3DE3B0E5A3}"/>
              </a:ext>
            </a:extLst>
          </p:cNvPr>
          <p:cNvPicPr>
            <a:picLocks noChangeAspect="1"/>
          </p:cNvPicPr>
          <p:nvPr/>
        </p:nvPicPr>
        <p:blipFill>
          <a:blip r:embed="rId3"/>
          <a:stretch>
            <a:fillRect/>
          </a:stretch>
        </p:blipFill>
        <p:spPr>
          <a:xfrm>
            <a:off x="1828800" y="3027336"/>
            <a:ext cx="8128609" cy="2199010"/>
          </a:xfrm>
          <a:prstGeom prst="rect">
            <a:avLst/>
          </a:prstGeom>
        </p:spPr>
      </p:pic>
    </p:spTree>
    <p:extLst>
      <p:ext uri="{BB962C8B-B14F-4D97-AF65-F5344CB8AC3E}">
        <p14:creationId xmlns:p14="http://schemas.microsoft.com/office/powerpoint/2010/main" val="212450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orme&#10;&#10;Description générée automatiquement">
            <a:extLst>
              <a:ext uri="{FF2B5EF4-FFF2-40B4-BE49-F238E27FC236}">
                <a16:creationId xmlns:a16="http://schemas.microsoft.com/office/drawing/2014/main" id="{ABDBCBF5-F2FC-CD43-8D7A-AB0B853B2BFC}"/>
              </a:ext>
            </a:extLst>
          </p:cNvPr>
          <p:cNvPicPr>
            <a:picLocks noChangeAspect="1"/>
          </p:cNvPicPr>
          <p:nvPr/>
        </p:nvPicPr>
        <p:blipFill>
          <a:blip r:embed="rId3"/>
          <a:stretch>
            <a:fillRect/>
          </a:stretch>
        </p:blipFill>
        <p:spPr>
          <a:xfrm>
            <a:off x="7923313" y="84161"/>
            <a:ext cx="4997547" cy="6042008"/>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fr" b="1" dirty="0">
                <a:solidFill>
                  <a:schemeClr val="bg1"/>
                </a:solidFill>
                <a:latin typeface="Century Gothic" panose="020B0502020202020204" pitchFamily="34" charset="0"/>
                <a:ea typeface="Arial" charset="0"/>
                <a:cs typeface="Arial" charset="0"/>
              </a:rPr>
              <a:t>RAPPORT DE PROJET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4802918" cy="461665"/>
          </a:xfrm>
          <a:prstGeom prst="rect">
            <a:avLst/>
          </a:prstGeom>
          <a:noFill/>
        </p:spPr>
        <p:txBody>
          <a:bodyPr wrap="none" rtlCol="0">
            <a:spAutoFit/>
          </a:bodyPr>
          <a:lstStyle/>
          <a:p>
            <a:r>
              <a:rPr lang="fr" sz="2400" dirty="0">
                <a:solidFill>
                  <a:schemeClr val="tx1">
                    <a:lumMod val="65000"/>
                    <a:lumOff val="35000"/>
                  </a:schemeClr>
                </a:solidFill>
                <a:latin typeface="Century Gothic" panose="020B0502020202020204" pitchFamily="34" charset="0"/>
              </a:rPr>
              <a:t>2. Utilisation des do smartsheet marks</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fr" dirty="0">
                <a:solidFill>
                  <a:schemeClr val="bg1"/>
                </a:solidFill>
                <a:latin typeface="Century Gothic" panose="020B0502020202020204" pitchFamily="34" charset="0"/>
              </a:rPr>
              <a:t>UTILISATION DES MARQUES SMARTSHEET </a:t>
            </a:r>
            <a:r>
              <a:rPr lang="fr" b="1" dirty="0">
                <a:solidFill>
                  <a:schemeClr val="bg1"/>
                </a:solidFill>
                <a:latin typeface="Century Gothic" panose="020B0502020202020204" pitchFamily="34" charset="0"/>
              </a:rPr>
              <a:t>DO</a:t>
            </a:r>
            <a:r>
              <a:rPr lang="fr" dirty="0">
                <a:solidFill>
                  <a:schemeClr val="bg1"/>
                </a:solidFill>
                <a:latin typeface="Century Gothic" panose="020B0502020202020204" pitchFamily="34" charset="0"/>
              </a:rPr>
              <a:t>'S</a:t>
            </a:r>
            <a:endParaRPr lang="en-US" dirty="0">
              <a:solidFill>
                <a:schemeClr val="bg1"/>
              </a:solidFill>
              <a:latin typeface="Century Gothic" panose="020B0502020202020204" pitchFamily="34" charset="0"/>
              <a:ea typeface="Arial" charset="0"/>
              <a:cs typeface="Arial" charset="0"/>
            </a:endParaRPr>
          </a:p>
        </p:txBody>
      </p:sp>
      <p:sp>
        <p:nvSpPr>
          <p:cNvPr id="2" name="Rectangle 1">
            <a:extLst>
              <a:ext uri="{FF2B5EF4-FFF2-40B4-BE49-F238E27FC236}">
                <a16:creationId xmlns:a16="http://schemas.microsoft.com/office/drawing/2014/main" id="{8941B581-3871-924A-9F56-DE67B0919E0E}"/>
              </a:ext>
            </a:extLst>
          </p:cNvPr>
          <p:cNvSpPr/>
          <p:nvPr/>
        </p:nvSpPr>
        <p:spPr>
          <a:xfrm>
            <a:off x="444759" y="917186"/>
            <a:ext cx="7772484" cy="5483617"/>
          </a:xfrm>
          <a:prstGeom prst="rect">
            <a:avLst/>
          </a:prstGeom>
        </p:spPr>
        <p:txBody>
          <a:bodyPr wrap="square">
            <a:spAutoFit/>
          </a:bodyPr>
          <a:lstStyle/>
          <a:p>
            <a:pPr marL="285750" indent="-285750">
              <a:lnSpc>
                <a:spcPct val="150000"/>
              </a:lnSpc>
              <a:spcAft>
                <a:spcPts val="1600"/>
              </a:spcAft>
              <a:buFont typeface="Arial" panose="020B0604020202020204" pitchFamily="34" charset="0"/>
              <a:buChar char="•"/>
            </a:pPr>
            <a:r>
              <a:rPr lang="fr" sz="1400" dirty="0">
                <a:latin typeface="Century Gothic" panose="020B0502020202020204" pitchFamily="34" charset="0"/>
              </a:rPr>
              <a:t>Utilisez toujours la forme et l'orthographe appropriées de la marque.</a:t>
            </a:r>
          </a:p>
          <a:p>
            <a:pPr marL="285750" indent="-285750">
              <a:lnSpc>
                <a:spcPct val="150000"/>
              </a:lnSpc>
              <a:spcAft>
                <a:spcPts val="1600"/>
              </a:spcAft>
              <a:buFont typeface="Arial" panose="020B0604020202020204" pitchFamily="34" charset="0"/>
              <a:buChar char="•"/>
            </a:pPr>
            <a:r>
              <a:rPr lang="fr" sz="1400" dirty="0">
                <a:latin typeface="Century Gothic" panose="020B0502020202020204" pitchFamily="34" charset="0"/>
              </a:rPr>
              <a:t>Distinguez les marques de commerce du texte environnant avec une majuscule appropriée </a:t>
            </a:r>
            <a:br>
              <a:rPr lang="en-US" sz="1400" dirty="0">
                <a:latin typeface="Century Gothic" panose="020B0502020202020204" pitchFamily="34" charset="0"/>
              </a:rPr>
            </a:br>
            <a:r>
              <a:rPr lang="fr" sz="1400" dirty="0">
                <a:latin typeface="Century Gothic" panose="020B0502020202020204" pitchFamily="34" charset="0"/>
              </a:rPr>
              <a:t>(lettres initiales en majuscules ou toutes les lettres en majuscules), en italique ou entre guillemets.</a:t>
            </a:r>
          </a:p>
          <a:p>
            <a:pPr marL="285750" indent="-285750">
              <a:lnSpc>
                <a:spcPct val="150000"/>
              </a:lnSpc>
              <a:spcAft>
                <a:spcPts val="1600"/>
              </a:spcAft>
              <a:buFont typeface="Arial" panose="020B0604020202020204" pitchFamily="34" charset="0"/>
              <a:buChar char="•"/>
            </a:pPr>
            <a:r>
              <a:rPr lang="fr" sz="1400" dirty="0">
                <a:latin typeface="Century Gothic" panose="020B0502020202020204" pitchFamily="34" charset="0"/>
              </a:rPr>
              <a:t>Utilisez toujours la marque comme un adjectif, pas comme un nom ou un verbe. Par exemple:</a:t>
            </a:r>
          </a:p>
          <a:p>
            <a:pPr marL="742950" lvl="1" indent="-285750">
              <a:lnSpc>
                <a:spcPct val="150000"/>
              </a:lnSpc>
              <a:spcAft>
                <a:spcPts val="1600"/>
              </a:spcAft>
              <a:buFont typeface="Arial" panose="020B0604020202020204" pitchFamily="34" charset="0"/>
              <a:buChar char="•"/>
            </a:pPr>
            <a:r>
              <a:rPr lang="fr" sz="1400" dirty="0">
                <a:latin typeface="Century Gothic" panose="020B0502020202020204" pitchFamily="34" charset="0"/>
              </a:rPr>
              <a:t>Utilisation correcte : « L'utilisation de la plate-forme logicielle en tant que service Smartsheet est de plus en plus adoptée à l'échelle de l'entreprise. »</a:t>
            </a:r>
          </a:p>
          <a:p>
            <a:pPr marL="742950" lvl="1" indent="-285750">
              <a:lnSpc>
                <a:spcPct val="150000"/>
              </a:lnSpc>
              <a:spcAft>
                <a:spcPts val="1600"/>
              </a:spcAft>
              <a:buFont typeface="Arial" panose="020B0604020202020204" pitchFamily="34" charset="0"/>
              <a:buChar char="•"/>
            </a:pPr>
            <a:r>
              <a:rPr lang="fr" sz="1400" dirty="0">
                <a:latin typeface="Century Gothic" panose="020B0502020202020204" pitchFamily="34" charset="0"/>
              </a:rPr>
              <a:t>Utilisation inappropriée : « Smartsheet est de plus en plus adopté à l'échelle de l'entreprise. »</a:t>
            </a:r>
          </a:p>
          <a:p>
            <a:pPr marL="285750" indent="-285750">
              <a:lnSpc>
                <a:spcPct val="150000"/>
              </a:lnSpc>
              <a:spcAft>
                <a:spcPts val="1600"/>
              </a:spcAft>
              <a:buFont typeface="Arial" panose="020B0604020202020204" pitchFamily="34" charset="0"/>
              <a:buChar char="•"/>
            </a:pPr>
            <a:r>
              <a:rPr lang="fr" sz="1400" dirty="0">
                <a:latin typeface="Century Gothic" panose="020B0502020202020204" pitchFamily="34" charset="0"/>
              </a:rPr>
              <a:t>Incluez une attribution de la propriété de Smartsheet sur ses marques de commerce dans la section des avis de crédit de votre produit, de la documentation du produit ou de toute autre communication sur le produit.  Par exemple : « Smartsheet, le logo Smartsheet et la coche sont des marques commerciales ou des marques déposées de Smartsheet Inc. aux États-Unis et dans d'autres pays. »</a:t>
            </a:r>
          </a:p>
          <a:p>
            <a:pPr marL="285750" indent="-285750">
              <a:lnSpc>
                <a:spcPct val="150000"/>
              </a:lnSpc>
              <a:spcAft>
                <a:spcPts val="1600"/>
              </a:spcAft>
              <a:buFont typeface="Arial" panose="020B0604020202020204" pitchFamily="34" charset="0"/>
              <a:buChar char="•"/>
            </a:pPr>
            <a:endParaRPr lang="en-US" sz="1400" dirty="0">
              <a:latin typeface="Century Gothic" panose="020B0502020202020204" pitchFamily="34" charset="0"/>
            </a:endParaRPr>
          </a:p>
        </p:txBody>
      </p:sp>
    </p:spTree>
    <p:extLst>
      <p:ext uri="{BB962C8B-B14F-4D97-AF65-F5344CB8AC3E}">
        <p14:creationId xmlns:p14="http://schemas.microsoft.com/office/powerpoint/2010/main" val="868843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orme&#10;&#10;Description générée automatiquement">
            <a:extLst>
              <a:ext uri="{FF2B5EF4-FFF2-40B4-BE49-F238E27FC236}">
                <a16:creationId xmlns:a16="http://schemas.microsoft.com/office/drawing/2014/main" id="{ABDBCBF5-F2FC-CD43-8D7A-AB0B853B2BFC}"/>
              </a:ext>
            </a:extLst>
          </p:cNvPr>
          <p:cNvPicPr>
            <a:picLocks noChangeAspect="1"/>
          </p:cNvPicPr>
          <p:nvPr/>
        </p:nvPicPr>
        <p:blipFill>
          <a:blip r:embed="rId3"/>
          <a:stretch>
            <a:fillRect/>
          </a:stretch>
        </p:blipFill>
        <p:spPr>
          <a:xfrm>
            <a:off x="7923313" y="84161"/>
            <a:ext cx="4997547" cy="6042008"/>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fr" b="1" dirty="0">
                <a:solidFill>
                  <a:schemeClr val="bg1"/>
                </a:solidFill>
                <a:latin typeface="Century Gothic" panose="020B0502020202020204" pitchFamily="34" charset="0"/>
                <a:ea typeface="Arial" charset="0"/>
                <a:cs typeface="Arial" charset="0"/>
              </a:rPr>
              <a:t>RAPPORT DE PROJET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5161991" cy="461665"/>
          </a:xfrm>
          <a:prstGeom prst="rect">
            <a:avLst/>
          </a:prstGeom>
          <a:noFill/>
        </p:spPr>
        <p:txBody>
          <a:bodyPr wrap="none" rtlCol="0">
            <a:spAutoFit/>
          </a:bodyPr>
          <a:lstStyle/>
          <a:p>
            <a:r>
              <a:rPr lang="fr" sz="2400" dirty="0">
                <a:solidFill>
                  <a:schemeClr val="tx1">
                    <a:lumMod val="65000"/>
                    <a:lumOff val="35000"/>
                  </a:schemeClr>
                </a:solidFill>
                <a:latin typeface="Century Gothic" panose="020B0502020202020204" pitchFamily="34" charset="0"/>
              </a:rPr>
              <a:t>3. Utilisation des marques Smartsheet NE PAS FAIRE</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fr" dirty="0">
                <a:solidFill>
                  <a:schemeClr val="bg1"/>
                </a:solidFill>
                <a:latin typeface="Century Gothic" panose="020B0502020202020204" pitchFamily="34" charset="0"/>
              </a:rPr>
              <a:t>UTILISATION DES MARQUES SMARTSHEET NE PAS FAIRE</a:t>
            </a:r>
            <a:endParaRPr lang="en-US" dirty="0">
              <a:solidFill>
                <a:schemeClr val="bg1"/>
              </a:solidFill>
              <a:latin typeface="Century Gothic" panose="020B0502020202020204" pitchFamily="34" charset="0"/>
              <a:ea typeface="Arial" charset="0"/>
              <a:cs typeface="Arial" charset="0"/>
            </a:endParaRPr>
          </a:p>
        </p:txBody>
      </p:sp>
      <p:sp>
        <p:nvSpPr>
          <p:cNvPr id="2" name="Rectangle 1">
            <a:extLst>
              <a:ext uri="{FF2B5EF4-FFF2-40B4-BE49-F238E27FC236}">
                <a16:creationId xmlns:a16="http://schemas.microsoft.com/office/drawing/2014/main" id="{8941B581-3871-924A-9F56-DE67B0919E0E}"/>
              </a:ext>
            </a:extLst>
          </p:cNvPr>
          <p:cNvSpPr/>
          <p:nvPr/>
        </p:nvSpPr>
        <p:spPr>
          <a:xfrm>
            <a:off x="444759" y="929543"/>
            <a:ext cx="7772484" cy="4308937"/>
          </a:xfrm>
          <a:prstGeom prst="rect">
            <a:avLst/>
          </a:prstGeom>
        </p:spPr>
        <p:txBody>
          <a:bodyPr wrap="square">
            <a:spAutoFit/>
          </a:bodyPr>
          <a:lstStyle/>
          <a:p>
            <a:pPr marL="285750" indent="-285750">
              <a:lnSpc>
                <a:spcPct val="150000"/>
              </a:lnSpc>
              <a:spcAft>
                <a:spcPts val="1600"/>
              </a:spcAft>
              <a:buFont typeface="Arial" panose="020B0604020202020204" pitchFamily="34" charset="0"/>
              <a:buChar char="•"/>
            </a:pPr>
            <a:r>
              <a:rPr lang="fr" sz="1400" dirty="0">
                <a:latin typeface="Century Gothic" panose="020B0502020202020204" pitchFamily="34" charset="0"/>
              </a:rPr>
              <a:t>Ne modifiez pas une marque de commerce au pluriel.</a:t>
            </a:r>
          </a:p>
          <a:p>
            <a:pPr marL="285750" indent="-285750">
              <a:lnSpc>
                <a:spcPct val="150000"/>
              </a:lnSpc>
              <a:spcAft>
                <a:spcPts val="1600"/>
              </a:spcAft>
              <a:buFont typeface="Arial" panose="020B0604020202020204" pitchFamily="34" charset="0"/>
              <a:buChar char="•"/>
            </a:pPr>
            <a:r>
              <a:rPr lang="fr" sz="1400" dirty="0">
                <a:latin typeface="Century Gothic" panose="020B0502020202020204" pitchFamily="34" charset="0"/>
              </a:rPr>
              <a:t>Ne traduisez pas une marque dans une langue étrangère.</a:t>
            </a:r>
          </a:p>
          <a:p>
            <a:pPr marL="285750" indent="-285750">
              <a:lnSpc>
                <a:spcPct val="150000"/>
              </a:lnSpc>
              <a:spcAft>
                <a:spcPts val="1600"/>
              </a:spcAft>
              <a:buFont typeface="Arial" panose="020B0604020202020204" pitchFamily="34" charset="0"/>
              <a:buChar char="•"/>
            </a:pPr>
            <a:r>
              <a:rPr lang="fr" sz="1400" dirty="0">
                <a:latin typeface="Century Gothic" panose="020B0502020202020204" pitchFamily="34" charset="0"/>
              </a:rPr>
              <a:t>Ne modifiez pas une marque de commerce de quelque manière que ce soit, y compris par le biais d'identifiants visuels ou de polices non approuvées.</a:t>
            </a:r>
          </a:p>
          <a:p>
            <a:pPr marL="285750" indent="-285750">
              <a:lnSpc>
                <a:spcPct val="150000"/>
              </a:lnSpc>
              <a:spcAft>
                <a:spcPts val="1600"/>
              </a:spcAft>
              <a:buFont typeface="Arial" panose="020B0604020202020204" pitchFamily="34" charset="0"/>
              <a:buChar char="•"/>
            </a:pPr>
            <a:r>
              <a:rPr lang="fr" sz="1400" dirty="0">
                <a:latin typeface="Century Gothic" panose="020B0502020202020204" pitchFamily="34" charset="0"/>
              </a:rPr>
              <a:t>N'utilisez pas ou n'enregistrez pas de marques similaires aux marques Smartsheet qui prêtent à confusion.</a:t>
            </a:r>
          </a:p>
          <a:p>
            <a:pPr marL="285750" indent="-285750">
              <a:lnSpc>
                <a:spcPct val="150000"/>
              </a:lnSpc>
              <a:spcAft>
                <a:spcPts val="1600"/>
              </a:spcAft>
              <a:buFont typeface="Arial" panose="020B0604020202020204" pitchFamily="34" charset="0"/>
              <a:buChar char="•"/>
            </a:pPr>
            <a:r>
              <a:rPr lang="fr" sz="1400" dirty="0">
                <a:latin typeface="Century Gothic" panose="020B0502020202020204" pitchFamily="34" charset="0"/>
              </a:rPr>
              <a:t>N'abrégez pas une marque de commerce en tant qu'acronyme, sauf s'il peut y avoir un acronyme autorisé Smartsheet.</a:t>
            </a:r>
          </a:p>
          <a:p>
            <a:pPr marL="285750" indent="-285750">
              <a:lnSpc>
                <a:spcPct val="150000"/>
              </a:lnSpc>
              <a:spcAft>
                <a:spcPts val="1600"/>
              </a:spcAft>
              <a:buFont typeface="Arial" panose="020B0604020202020204" pitchFamily="34" charset="0"/>
              <a:buChar char="•"/>
            </a:pPr>
            <a:r>
              <a:rPr lang="fr" sz="1400" dirty="0">
                <a:latin typeface="Century Gothic" panose="020B0502020202020204" pitchFamily="34" charset="0"/>
              </a:rPr>
              <a:t>Ne pas utiliser en relation avec des produits ou des services sur des supports qui peuvent être explicites, vulgaires, offensants ou qui violent de quelque manière que ce soit la loi applicable.</a:t>
            </a:r>
          </a:p>
        </p:txBody>
      </p:sp>
    </p:spTree>
    <p:extLst>
      <p:ext uri="{BB962C8B-B14F-4D97-AF65-F5344CB8AC3E}">
        <p14:creationId xmlns:p14="http://schemas.microsoft.com/office/powerpoint/2010/main" val="75922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fr" b="1" dirty="0">
                <a:solidFill>
                  <a:schemeClr val="bg1"/>
                </a:solidFill>
                <a:latin typeface="Century Gothic" panose="020B0502020202020204" pitchFamily="34" charset="0"/>
                <a:ea typeface="Arial" charset="0"/>
                <a:cs typeface="Arial" charset="0"/>
              </a:rPr>
              <a:t>RAPPORT DE PROJET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1452642" cy="461665"/>
          </a:xfrm>
          <a:prstGeom prst="rect">
            <a:avLst/>
          </a:prstGeom>
          <a:noFill/>
        </p:spPr>
        <p:txBody>
          <a:bodyPr wrap="none" rtlCol="0">
            <a:spAutoFit/>
          </a:bodyPr>
          <a:lstStyle/>
          <a:p>
            <a:r>
              <a:rPr lang="fr" sz="2400" dirty="0">
                <a:solidFill>
                  <a:schemeClr val="tx1">
                    <a:lumMod val="65000"/>
                    <a:lumOff val="35000"/>
                  </a:schemeClr>
                </a:solidFill>
                <a:latin typeface="Century Gothic" panose="020B0502020202020204" pitchFamily="34" charset="0"/>
              </a:rPr>
              <a:t>4. Couleurs</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fr" dirty="0">
                <a:solidFill>
                  <a:schemeClr val="bg1"/>
                </a:solidFill>
                <a:latin typeface="Century Gothic" panose="020B0502020202020204" pitchFamily="34" charset="0"/>
              </a:rPr>
              <a:t>COULEURS</a:t>
            </a:r>
            <a:endParaRPr lang="en-US" dirty="0">
              <a:solidFill>
                <a:schemeClr val="bg1"/>
              </a:solidFill>
              <a:latin typeface="Century Gothic" panose="020B0502020202020204" pitchFamily="34" charset="0"/>
              <a:ea typeface="Arial" charset="0"/>
              <a:cs typeface="Arial" charset="0"/>
            </a:endParaRPr>
          </a:p>
        </p:txBody>
      </p:sp>
      <p:sp>
        <p:nvSpPr>
          <p:cNvPr id="12" name="TextBox 11">
            <a:extLst>
              <a:ext uri="{FF2B5EF4-FFF2-40B4-BE49-F238E27FC236}">
                <a16:creationId xmlns:a16="http://schemas.microsoft.com/office/drawing/2014/main" id="{308BE609-9BEF-E84E-ACFF-BEA15CAF93E5}"/>
              </a:ext>
            </a:extLst>
          </p:cNvPr>
          <p:cNvSpPr txBox="1"/>
          <p:nvPr/>
        </p:nvSpPr>
        <p:spPr>
          <a:xfrm>
            <a:off x="589369" y="3821794"/>
            <a:ext cx="2180405" cy="400110"/>
          </a:xfrm>
          <a:prstGeom prst="rect">
            <a:avLst/>
          </a:prstGeom>
          <a:noFill/>
        </p:spPr>
        <p:txBody>
          <a:bodyPr wrap="none" rtlCol="0">
            <a:spAutoFit/>
          </a:bodyPr>
          <a:lstStyle/>
          <a:p>
            <a:pPr algn="ctr"/>
            <a:r>
              <a:rPr lang="fr" sz="2000" dirty="0">
                <a:solidFill>
                  <a:srgbClr val="003059"/>
                </a:solidFill>
                <a:latin typeface="Century Gothic" panose="020B0502020202020204" pitchFamily="34" charset="0"/>
              </a:rPr>
              <a:t>Bleu ardoise - Foncé</a:t>
            </a:r>
          </a:p>
        </p:txBody>
      </p:sp>
      <p:sp>
        <p:nvSpPr>
          <p:cNvPr id="15" name="Rectangle 14">
            <a:extLst>
              <a:ext uri="{FF2B5EF4-FFF2-40B4-BE49-F238E27FC236}">
                <a16:creationId xmlns:a16="http://schemas.microsoft.com/office/drawing/2014/main" id="{A2F60142-113E-3645-B909-A70F8E097876}"/>
              </a:ext>
            </a:extLst>
          </p:cNvPr>
          <p:cNvSpPr/>
          <p:nvPr/>
        </p:nvSpPr>
        <p:spPr>
          <a:xfrm>
            <a:off x="622273" y="4283459"/>
            <a:ext cx="859622" cy="1292662"/>
          </a:xfrm>
          <a:prstGeom prst="rect">
            <a:avLst/>
          </a:prstGeom>
        </p:spPr>
        <p:txBody>
          <a:bodyPr wrap="square">
            <a:spAutoFit/>
          </a:bodyPr>
          <a:lstStyle/>
          <a:p>
            <a:pPr algn="r">
              <a:spcAft>
                <a:spcPts val="1200"/>
              </a:spcAft>
            </a:pPr>
            <a:r>
              <a:rPr lang="fr" sz="1200" dirty="0">
                <a:solidFill>
                  <a:schemeClr val="tx1">
                    <a:lumMod val="65000"/>
                    <a:lumOff val="35000"/>
                  </a:schemeClr>
                </a:solidFill>
                <a:latin typeface="Century Gothic" panose="020B0502020202020204" pitchFamily="34" charset="0"/>
              </a:rPr>
              <a:t>Sortilège:</a:t>
            </a:r>
          </a:p>
          <a:p>
            <a:pPr algn="r">
              <a:spcAft>
                <a:spcPts val="1200"/>
              </a:spcAft>
            </a:pPr>
            <a:r>
              <a:rPr lang="fr" sz="1200" dirty="0">
                <a:solidFill>
                  <a:schemeClr val="tx1">
                    <a:lumMod val="65000"/>
                    <a:lumOff val="35000"/>
                  </a:schemeClr>
                </a:solidFill>
                <a:latin typeface="Century Gothic" panose="020B0502020202020204" pitchFamily="34" charset="0"/>
              </a:rPr>
              <a:t>RVB:</a:t>
            </a:r>
          </a:p>
          <a:p>
            <a:pPr algn="r">
              <a:spcAft>
                <a:spcPts val="1200"/>
              </a:spcAft>
            </a:pPr>
            <a:r>
              <a:rPr lang="fr" sz="1200" dirty="0">
                <a:solidFill>
                  <a:schemeClr val="tx1">
                    <a:lumMod val="65000"/>
                    <a:lumOff val="35000"/>
                  </a:schemeClr>
                </a:solidFill>
                <a:latin typeface="Century Gothic" panose="020B0502020202020204" pitchFamily="34" charset="0"/>
              </a:rPr>
              <a:t>CMJN:</a:t>
            </a:r>
          </a:p>
          <a:p>
            <a:pPr algn="r">
              <a:spcAft>
                <a:spcPts val="1200"/>
              </a:spcAft>
            </a:pPr>
            <a:r>
              <a:rPr lang="fr" sz="1200" dirty="0">
                <a:solidFill>
                  <a:schemeClr val="tx1">
                    <a:lumMod val="65000"/>
                    <a:lumOff val="35000"/>
                  </a:schemeClr>
                </a:solidFill>
                <a:latin typeface="Century Gothic" panose="020B0502020202020204" pitchFamily="34" charset="0"/>
              </a:rPr>
              <a:t>Pantone:</a:t>
            </a:r>
          </a:p>
        </p:txBody>
      </p:sp>
      <p:sp>
        <p:nvSpPr>
          <p:cNvPr id="28" name="Rectangle 27">
            <a:extLst>
              <a:ext uri="{FF2B5EF4-FFF2-40B4-BE49-F238E27FC236}">
                <a16:creationId xmlns:a16="http://schemas.microsoft.com/office/drawing/2014/main" id="{39F5AD11-C9FD-D644-93E1-DB3AFBB1A8F5}"/>
              </a:ext>
            </a:extLst>
          </p:cNvPr>
          <p:cNvSpPr/>
          <p:nvPr/>
        </p:nvSpPr>
        <p:spPr>
          <a:xfrm>
            <a:off x="1481895" y="4283459"/>
            <a:ext cx="1671822" cy="1292662"/>
          </a:xfrm>
          <a:prstGeom prst="rect">
            <a:avLst/>
          </a:prstGeom>
        </p:spPr>
        <p:txBody>
          <a:bodyPr wrap="square">
            <a:spAutoFit/>
          </a:bodyPr>
          <a:lstStyle/>
          <a:p>
            <a:pPr>
              <a:spcAft>
                <a:spcPts val="1200"/>
              </a:spcAft>
            </a:pPr>
            <a:r>
              <a:rPr lang="fr" sz="1200" dirty="0">
                <a:latin typeface="Century Gothic" panose="020B0502020202020204" pitchFamily="34" charset="0"/>
              </a:rPr>
              <a:t>#455264</a:t>
            </a:r>
          </a:p>
          <a:p>
            <a:pPr>
              <a:spcAft>
                <a:spcPts val="1200"/>
              </a:spcAft>
            </a:pPr>
            <a:r>
              <a:rPr lang="fr" sz="1200" dirty="0">
                <a:latin typeface="Century Gothic" panose="020B0502020202020204" pitchFamily="34" charset="0"/>
              </a:rPr>
              <a:t>69 / 82 / 100</a:t>
            </a:r>
          </a:p>
          <a:p>
            <a:pPr>
              <a:spcAft>
                <a:spcPts val="1200"/>
              </a:spcAft>
            </a:pPr>
            <a:r>
              <a:rPr lang="fr" sz="1200" dirty="0">
                <a:latin typeface="Century Gothic" panose="020B0502020202020204" pitchFamily="34" charset="0"/>
              </a:rPr>
              <a:t>31 / 18 / 0 / 61</a:t>
            </a:r>
          </a:p>
          <a:p>
            <a:pPr>
              <a:spcAft>
                <a:spcPts val="1200"/>
              </a:spcAft>
            </a:pPr>
            <a:r>
              <a:rPr lang="fr" sz="1200" dirty="0">
                <a:latin typeface="Century Gothic" panose="020B0502020202020204" pitchFamily="34" charset="0"/>
              </a:rPr>
              <a:t>7545 C</a:t>
            </a:r>
          </a:p>
        </p:txBody>
      </p:sp>
      <p:sp>
        <p:nvSpPr>
          <p:cNvPr id="30" name="TextBox 29">
            <a:extLst>
              <a:ext uri="{FF2B5EF4-FFF2-40B4-BE49-F238E27FC236}">
                <a16:creationId xmlns:a16="http://schemas.microsoft.com/office/drawing/2014/main" id="{2D44605A-BB8D-D44C-B500-3B942284911A}"/>
              </a:ext>
            </a:extLst>
          </p:cNvPr>
          <p:cNvSpPr txBox="1"/>
          <p:nvPr/>
        </p:nvSpPr>
        <p:spPr>
          <a:xfrm>
            <a:off x="3187276" y="3821794"/>
            <a:ext cx="2488182" cy="400110"/>
          </a:xfrm>
          <a:prstGeom prst="rect">
            <a:avLst/>
          </a:prstGeom>
          <a:noFill/>
        </p:spPr>
        <p:txBody>
          <a:bodyPr wrap="none" rtlCol="0">
            <a:spAutoFit/>
          </a:bodyPr>
          <a:lstStyle/>
          <a:p>
            <a:pPr algn="ctr"/>
            <a:r>
              <a:rPr lang="fr" sz="2000" dirty="0">
                <a:solidFill>
                  <a:srgbClr val="003059"/>
                </a:solidFill>
                <a:latin typeface="Century Gothic" panose="020B0502020202020204" pitchFamily="34" charset="0"/>
              </a:rPr>
              <a:t>Collaboration Bleu</a:t>
            </a:r>
          </a:p>
        </p:txBody>
      </p:sp>
      <p:sp>
        <p:nvSpPr>
          <p:cNvPr id="32" name="Rectangle 31">
            <a:extLst>
              <a:ext uri="{FF2B5EF4-FFF2-40B4-BE49-F238E27FC236}">
                <a16:creationId xmlns:a16="http://schemas.microsoft.com/office/drawing/2014/main" id="{48807891-A058-FB4E-82E4-D511D0E502EF}"/>
              </a:ext>
            </a:extLst>
          </p:cNvPr>
          <p:cNvSpPr/>
          <p:nvPr/>
        </p:nvSpPr>
        <p:spPr>
          <a:xfrm>
            <a:off x="3357617" y="4283459"/>
            <a:ext cx="859622" cy="1292662"/>
          </a:xfrm>
          <a:prstGeom prst="rect">
            <a:avLst/>
          </a:prstGeom>
        </p:spPr>
        <p:txBody>
          <a:bodyPr wrap="square">
            <a:spAutoFit/>
          </a:bodyPr>
          <a:lstStyle/>
          <a:p>
            <a:pPr algn="r">
              <a:spcAft>
                <a:spcPts val="1200"/>
              </a:spcAft>
            </a:pPr>
            <a:r>
              <a:rPr lang="fr" sz="1200" dirty="0">
                <a:solidFill>
                  <a:schemeClr val="tx1">
                    <a:lumMod val="65000"/>
                    <a:lumOff val="35000"/>
                  </a:schemeClr>
                </a:solidFill>
                <a:latin typeface="Century Gothic" panose="020B0502020202020204" pitchFamily="34" charset="0"/>
              </a:rPr>
              <a:t>Sortilège:</a:t>
            </a:r>
          </a:p>
          <a:p>
            <a:pPr algn="r">
              <a:spcAft>
                <a:spcPts val="1200"/>
              </a:spcAft>
            </a:pPr>
            <a:r>
              <a:rPr lang="fr" sz="1200" dirty="0">
                <a:solidFill>
                  <a:schemeClr val="tx1">
                    <a:lumMod val="65000"/>
                    <a:lumOff val="35000"/>
                  </a:schemeClr>
                </a:solidFill>
                <a:latin typeface="Century Gothic" panose="020B0502020202020204" pitchFamily="34" charset="0"/>
              </a:rPr>
              <a:t>RVB:</a:t>
            </a:r>
          </a:p>
          <a:p>
            <a:pPr algn="r">
              <a:spcAft>
                <a:spcPts val="1200"/>
              </a:spcAft>
            </a:pPr>
            <a:r>
              <a:rPr lang="fr" sz="1200" dirty="0">
                <a:solidFill>
                  <a:schemeClr val="tx1">
                    <a:lumMod val="65000"/>
                    <a:lumOff val="35000"/>
                  </a:schemeClr>
                </a:solidFill>
                <a:latin typeface="Century Gothic" panose="020B0502020202020204" pitchFamily="34" charset="0"/>
              </a:rPr>
              <a:t>CMJN:</a:t>
            </a:r>
          </a:p>
          <a:p>
            <a:pPr algn="r">
              <a:spcAft>
                <a:spcPts val="1200"/>
              </a:spcAft>
            </a:pPr>
            <a:r>
              <a:rPr lang="fr" sz="1200" dirty="0">
                <a:solidFill>
                  <a:schemeClr val="tx1">
                    <a:lumMod val="65000"/>
                    <a:lumOff val="35000"/>
                  </a:schemeClr>
                </a:solidFill>
                <a:latin typeface="Century Gothic" panose="020B0502020202020204" pitchFamily="34" charset="0"/>
              </a:rPr>
              <a:t>Pantone:</a:t>
            </a:r>
          </a:p>
        </p:txBody>
      </p:sp>
      <p:sp>
        <p:nvSpPr>
          <p:cNvPr id="33" name="Rectangle 32">
            <a:extLst>
              <a:ext uri="{FF2B5EF4-FFF2-40B4-BE49-F238E27FC236}">
                <a16:creationId xmlns:a16="http://schemas.microsoft.com/office/drawing/2014/main" id="{F2CB9913-B60D-EB46-8601-3AA8FA1240B3}"/>
              </a:ext>
            </a:extLst>
          </p:cNvPr>
          <p:cNvSpPr/>
          <p:nvPr/>
        </p:nvSpPr>
        <p:spPr>
          <a:xfrm>
            <a:off x="4217239" y="4283459"/>
            <a:ext cx="1671822" cy="1292662"/>
          </a:xfrm>
          <a:prstGeom prst="rect">
            <a:avLst/>
          </a:prstGeom>
        </p:spPr>
        <p:txBody>
          <a:bodyPr wrap="square">
            <a:spAutoFit/>
          </a:bodyPr>
          <a:lstStyle/>
          <a:p>
            <a:pPr>
              <a:spcAft>
                <a:spcPts val="1200"/>
              </a:spcAft>
            </a:pPr>
            <a:r>
              <a:rPr lang="fr" sz="1200" dirty="0">
                <a:latin typeface="Century Gothic" panose="020B0502020202020204" pitchFamily="34" charset="0"/>
              </a:rPr>
              <a:t>#003059</a:t>
            </a:r>
          </a:p>
          <a:p>
            <a:pPr>
              <a:spcAft>
                <a:spcPts val="1200"/>
              </a:spcAft>
            </a:pPr>
            <a:r>
              <a:rPr lang="fr" sz="1200" dirty="0">
                <a:latin typeface="Century Gothic" panose="020B0502020202020204" pitchFamily="34" charset="0"/>
              </a:rPr>
              <a:t>0 / 48 / 89</a:t>
            </a:r>
          </a:p>
          <a:p>
            <a:pPr>
              <a:spcAft>
                <a:spcPts val="1200"/>
              </a:spcAft>
            </a:pPr>
            <a:r>
              <a:rPr lang="fr" sz="1200" dirty="0">
                <a:latin typeface="Century Gothic" panose="020B0502020202020204" pitchFamily="34" charset="0"/>
              </a:rPr>
              <a:t>100 / 46 / 0 / 65</a:t>
            </a:r>
          </a:p>
          <a:p>
            <a:pPr>
              <a:spcAft>
                <a:spcPts val="1200"/>
              </a:spcAft>
            </a:pPr>
            <a:r>
              <a:rPr lang="fr" sz="1200" dirty="0">
                <a:latin typeface="Century Gothic" panose="020B0502020202020204" pitchFamily="34" charset="0"/>
              </a:rPr>
              <a:t>295 C</a:t>
            </a:r>
          </a:p>
        </p:txBody>
      </p:sp>
      <p:sp>
        <p:nvSpPr>
          <p:cNvPr id="34" name="TextBox 33">
            <a:extLst>
              <a:ext uri="{FF2B5EF4-FFF2-40B4-BE49-F238E27FC236}">
                <a16:creationId xmlns:a16="http://schemas.microsoft.com/office/drawing/2014/main" id="{8ACFD230-D9D3-6C4B-A1E4-6ECC9F50BDF8}"/>
              </a:ext>
            </a:extLst>
          </p:cNvPr>
          <p:cNvSpPr txBox="1"/>
          <p:nvPr/>
        </p:nvSpPr>
        <p:spPr>
          <a:xfrm>
            <a:off x="6065499" y="3821794"/>
            <a:ext cx="2372765" cy="400110"/>
          </a:xfrm>
          <a:prstGeom prst="rect">
            <a:avLst/>
          </a:prstGeom>
          <a:noFill/>
        </p:spPr>
        <p:txBody>
          <a:bodyPr wrap="none" rtlCol="0">
            <a:spAutoFit/>
          </a:bodyPr>
          <a:lstStyle/>
          <a:p>
            <a:pPr algn="ctr"/>
            <a:r>
              <a:rPr lang="fr" sz="2000" dirty="0">
                <a:solidFill>
                  <a:srgbClr val="003059"/>
                </a:solidFill>
                <a:latin typeface="Century Gothic" panose="020B0502020202020204" pitchFamily="34" charset="0"/>
              </a:rPr>
              <a:t>Vert de soutien</a:t>
            </a:r>
          </a:p>
        </p:txBody>
      </p:sp>
      <p:sp>
        <p:nvSpPr>
          <p:cNvPr id="35" name="Rectangle 34">
            <a:extLst>
              <a:ext uri="{FF2B5EF4-FFF2-40B4-BE49-F238E27FC236}">
                <a16:creationId xmlns:a16="http://schemas.microsoft.com/office/drawing/2014/main" id="{04F1E81B-C326-074B-9C26-81D51C52547B}"/>
              </a:ext>
            </a:extLst>
          </p:cNvPr>
          <p:cNvSpPr/>
          <p:nvPr/>
        </p:nvSpPr>
        <p:spPr>
          <a:xfrm>
            <a:off x="6092961" y="4283459"/>
            <a:ext cx="859622" cy="1292662"/>
          </a:xfrm>
          <a:prstGeom prst="rect">
            <a:avLst/>
          </a:prstGeom>
        </p:spPr>
        <p:txBody>
          <a:bodyPr wrap="square">
            <a:spAutoFit/>
          </a:bodyPr>
          <a:lstStyle/>
          <a:p>
            <a:pPr algn="r">
              <a:spcAft>
                <a:spcPts val="1200"/>
              </a:spcAft>
            </a:pPr>
            <a:r>
              <a:rPr lang="fr" sz="1200" dirty="0">
                <a:solidFill>
                  <a:schemeClr val="tx1">
                    <a:lumMod val="65000"/>
                    <a:lumOff val="35000"/>
                  </a:schemeClr>
                </a:solidFill>
                <a:latin typeface="Century Gothic" panose="020B0502020202020204" pitchFamily="34" charset="0"/>
              </a:rPr>
              <a:t>Sortilège:</a:t>
            </a:r>
          </a:p>
          <a:p>
            <a:pPr algn="r">
              <a:spcAft>
                <a:spcPts val="1200"/>
              </a:spcAft>
            </a:pPr>
            <a:r>
              <a:rPr lang="fr" sz="1200" dirty="0">
                <a:solidFill>
                  <a:schemeClr val="tx1">
                    <a:lumMod val="65000"/>
                    <a:lumOff val="35000"/>
                  </a:schemeClr>
                </a:solidFill>
                <a:latin typeface="Century Gothic" panose="020B0502020202020204" pitchFamily="34" charset="0"/>
              </a:rPr>
              <a:t>RVB:</a:t>
            </a:r>
          </a:p>
          <a:p>
            <a:pPr algn="r">
              <a:spcAft>
                <a:spcPts val="1200"/>
              </a:spcAft>
            </a:pPr>
            <a:r>
              <a:rPr lang="fr" sz="1200" dirty="0">
                <a:solidFill>
                  <a:schemeClr val="tx1">
                    <a:lumMod val="65000"/>
                    <a:lumOff val="35000"/>
                  </a:schemeClr>
                </a:solidFill>
                <a:latin typeface="Century Gothic" panose="020B0502020202020204" pitchFamily="34" charset="0"/>
              </a:rPr>
              <a:t>CMJN:</a:t>
            </a:r>
          </a:p>
          <a:p>
            <a:pPr algn="r">
              <a:spcAft>
                <a:spcPts val="1200"/>
              </a:spcAft>
            </a:pPr>
            <a:r>
              <a:rPr lang="fr" sz="1200" dirty="0">
                <a:solidFill>
                  <a:schemeClr val="tx1">
                    <a:lumMod val="65000"/>
                    <a:lumOff val="35000"/>
                  </a:schemeClr>
                </a:solidFill>
                <a:latin typeface="Century Gothic" panose="020B0502020202020204" pitchFamily="34" charset="0"/>
              </a:rPr>
              <a:t>Pantone:</a:t>
            </a:r>
          </a:p>
        </p:txBody>
      </p:sp>
      <p:sp>
        <p:nvSpPr>
          <p:cNvPr id="36" name="Rectangle 35">
            <a:extLst>
              <a:ext uri="{FF2B5EF4-FFF2-40B4-BE49-F238E27FC236}">
                <a16:creationId xmlns:a16="http://schemas.microsoft.com/office/drawing/2014/main" id="{2AFE4E3C-8E80-AB4A-AD14-9A174CDFEBFC}"/>
              </a:ext>
            </a:extLst>
          </p:cNvPr>
          <p:cNvSpPr/>
          <p:nvPr/>
        </p:nvSpPr>
        <p:spPr>
          <a:xfrm>
            <a:off x="6952583" y="4283459"/>
            <a:ext cx="1671822" cy="1292662"/>
          </a:xfrm>
          <a:prstGeom prst="rect">
            <a:avLst/>
          </a:prstGeom>
        </p:spPr>
        <p:txBody>
          <a:bodyPr wrap="square">
            <a:spAutoFit/>
          </a:bodyPr>
          <a:lstStyle/>
          <a:p>
            <a:pPr>
              <a:spcAft>
                <a:spcPts val="1200"/>
              </a:spcAft>
            </a:pPr>
            <a:r>
              <a:rPr lang="fr" sz="1200" dirty="0">
                <a:latin typeface="Century Gothic" panose="020B0502020202020204" pitchFamily="34" charset="0"/>
              </a:rPr>
              <a:t>#349D73</a:t>
            </a:r>
          </a:p>
          <a:p>
            <a:pPr>
              <a:spcAft>
                <a:spcPts val="1200"/>
              </a:spcAft>
            </a:pPr>
            <a:r>
              <a:rPr lang="fr" sz="1200" dirty="0">
                <a:latin typeface="Century Gothic" panose="020B0502020202020204" pitchFamily="34" charset="0"/>
              </a:rPr>
              <a:t>52 / 157 / 115</a:t>
            </a:r>
          </a:p>
          <a:p>
            <a:pPr>
              <a:spcAft>
                <a:spcPts val="1200"/>
              </a:spcAft>
            </a:pPr>
            <a:r>
              <a:rPr lang="fr" sz="1200" dirty="0">
                <a:latin typeface="Century Gothic" panose="020B0502020202020204" pitchFamily="34" charset="0"/>
              </a:rPr>
              <a:t>67 / 0 / 27 / 38</a:t>
            </a:r>
          </a:p>
          <a:p>
            <a:pPr>
              <a:spcAft>
                <a:spcPts val="1200"/>
              </a:spcAft>
            </a:pPr>
            <a:r>
              <a:rPr lang="fr" sz="1200" dirty="0">
                <a:latin typeface="Century Gothic" panose="020B0502020202020204" pitchFamily="34" charset="0"/>
              </a:rPr>
              <a:t>2417 C</a:t>
            </a:r>
          </a:p>
        </p:txBody>
      </p:sp>
      <p:sp>
        <p:nvSpPr>
          <p:cNvPr id="37" name="TextBox 36">
            <a:extLst>
              <a:ext uri="{FF2B5EF4-FFF2-40B4-BE49-F238E27FC236}">
                <a16:creationId xmlns:a16="http://schemas.microsoft.com/office/drawing/2014/main" id="{5B7E1FB4-ACA6-2A41-9CDB-D08BD3031746}"/>
              </a:ext>
            </a:extLst>
          </p:cNvPr>
          <p:cNvSpPr txBox="1"/>
          <p:nvPr/>
        </p:nvSpPr>
        <p:spPr>
          <a:xfrm>
            <a:off x="9169829" y="3821794"/>
            <a:ext cx="1628972" cy="400110"/>
          </a:xfrm>
          <a:prstGeom prst="rect">
            <a:avLst/>
          </a:prstGeom>
          <a:noFill/>
        </p:spPr>
        <p:txBody>
          <a:bodyPr wrap="none" rtlCol="0">
            <a:spAutoFit/>
          </a:bodyPr>
          <a:lstStyle/>
          <a:p>
            <a:pPr algn="ctr"/>
            <a:r>
              <a:rPr lang="fr" sz="2000" dirty="0">
                <a:solidFill>
                  <a:srgbClr val="003059"/>
                </a:solidFill>
                <a:latin typeface="Century Gothic" panose="020B0502020202020204" pitchFamily="34" charset="0"/>
              </a:rPr>
              <a:t>Bleu honnête</a:t>
            </a:r>
          </a:p>
        </p:txBody>
      </p:sp>
      <p:sp>
        <p:nvSpPr>
          <p:cNvPr id="38" name="Rectangle 37">
            <a:extLst>
              <a:ext uri="{FF2B5EF4-FFF2-40B4-BE49-F238E27FC236}">
                <a16:creationId xmlns:a16="http://schemas.microsoft.com/office/drawing/2014/main" id="{BD04114B-C984-9043-A779-771F4C23581A}"/>
              </a:ext>
            </a:extLst>
          </p:cNvPr>
          <p:cNvSpPr/>
          <p:nvPr/>
        </p:nvSpPr>
        <p:spPr>
          <a:xfrm>
            <a:off x="8828305" y="4283459"/>
            <a:ext cx="859622" cy="1292662"/>
          </a:xfrm>
          <a:prstGeom prst="rect">
            <a:avLst/>
          </a:prstGeom>
        </p:spPr>
        <p:txBody>
          <a:bodyPr wrap="square">
            <a:spAutoFit/>
          </a:bodyPr>
          <a:lstStyle/>
          <a:p>
            <a:pPr algn="r">
              <a:spcAft>
                <a:spcPts val="1200"/>
              </a:spcAft>
            </a:pPr>
            <a:r>
              <a:rPr lang="fr" sz="1200" dirty="0">
                <a:solidFill>
                  <a:schemeClr val="tx1">
                    <a:lumMod val="65000"/>
                    <a:lumOff val="35000"/>
                  </a:schemeClr>
                </a:solidFill>
                <a:latin typeface="Century Gothic" panose="020B0502020202020204" pitchFamily="34" charset="0"/>
              </a:rPr>
              <a:t>Sortilège:</a:t>
            </a:r>
          </a:p>
          <a:p>
            <a:pPr algn="r">
              <a:spcAft>
                <a:spcPts val="1200"/>
              </a:spcAft>
            </a:pPr>
            <a:r>
              <a:rPr lang="fr" sz="1200" dirty="0">
                <a:solidFill>
                  <a:schemeClr val="tx1">
                    <a:lumMod val="65000"/>
                    <a:lumOff val="35000"/>
                  </a:schemeClr>
                </a:solidFill>
                <a:latin typeface="Century Gothic" panose="020B0502020202020204" pitchFamily="34" charset="0"/>
              </a:rPr>
              <a:t>RVB:</a:t>
            </a:r>
          </a:p>
          <a:p>
            <a:pPr algn="r">
              <a:spcAft>
                <a:spcPts val="1200"/>
              </a:spcAft>
            </a:pPr>
            <a:r>
              <a:rPr lang="fr" sz="1200" dirty="0">
                <a:solidFill>
                  <a:schemeClr val="tx1">
                    <a:lumMod val="65000"/>
                    <a:lumOff val="35000"/>
                  </a:schemeClr>
                </a:solidFill>
                <a:latin typeface="Century Gothic" panose="020B0502020202020204" pitchFamily="34" charset="0"/>
              </a:rPr>
              <a:t>CMJN:</a:t>
            </a:r>
          </a:p>
          <a:p>
            <a:pPr algn="r">
              <a:spcAft>
                <a:spcPts val="1200"/>
              </a:spcAft>
            </a:pPr>
            <a:r>
              <a:rPr lang="fr" sz="1200" dirty="0">
                <a:solidFill>
                  <a:schemeClr val="tx1">
                    <a:lumMod val="65000"/>
                    <a:lumOff val="35000"/>
                  </a:schemeClr>
                </a:solidFill>
                <a:latin typeface="Century Gothic" panose="020B0502020202020204" pitchFamily="34" charset="0"/>
              </a:rPr>
              <a:t>Pantone:</a:t>
            </a:r>
          </a:p>
        </p:txBody>
      </p:sp>
      <p:sp>
        <p:nvSpPr>
          <p:cNvPr id="39" name="Rectangle 38">
            <a:extLst>
              <a:ext uri="{FF2B5EF4-FFF2-40B4-BE49-F238E27FC236}">
                <a16:creationId xmlns:a16="http://schemas.microsoft.com/office/drawing/2014/main" id="{1BBBA393-E36B-9344-8E2B-6C03F94673E4}"/>
              </a:ext>
            </a:extLst>
          </p:cNvPr>
          <p:cNvSpPr/>
          <p:nvPr/>
        </p:nvSpPr>
        <p:spPr>
          <a:xfrm>
            <a:off x="9687927" y="4283459"/>
            <a:ext cx="1671822" cy="1292662"/>
          </a:xfrm>
          <a:prstGeom prst="rect">
            <a:avLst/>
          </a:prstGeom>
        </p:spPr>
        <p:txBody>
          <a:bodyPr wrap="square">
            <a:spAutoFit/>
          </a:bodyPr>
          <a:lstStyle/>
          <a:p>
            <a:pPr>
              <a:spcAft>
                <a:spcPts val="1200"/>
              </a:spcAft>
            </a:pPr>
            <a:r>
              <a:rPr lang="fr" sz="1200" dirty="0">
                <a:latin typeface="Century Gothic" panose="020B0502020202020204" pitchFamily="34" charset="0"/>
              </a:rPr>
              <a:t>#2A75D1</a:t>
            </a:r>
          </a:p>
          <a:p>
            <a:pPr>
              <a:spcAft>
                <a:spcPts val="1200"/>
              </a:spcAft>
            </a:pPr>
            <a:r>
              <a:rPr lang="fr" sz="1200" dirty="0">
                <a:latin typeface="Century Gothic" panose="020B0502020202020204" pitchFamily="34" charset="0"/>
              </a:rPr>
              <a:t>42 / 117 / 209</a:t>
            </a:r>
          </a:p>
          <a:p>
            <a:pPr>
              <a:spcAft>
                <a:spcPts val="1200"/>
              </a:spcAft>
            </a:pPr>
            <a:r>
              <a:rPr lang="fr" sz="1200" dirty="0">
                <a:latin typeface="Century Gothic" panose="020B0502020202020204" pitchFamily="34" charset="0"/>
              </a:rPr>
              <a:t>80 / 44 / 0 / 18</a:t>
            </a:r>
          </a:p>
          <a:p>
            <a:pPr>
              <a:spcAft>
                <a:spcPts val="1200"/>
              </a:spcAft>
            </a:pPr>
            <a:r>
              <a:rPr lang="fr" sz="1200" dirty="0">
                <a:latin typeface="Century Gothic" panose="020B0502020202020204" pitchFamily="34" charset="0"/>
              </a:rPr>
              <a:t>2386 C</a:t>
            </a:r>
          </a:p>
        </p:txBody>
      </p:sp>
      <p:sp>
        <p:nvSpPr>
          <p:cNvPr id="4" name="Oval 3">
            <a:extLst>
              <a:ext uri="{FF2B5EF4-FFF2-40B4-BE49-F238E27FC236}">
                <a16:creationId xmlns:a16="http://schemas.microsoft.com/office/drawing/2014/main" id="{BDF25D0F-93F4-B646-B58E-F9F86D8CB4D1}"/>
              </a:ext>
            </a:extLst>
          </p:cNvPr>
          <p:cNvSpPr/>
          <p:nvPr/>
        </p:nvSpPr>
        <p:spPr>
          <a:xfrm>
            <a:off x="556465" y="1281878"/>
            <a:ext cx="2246213" cy="2246213"/>
          </a:xfrm>
          <a:prstGeom prst="ellipse">
            <a:avLst/>
          </a:prstGeom>
          <a:solidFill>
            <a:srgbClr val="455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EE64E1D-A37A-8F41-A334-EDCF578E0423}"/>
              </a:ext>
            </a:extLst>
          </p:cNvPr>
          <p:cNvSpPr/>
          <p:nvPr/>
        </p:nvSpPr>
        <p:spPr>
          <a:xfrm>
            <a:off x="3313744" y="1281878"/>
            <a:ext cx="2246213" cy="2246213"/>
          </a:xfrm>
          <a:prstGeom prst="ellipse">
            <a:avLst/>
          </a:prstGeom>
          <a:solidFill>
            <a:srgbClr val="0030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225EBE0B-1831-1A4D-B0EC-732632856EA6}"/>
              </a:ext>
            </a:extLst>
          </p:cNvPr>
          <p:cNvSpPr/>
          <p:nvPr/>
        </p:nvSpPr>
        <p:spPr>
          <a:xfrm>
            <a:off x="6071024" y="1281878"/>
            <a:ext cx="2246213" cy="2246213"/>
          </a:xfrm>
          <a:prstGeom prst="ellipse">
            <a:avLst/>
          </a:prstGeom>
          <a:solidFill>
            <a:srgbClr val="349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A542B201-A2BA-5842-B125-2D8347BF379A}"/>
              </a:ext>
            </a:extLst>
          </p:cNvPr>
          <p:cNvSpPr/>
          <p:nvPr/>
        </p:nvSpPr>
        <p:spPr>
          <a:xfrm>
            <a:off x="8828305" y="1281878"/>
            <a:ext cx="2246213" cy="2246213"/>
          </a:xfrm>
          <a:prstGeom prst="ellipse">
            <a:avLst/>
          </a:prstGeom>
          <a:solidFill>
            <a:srgbClr val="2A75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7536128"/>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yle-Guide-Example" id="{698D2E75-0043-0446-92C4-EF5B3FFF56F4}" vid="{F98EE164-D34B-EF4B-854D-9DAC3D06EC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IC-Brand-Style-Guide-Example</Template>
  <TotalTime>6</TotalTime>
  <Words>1831</Words>
  <Application>Microsoft Macintosh PowerPoint</Application>
  <PresentationFormat>Widescreen</PresentationFormat>
  <Paragraphs>166</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Alexandra Ragazhinskaya</dc:creator>
  <cp:lastModifiedBy>Jason Flores</cp:lastModifiedBy>
  <cp:revision>2</cp:revision>
  <dcterms:created xsi:type="dcterms:W3CDTF">2021-10-06T22:20:46Z</dcterms:created>
  <dcterms:modified xsi:type="dcterms:W3CDTF">2022-09-11T04:26:40Z</dcterms:modified>
</cp:coreProperties>
</file>