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68" r:id="rId5"/>
    <p:sldId id="378" r:id="rId6"/>
    <p:sldId id="379" r:id="rId7"/>
    <p:sldId id="380" r:id="rId8"/>
    <p:sldId id="381" r:id="rId9"/>
    <p:sldId id="385" r:id="rId10"/>
    <p:sldId id="382" r:id="rId11"/>
    <p:sldId id="386" r:id="rId12"/>
    <p:sldId id="383" r:id="rId13"/>
    <p:sldId id="38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5D1"/>
    <a:srgbClr val="349D73"/>
    <a:srgbClr val="003059"/>
    <a:srgbClr val="455264"/>
    <a:srgbClr val="FCF1C3"/>
    <a:srgbClr val="E9CF9C"/>
    <a:srgbClr val="F7F9FB"/>
    <a:srgbClr val="F9F9F9"/>
    <a:srgbClr val="FCF8E4"/>
    <a:srgbClr val="E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9" autoAdjust="0"/>
    <p:restoredTop sz="86447"/>
  </p:normalViewPr>
  <p:slideViewPr>
    <p:cSldViewPr snapToGrid="0" snapToObjects="1">
      <p:cViewPr varScale="1">
        <p:scale>
          <a:sx n="112" d="100"/>
          <a:sy n="112" d="100"/>
        </p:scale>
        <p:origin x="632"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40275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641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83197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a&#10;&#10;Descripción generada automáticamente">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7107105"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es" sz="2200" b="1" dirty="0">
                <a:solidFill>
                  <a:schemeClr val="tx1">
                    <a:lumMod val="75000"/>
                    <a:lumOff val="25000"/>
                  </a:schemeClr>
                </a:solidFill>
                <a:latin typeface="Century Gothic" panose="020B0502020202020204" pitchFamily="34" charset="0"/>
              </a:rPr>
              <a:t>EJEMPLO DE GUÍA DE ESTILO DE MARCA</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GUÍA DE ESTILO DE MARCA</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3534252"/>
            <a:ext cx="8138087" cy="2462213"/>
          </a:xfrm>
          <a:prstGeom prst="rect">
            <a:avLst/>
          </a:prstGeom>
          <a:noFill/>
        </p:spPr>
        <p:txBody>
          <a:bodyPr wrap="square" rtlCol="0">
            <a:spAutoFit/>
          </a:bodyPr>
          <a:lstStyle/>
          <a:p>
            <a:r>
              <a:rPr lang="es" sz="3600" dirty="0">
                <a:solidFill>
                  <a:schemeClr val="tx2">
                    <a:lumMod val="50000"/>
                  </a:schemeClr>
                </a:solidFill>
                <a:latin typeface="Century Gothic" panose="020B0502020202020204" pitchFamily="34" charset="0"/>
              </a:rPr>
              <a:t>GUÍA DE ESTILO DE MARCA</a:t>
            </a:r>
          </a:p>
          <a:p>
            <a:r>
              <a:rPr lang="en-US" sz="2000" dirty="0">
                <a:solidFill>
                  <a:schemeClr val="tx2"/>
                </a:solidFill>
                <a:latin typeface="Century Gothic" panose="020B0502020202020204" pitchFamily="34" charset="0"/>
              </a:rPr>
              <a:t> </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s" sz="1400" dirty="0">
                <a:solidFill>
                  <a:schemeClr val="bg1">
                    <a:lumMod val="50000"/>
                  </a:schemeClr>
                </a:solidFill>
                <a:latin typeface="Century Gothic" panose="020B0502020202020204" pitchFamily="34" charset="0"/>
              </a:rPr>
              <a:t>©Año 2022. Todos los derechos reservados Smartsheet Inc.</a:t>
            </a:r>
          </a:p>
        </p:txBody>
      </p:sp>
      <p:pic>
        <p:nvPicPr>
          <p:cNvPr id="5" name="Picture 4" descr="Logotipo&#10;&#10;Descripción generada automáticamente">
            <a:extLst>
              <a:ext uri="{FF2B5EF4-FFF2-40B4-BE49-F238E27FC236}">
                <a16:creationId xmlns:a16="http://schemas.microsoft.com/office/drawing/2014/main" id="{0E128F4E-F7DC-E143-9D97-82C86E097560}"/>
              </a:ext>
            </a:extLst>
          </p:cNvPr>
          <p:cNvPicPr>
            <a:picLocks noChangeAspect="1"/>
          </p:cNvPicPr>
          <p:nvPr/>
        </p:nvPicPr>
        <p:blipFill>
          <a:blip r:embed="rId3"/>
          <a:stretch>
            <a:fillRect/>
          </a:stretch>
        </p:blipFill>
        <p:spPr>
          <a:xfrm>
            <a:off x="467139" y="2004004"/>
            <a:ext cx="7732643" cy="125636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5. Fuentes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FUENTES</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Roboto</a:t>
            </a:r>
          </a:p>
        </p:txBody>
      </p:sp>
      <p:pic>
        <p:nvPicPr>
          <p:cNvPr id="33" name="Picture 32" descr="Un letrero en blanco y negro&#10;&#10;Descripción generada automáticamente con poca confianza">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letrero en blanco y negro&#10;&#10;Descripción generada automáticamente con poca confianza">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6. Logotipo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LOGOTIPO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697692"/>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El logotipo de Smartsheet tiene significado y propósito. Representa una herramienta de trabajo y un logro. Transmite logros en la realización del trabajo, éxito y satisfacción. Nuestro logotipo es nuestra primera impresión. A continuación se muestran todos los tratamientos aceptados del logotipo.</a:t>
            </a:r>
          </a:p>
        </p:txBody>
      </p:sp>
      <p:pic>
        <p:nvPicPr>
          <p:cNvPr id="3" name="Picture 2" descr="Logotipo&#10;&#10;Descripción generada automá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Diseño horizontal</a:t>
            </a:r>
          </a:p>
        </p:txBody>
      </p:sp>
      <p:pic>
        <p:nvPicPr>
          <p:cNvPr id="10" name="Picture 9" descr="Una imagen que contiene texto, signo&#10;&#10;Descripción generada automáticamente">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Marca denominativa</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El logotipo sin logotipo se utilizará exclusivamente dentro de la aplicación.</a:t>
            </a:r>
          </a:p>
        </p:txBody>
      </p:sp>
      <p:pic>
        <p:nvPicPr>
          <p:cNvPr id="19" name="Picture 18" descr="Logotipo&#10;&#10;Descripción generada automáticamente">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tipo&#10;&#10;Descripción generada automáticamente con confianza media">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Diseño vertical</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Logomark (icono)</a:t>
            </a:r>
          </a:p>
        </p:txBody>
      </p:sp>
      <p:pic>
        <p:nvPicPr>
          <p:cNvPr id="25" name="Picture 24" descr="Logotipo&#10;&#10;Descripción generada automáticamente">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tipo&#10;&#10;Descripción generada automáticamente">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tipo, icono&#10;&#10;Descripción generada automáticamente">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na imagen que contiene el logotipo&#10;&#10;Descripción generada automáticamente">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pción generada automá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7. Despacho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DESPEJE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Dale al logotipo un poco de espacio para respirar. El logotipo debe tener un espacio libre alrededor de todo el bloqueo. Esto proporcionará un espaciado adecuado para sus ascendentes de carácter. A continuación se muestra la cantidad mínima de liquidación, pero se prefiere más. </a:t>
            </a:r>
          </a:p>
        </p:txBody>
      </p:sp>
      <p:pic>
        <p:nvPicPr>
          <p:cNvPr id="8" name="Picture 7" descr="Interfaz gráfica de usuario, aplicación&#10;&#10;Descripción generada automá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8. Uso incorrecto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USO INCORRECTO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Utilice los logotipos tal como se proporcionan en estas directrices. No altere el logotipo de Smartsheet.</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Inclinación</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s" sz="1600" dirty="0">
                <a:latin typeface="Century Gothic" panose="020B0502020202020204" pitchFamily="34" charset="0"/>
              </a:rPr>
              <a:t>No sesgue ni escale de manera desproporcionada</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Cambiar colores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s" sz="1600" dirty="0">
                <a:latin typeface="Century Gothic" panose="020B0502020202020204" pitchFamily="34" charset="0"/>
              </a:rPr>
              <a:t>No cambies los colores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Recrear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s" sz="1600" dirty="0">
                <a:latin typeface="Century Gothic" panose="020B0502020202020204" pitchFamily="34" charset="0"/>
              </a:rPr>
              <a:t>No hagas alteraciones, adiciones o sustituciones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Añadir efectos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s" sz="1600" dirty="0">
                <a:latin typeface="Century Gothic" panose="020B0502020202020204" pitchFamily="34" charset="0"/>
              </a:rPr>
              <a:t>No agregues sombras paralelas, trazos o biseles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Alterar la orientación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s" sz="1600" dirty="0">
                <a:latin typeface="Century Gothic" panose="020B0502020202020204" pitchFamily="34" charset="0"/>
              </a:rPr>
              <a:t>No cambies la orientación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Usar fondos ocupados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s" sz="1600" dirty="0">
                <a:latin typeface="Century Gothic" panose="020B0502020202020204" pitchFamily="34" charset="0"/>
              </a:rPr>
              <a:t>No te coloques en fondos complicados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o&#10;&#10;Descripción generada automá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o&#10;&#10;Descripción generada automá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o&#10;&#10;Descripción generada automá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o&#10;&#10;Descripción generada automá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o&#10;&#10;Descripción generada automá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o&#10;&#10;Descripción generada automá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s" sz="1600" b="1" dirty="0">
                          <a:solidFill>
                            <a:schemeClr val="tx1"/>
                          </a:solidFill>
                          <a:effectLst/>
                          <a:latin typeface="Century Gothic" panose="020B0502020202020204" pitchFamily="34" charset="0"/>
                        </a:rPr>
                        <a:t>RENUNCIA</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s" sz="1400" b="0" dirty="0">
                          <a:solidFill>
                            <a:schemeClr val="tx1"/>
                          </a:solidFill>
                          <a:effectLst/>
                          <a:latin typeface="Century Gothic" panose="020B0502020202020204" pitchFamily="34" charset="0"/>
                        </a:rPr>
                        <a:t>Cualquier artículo, plantilla o información proporcionada por Smartsheet en el sitio web es solo para referencia. Si bien nos esforzamos por mantener la información actualizada y correcta, no hacemos representaciones o garantías de ningún tipo, expresas o implícitas, sobre la integridad, precisión, confiabilidad, idoneidad o disponibilidad con respecto al sitio web o la información, artículos, plantillas o gráficos relacionados contenidos en el sitio web. Por lo tanto, cualquier confianza que deposite en dicha información es estrictamente bajo su propio riesgo.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GUÍA DE ESTILO DE MARCA</a:t>
            </a:r>
            <a:endParaRPr lang="en-US" dirty="0">
              <a:solidFill>
                <a:schemeClr val="bg1"/>
              </a:solidFill>
              <a:latin typeface="Century Gothic" panose="020B0502020202020204" pitchFamily="34" charset="0"/>
              <a:ea typeface="Arial" charset="0"/>
              <a:cs typeface="Arial" charset="0"/>
            </a:endParaRPr>
          </a:p>
        </p:txBody>
      </p:sp>
      <p:pic>
        <p:nvPicPr>
          <p:cNvPr id="3" name="Picture 2">
            <a:extLst>
              <a:ext uri="{FF2B5EF4-FFF2-40B4-BE49-F238E27FC236}">
                <a16:creationId xmlns:a16="http://schemas.microsoft.com/office/drawing/2014/main" id="{3EDBD478-D093-0042-B8D4-53E68FE739CD}"/>
              </a:ext>
            </a:extLst>
          </p:cNvPr>
          <p:cNvPicPr>
            <a:picLocks noChangeAspect="1"/>
          </p:cNvPicPr>
          <p:nvPr/>
        </p:nvPicPr>
        <p:blipFill>
          <a:blip r:embed="rId3"/>
          <a:stretch>
            <a:fillRect/>
          </a:stretch>
        </p:blipFill>
        <p:spPr>
          <a:xfrm>
            <a:off x="5982244" y="0"/>
            <a:ext cx="6209756" cy="6483269"/>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537228"/>
            <a:ext cx="3028170" cy="523220"/>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©Año 2022. Todos los derechos reservados Smartsheet Inc.</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/empresa/smartsheet-com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pic>
        <p:nvPicPr>
          <p:cNvPr id="50" name="Picture 49" descr="Una imagen que contiene texto, signo&#10;&#10;Descripción generada automáticamente">
            <a:extLst>
              <a:ext uri="{FF2B5EF4-FFF2-40B4-BE49-F238E27FC236}">
                <a16:creationId xmlns:a16="http://schemas.microsoft.com/office/drawing/2014/main" id="{243C382F-1898-B244-89A9-96B239E35F3E}"/>
              </a:ext>
            </a:extLst>
          </p:cNvPr>
          <p:cNvPicPr>
            <a:picLocks noChangeAspect="1"/>
          </p:cNvPicPr>
          <p:nvPr/>
        </p:nvPicPr>
        <p:blipFill>
          <a:blip r:embed="rId12"/>
          <a:stretch>
            <a:fillRect/>
          </a:stretch>
        </p:blipFill>
        <p:spPr>
          <a:xfrm>
            <a:off x="9516907" y="374731"/>
            <a:ext cx="2286884" cy="369332"/>
          </a:xfrm>
          <a:prstGeom prst="rect">
            <a:avLst/>
          </a:prstGeom>
        </p:spPr>
      </p:pic>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a&#10;&#10;Descripción generada automáticamente">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GUÍA DE ESTILO DE MARCA |   TABLA DE CONTENIDOS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s" sz="3200" dirty="0">
                <a:solidFill>
                  <a:schemeClr val="tx1">
                    <a:lumMod val="65000"/>
                    <a:lumOff val="35000"/>
                  </a:schemeClr>
                </a:solidFill>
                <a:latin typeface="Century Gothic" panose="020B0502020202020204" pitchFamily="34" charset="0"/>
              </a:rPr>
              <a:t>TABLA DE CONTENIDOS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Pautas de uso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2424693" cy="646331"/>
          </a:xfrm>
          <a:prstGeom prst="rect">
            <a:avLst/>
          </a:prstGeom>
          <a:noFill/>
        </p:spPr>
        <p:txBody>
          <a:bodyPr wrap="square" rtlCol="0" anchor="ctr" anchorCtr="0">
            <a:spAutoFit/>
          </a:bodyPr>
          <a:lstStyle/>
          <a:p>
            <a:r>
              <a:rPr lang="es" dirty="0">
                <a:latin typeface="Century Gothic" panose="020B0502020202020204" pitchFamily="34" charset="0"/>
                <a:ea typeface="Montserrat Bold" charset="0"/>
                <a:cs typeface="Montserrat Bold" charset="0"/>
              </a:rPr>
              <a:t>Uso de Marcas DO de Smartsheet</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20267"/>
            <a:ext cx="2502851" cy="646331"/>
          </a:xfrm>
          <a:prstGeom prst="rect">
            <a:avLst/>
          </a:prstGeom>
          <a:noFill/>
        </p:spPr>
        <p:txBody>
          <a:bodyPr wrap="square" rtlCol="0" anchor="ctr" anchorCtr="0">
            <a:spAutoFit/>
          </a:bodyPr>
          <a:lstStyle/>
          <a:p>
            <a:r>
              <a:rPr lang="es" dirty="0">
                <a:latin typeface="Century Gothic" panose="020B0502020202020204" pitchFamily="34" charset="0"/>
                <a:ea typeface="Montserrat Bold" charset="0"/>
                <a:cs typeface="Montserrat Bold" charset="0"/>
              </a:rPr>
              <a:t>Uso de las marcas de Smartsheet NO</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Logotipo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Despeje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es" dirty="0">
                <a:latin typeface="Century Gothic" panose="020B0502020202020204" pitchFamily="34" charset="0"/>
                <a:ea typeface="Montserrat Bold" charset="0"/>
                <a:cs typeface="Montserrat Bold" charset="0"/>
              </a:rPr>
              <a:t>Uso incorrecto</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Fuentes</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Colores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1. PAUTAS DE USO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PAUTAS DE USO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5586914"/>
          </a:xfrm>
          <a:prstGeom prst="rect">
            <a:avLst/>
          </a:prstGeom>
        </p:spPr>
        <p:txBody>
          <a:bodyPr wrap="square">
            <a:spAutoFit/>
          </a:bodyPr>
          <a:lstStyle/>
          <a:p>
            <a:pPr>
              <a:lnSpc>
                <a:spcPct val="150000"/>
              </a:lnSpc>
              <a:spcAft>
                <a:spcPts val="1600"/>
              </a:spcAft>
            </a:pPr>
            <a:r>
              <a:rPr lang="es" sz="1200" dirty="0">
                <a:latin typeface="Century Gothic" panose="020B0502020202020204" pitchFamily="34" charset="0"/>
              </a:rPr>
              <a:t>Smartsheet Inc. ("</a:t>
            </a:r>
            <a:r>
              <a:rPr lang="es" sz="1200" b="1" dirty="0">
                <a:latin typeface="Century Gothic" panose="020B0502020202020204" pitchFamily="34" charset="0"/>
              </a:rPr>
              <a:t>Smartsheet</a:t>
            </a:r>
            <a:r>
              <a:rPr lang="es" sz="1200" dirty="0">
                <a:latin typeface="Century Gothic" panose="020B0502020202020204" pitchFamily="34" charset="0"/>
              </a:rPr>
              <a:t>") posee muchas marcas comerciales, logotipos, diseños y marcas de servicio ("</a:t>
            </a:r>
            <a:r>
              <a:rPr lang="es" sz="1200" b="1" dirty="0">
                <a:latin typeface="Century Gothic" panose="020B0502020202020204" pitchFamily="34" charset="0"/>
              </a:rPr>
              <a:t>Marcas de Smartsheet</a:t>
            </a:r>
            <a:r>
              <a:rPr lang="es" sz="1200" dirty="0">
                <a:latin typeface="Century Gothic" panose="020B0502020202020204" pitchFamily="34" charset="0"/>
              </a:rPr>
              <a:t>") que utiliza con frecuencia para identificar y promover la marca Smartsheet. Estos términos y directrices (la "</a:t>
            </a:r>
            <a:r>
              <a:rPr lang="es" sz="1200" b="1" dirty="0">
                <a:latin typeface="Century Gothic" panose="020B0502020202020204" pitchFamily="34" charset="0"/>
              </a:rPr>
              <a:t>Guía</a:t>
            </a:r>
            <a:r>
              <a:rPr lang="es" sz="1200" dirty="0">
                <a:latin typeface="Century Gothic" panose="020B0502020202020204" pitchFamily="34" charset="0"/>
              </a:rPr>
              <a:t>") rigen el uso de las Marcas de Smartsheet en capacidades promocionales, publicitarias, de reventa y similares o según Smartsheet pueda aprobar alternativamente. A menos que tenga un acuerdo por escrito separado con Smartsheet que especifique el uso de las Marcas de Smartsheet, todo uso de las Marcas de Smartsheet está sujeto a esta Guía.</a:t>
            </a:r>
          </a:p>
          <a:p>
            <a:pPr>
              <a:lnSpc>
                <a:spcPct val="150000"/>
              </a:lnSpc>
              <a:spcAft>
                <a:spcPts val="1600"/>
              </a:spcAft>
            </a:pPr>
            <a:r>
              <a:rPr lang="es" sz="1200" dirty="0">
                <a:latin typeface="Century Gothic" panose="020B0502020202020204" pitchFamily="34" charset="0"/>
              </a:rPr>
              <a:t>Smartsheet le otorga una licencia limitada no transferible, no exclusiva y libre de regalías para usar las Marcas de Smartsheet como se detalla en esta Guía. Su uso de las Marcas de Smartsheet, incluida cualquier licencia que de otro modo se haya acordado por escrito, no le otorga ningún derecho de propiedad sobre las Marcas de Smartsheet, incluidos, entre otros, logotipos, diseños u otros materiales similares. Smartsheet conserva todos los derechos, títulos e intereses sobre los materiales de Smartsheet Marks, incluidos los derechos de propiedad intelectual que contienen. Cualquier uso de las Marcas de Smartsheet debe ir acompañado de un aviso que indique claramente que las Marcas de Smartsheet son marcas comerciales de Smartsheet Inc. </a:t>
            </a:r>
          </a:p>
          <a:p>
            <a:pPr>
              <a:lnSpc>
                <a:spcPct val="150000"/>
              </a:lnSpc>
              <a:spcAft>
                <a:spcPts val="1600"/>
              </a:spcAft>
            </a:pPr>
            <a:r>
              <a:rPr lang="es" sz="1200" dirty="0">
                <a:latin typeface="Century Gothic" panose="020B0502020202020204" pitchFamily="34" charset="0"/>
              </a:rPr>
              <a:t>No mostrará las Marcas de Smartsheet de ninguna manera que implique que está relacionado, asociado o afiliado, patrocinado o respaldado por Smartsheet, o de una manera que pueda interpretarse razonablemente como que sugiere que su contenido, sitio web, producto o servicio, ha sido creado, aprobado o editado por Smartsheet, o representa los puntos de vista u opiniones de Smartsheet. </a:t>
            </a:r>
          </a:p>
          <a:p>
            <a:pPr>
              <a:lnSpc>
                <a:spcPct val="150000"/>
              </a:lnSpc>
              <a:spcAft>
                <a:spcPts val="1600"/>
              </a:spcAft>
            </a:pPr>
            <a:r>
              <a:rPr lang="es" sz="1200" dirty="0">
                <a:latin typeface="Century Gothic" panose="020B0502020202020204" pitchFamily="34" charset="0"/>
              </a:rPr>
              <a:t>Solo puede usar las Marcas de Smartsheet de una manera diseñada para mantener el más alto nivel, calidad y reputación asociados con las Marcas de Smartsheet, y de manera veraz, precisa, justa y no engañosa. No utilizará las Marcas de Smartsheet para menospreciar los productos o servicios de Smartsheet o Smartsheet. </a:t>
            </a:r>
          </a:p>
          <a:p>
            <a:pPr>
              <a:lnSpc>
                <a:spcPct val="150000"/>
              </a:lnSpc>
              <a:spcAft>
                <a:spcPts val="1600"/>
              </a:spcAft>
            </a:pPr>
            <a:r>
              <a:rPr lang="es" sz="1200" dirty="0">
                <a:latin typeface="Century Gothic" panose="020B0502020202020204" pitchFamily="34" charset="0"/>
              </a:rPr>
              <a:t>Smartsheet se reserva el derecho, a su entera discreción, de rescindir o modificar su permiso para mostrar las Marcas de Smartsheet y de tomar medidas contra cualquier uso que no se ajuste a esta Guía, infrinja cualquier propiedad intelectual u otro derecho de Smartsheet, o viole la ley aplicable.</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1. PAUTAS DE USO  </a:t>
            </a:r>
            <a:r>
              <a:rPr lang="es" sz="1600" dirty="0">
                <a:solidFill>
                  <a:schemeClr val="tx1">
                    <a:lumMod val="65000"/>
                    <a:lumOff val="35000"/>
                  </a:schemeClr>
                </a:solidFill>
                <a:latin typeface="Century Gothic" panose="020B0502020202020204" pitchFamily="34" charset="0"/>
              </a:rPr>
              <a:t>continuadas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PAUTAS DE USO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5381730"/>
          </a:xfrm>
          <a:prstGeom prst="rect">
            <a:avLst/>
          </a:prstGeom>
        </p:spPr>
        <p:txBody>
          <a:bodyPr wrap="square">
            <a:spAutoFit/>
          </a:bodyPr>
          <a:lstStyle/>
          <a:p>
            <a:pPr>
              <a:lnSpc>
                <a:spcPct val="150000"/>
              </a:lnSpc>
              <a:spcAft>
                <a:spcPts val="1600"/>
              </a:spcAft>
            </a:pPr>
            <a:r>
              <a:rPr lang="es" sz="1200" dirty="0">
                <a:latin typeface="Century Gothic" panose="020B0502020202020204" pitchFamily="34" charset="0"/>
              </a:rPr>
              <a:t>Usted acepta no desafiar ni ayudar a otros a desafiar las Marcas de Smartsheet (excepto en la medida en que dicha restricción esté prohibida por la ley aplicable), y acepta no registrar ni intentar registrar ningún nombre de dominio, marca comercial, nombre comercial u otras características distintivas de marca que sean confusamente similares a las de Smartsheet. </a:t>
            </a:r>
          </a:p>
          <a:p>
            <a:pPr>
              <a:lnSpc>
                <a:spcPct val="150000"/>
              </a:lnSpc>
              <a:spcAft>
                <a:spcPts val="1600"/>
              </a:spcAft>
            </a:pPr>
            <a:r>
              <a:rPr lang="es" sz="1200" dirty="0">
                <a:latin typeface="Century Gothic" panose="020B0502020202020204" pitchFamily="34" charset="0"/>
              </a:rPr>
              <a:t>Las Marcas de Smartsheet se proporcionan "tal cual" y Smartsheet renuncia a cualquier garantía, ya sea expresa o implícita por ley con respecto a las Marcas de Smartsheet, incluidas las garantías de no infracción. En ningún caso Smartsheet será responsable ante usted por el tema de esta Guía bajo ninguna teoría de responsabilidad, incluidos los daños directos, indirectos, incidentales, especiales, consecuentes, punitivos, ejemplares o de otro tipo que surjan de esta Guía o del uso de las Marcas de Smartsheet. Esta limitación se aplicará incluso si Smartsheet era o debería haber sido consciente o advertido de la posibilidad de tales daños y a pesar de cualquier falla en el propósito esencial de cualquier recurso limitado establecido en este documento. </a:t>
            </a:r>
          </a:p>
          <a:p>
            <a:pPr>
              <a:lnSpc>
                <a:spcPct val="150000"/>
              </a:lnSpc>
              <a:spcAft>
                <a:spcPts val="1600"/>
              </a:spcAft>
            </a:pPr>
            <a:r>
              <a:rPr lang="es" sz="1200" dirty="0">
                <a:latin typeface="Century Gothic" panose="020B0502020202020204" pitchFamily="34" charset="0"/>
              </a:rPr>
              <a:t>No puede ceder sus derechos ni delegar sus obligaciones en virtud de esta Guía sin el consentimiento previo por escrito de Smartsheet. La presente Guía no tiene por objeto beneficiar a ningún derecho sobre terceros ni se considerará que da lugar a ningún derecho. Esta Guía se regirá e interpretará de acuerdo con las leyes del Estado de Washington, sin tener en cuenta los principios de conflicto de leyes. El lugar para cualquier disputa o reclamo que surja de o en conexión con esta Guía será en el Condado de King, Washington. Las partes son contratistas independientes. Ninguna de las partes se considerará un empleado, agente, socio o representante legal de la otra para ningún propósito y tampoco tendrá ningún derecho, poder o autoridad para crear ninguna obligación o responsabilidad en nombre de la otra. La renuncia por parte de Smartsheet de un incumplimiento de cualquier disposición del presente documento no se considerará ni se considerará una renuncia a la disposición en sí. Si un tribunal de jurisdicción competente considera que alguna disposición de la presente Guía es contraria a la ley, dicha disposición se modificará e interpretará de manera que se logren mejor los objetivos de la disposición original en la máxima medida permitida por la ley y las disposiciones restantes de la presente Guía permanecerán en pleno vigor y efecto. </a:t>
            </a:r>
          </a:p>
        </p:txBody>
      </p:sp>
    </p:spTree>
    <p:extLst>
      <p:ext uri="{BB962C8B-B14F-4D97-AF65-F5344CB8AC3E}">
        <p14:creationId xmlns:p14="http://schemas.microsoft.com/office/powerpoint/2010/main" val="78387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1. PAUTAS DE USO  </a:t>
            </a:r>
            <a:r>
              <a:rPr lang="es" sz="1600" dirty="0">
                <a:solidFill>
                  <a:schemeClr val="tx1">
                    <a:lumMod val="65000"/>
                    <a:lumOff val="35000"/>
                  </a:schemeClr>
                </a:solidFill>
                <a:latin typeface="Century Gothic" panose="020B0502020202020204" pitchFamily="34" charset="0"/>
              </a:rPr>
              <a:t>continuadas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PAUTAS DE USO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888192"/>
          </a:xfrm>
          <a:prstGeom prst="rect">
            <a:avLst/>
          </a:prstGeom>
        </p:spPr>
        <p:txBody>
          <a:bodyPr wrap="square">
            <a:spAutoFit/>
          </a:bodyPr>
          <a:lstStyle/>
          <a:p>
            <a:pPr>
              <a:lnSpc>
                <a:spcPct val="150000"/>
              </a:lnSpc>
              <a:spcAft>
                <a:spcPts val="1600"/>
              </a:spcAft>
            </a:pPr>
            <a:r>
              <a:rPr lang="es" sz="1200" dirty="0">
                <a:latin typeface="Century Gothic" panose="020B0502020202020204" pitchFamily="34" charset="0"/>
              </a:rPr>
              <a:t>Smartsheet agradece su cooperación con estas Directrices de marca de Smartsheet y su uso adecuado de la propiedad intelectual de Smartsheet. Si encuentra un sitio web que utiliza una marca comercial de Smartsheet de forma inapropiada, póngase en contacto con Smartsheet. Para obtener información adicional con respecto a las marcas de Smartsheet o la cartera de propiedad intelectual de Smartsheet, póngase en contacto con legal@smartsheet.com.</a:t>
            </a:r>
          </a:p>
        </p:txBody>
      </p:sp>
      <p:pic>
        <p:nvPicPr>
          <p:cNvPr id="3" name="Picture 2" descr="Logotipo&#10;&#10;Descripción generada automá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1828800" y="3027336"/>
            <a:ext cx="8128609" cy="2199010"/>
          </a:xfrm>
          <a:prstGeom prst="rect">
            <a:avLst/>
          </a:prstGeom>
        </p:spPr>
      </p:pic>
    </p:spTree>
    <p:extLst>
      <p:ext uri="{BB962C8B-B14F-4D97-AF65-F5344CB8AC3E}">
        <p14:creationId xmlns:p14="http://schemas.microsoft.com/office/powerpoint/2010/main" val="21245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pción generada automá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802918"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2. Uso de Smartsheet Marca DO's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USO DE LAS MARCAS DE SMARTSHEET </a:t>
            </a:r>
            <a:r>
              <a:rPr lang="es" b="1" dirty="0">
                <a:solidFill>
                  <a:schemeClr val="bg1"/>
                </a:solidFill>
                <a:latin typeface="Century Gothic" panose="020B0502020202020204" pitchFamily="34" charset="0"/>
              </a:rPr>
              <a:t>DO</a:t>
            </a:r>
            <a:r>
              <a:rPr lang="es"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548361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Siempre use el formulario y la ortografía de la marca comercial adecuados.</a:t>
            </a:r>
          </a:p>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Distinga las marcas comerciales del texto circundante con mayúsculas apropiadas </a:t>
            </a:r>
            <a:br>
              <a:rPr lang="en-US" sz="1400" dirty="0">
                <a:latin typeface="Century Gothic" panose="020B0502020202020204" pitchFamily="34" charset="0"/>
              </a:rPr>
            </a:br>
            <a:r>
              <a:rPr lang="es" sz="1400" dirty="0">
                <a:latin typeface="Century Gothic" panose="020B0502020202020204" pitchFamily="34" charset="0"/>
              </a:rPr>
              <a:t>(letras iniciales en mayúsculas o todas las letras en mayúsculas), cursiva o comillas.</a:t>
            </a:r>
          </a:p>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Siempre use la marca como un adjetivo, no como un sustantivo o un verbo. Por ejemplo:</a:t>
            </a:r>
          </a:p>
          <a:p>
            <a:pPr marL="742950" lvl="1"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Uso adecuado: "El uso de la plataforma de software como servicio Smartsheet se está adoptando cada vez más en toda la empresa".</a:t>
            </a:r>
          </a:p>
          <a:p>
            <a:pPr marL="742950" lvl="1"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Uso inadecuado: "Smartsheet se está adoptando cada vez más en toda la empresa".</a:t>
            </a:r>
          </a:p>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Incluya una atribución de la propiedad de Smartsheet de sus marcas comerciales dentro de la sección de aviso de crédito de su producto, documentación del producto u otra comunicación del producto.  Por ejemplo: "Smartsheet, el logotipo de Smartsheet y la marca de verificación son marcas comerciales o marcas comerciales registradas de Smartsheet Inc. en los Estados Unidos y otros países".</a:t>
            </a:r>
          </a:p>
          <a:p>
            <a:pPr marL="285750" indent="-285750">
              <a:lnSpc>
                <a:spcPct val="150000"/>
              </a:lnSpc>
              <a:spcAft>
                <a:spcPts val="1600"/>
              </a:spcAft>
              <a:buFont typeface="Arial" panose="020B0604020202020204" pitchFamily="34" charset="0"/>
              <a:buChar char="•"/>
            </a:pPr>
            <a:endParaRPr lang="en-US" sz="1400" dirty="0">
              <a:latin typeface="Century Gothic" panose="020B0502020202020204" pitchFamily="34" charset="0"/>
            </a:endParaRPr>
          </a:p>
        </p:txBody>
      </p:sp>
    </p:spTree>
    <p:extLst>
      <p:ext uri="{BB962C8B-B14F-4D97-AF65-F5344CB8AC3E}">
        <p14:creationId xmlns:p14="http://schemas.microsoft.com/office/powerpoint/2010/main" val="8688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pción generada automá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61991"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3. Uso de marcas smartsheet DON'Ts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USO DE MARCAS SMARTSHEET NO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430893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No modifiques una marca comercial a una forma plural.</a:t>
            </a:r>
          </a:p>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No traduzcas una marca comercial a un idioma extranjero.</a:t>
            </a:r>
          </a:p>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No altere una marca comercial de ninguna manera, incluso a través de identificadores visuales o fuentes no aprobadas.</a:t>
            </a:r>
          </a:p>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No utilice ni registre marcas comerciales que sean confusamente similares a las marcas comerciales de Smartsheet.</a:t>
            </a:r>
          </a:p>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No abrevie una marca comercial como acrónimo, excepto cuando pueda haber un acrónimo autorizado de Smartsheet.</a:t>
            </a:r>
          </a:p>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No utilice en relación con productos o servicios a través de ningún medio que pueda ser explícito, vulgar, ofensivo o que de alguna manera viole la ley aplicable.</a:t>
            </a:r>
          </a:p>
        </p:txBody>
      </p:sp>
    </p:spTree>
    <p:extLst>
      <p:ext uri="{BB962C8B-B14F-4D97-AF65-F5344CB8AC3E}">
        <p14:creationId xmlns:p14="http://schemas.microsoft.com/office/powerpoint/2010/main" val="7592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4. Colores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COLORES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589369" y="3821794"/>
            <a:ext cx="2180405"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Azul pizarra - Oscuro</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#455264</a:t>
            </a:r>
          </a:p>
          <a:p>
            <a:pPr>
              <a:spcAft>
                <a:spcPts val="1200"/>
              </a:spcAft>
            </a:pPr>
            <a:r>
              <a:rPr lang="es" sz="1200" dirty="0">
                <a:latin typeface="Century Gothic" panose="020B0502020202020204" pitchFamily="34" charset="0"/>
              </a:rPr>
              <a:t>69 / 82 / 100</a:t>
            </a:r>
          </a:p>
          <a:p>
            <a:pPr>
              <a:spcAft>
                <a:spcPts val="1200"/>
              </a:spcAft>
            </a:pPr>
            <a:r>
              <a:rPr lang="es" sz="1200" dirty="0">
                <a:latin typeface="Century Gothic" panose="020B0502020202020204" pitchFamily="34" charset="0"/>
              </a:rPr>
              <a:t>31 / 18 / 0 / 61</a:t>
            </a:r>
          </a:p>
          <a:p>
            <a:pPr>
              <a:spcAft>
                <a:spcPts val="1200"/>
              </a:spcAft>
            </a:pPr>
            <a:r>
              <a:rPr lang="es" sz="1200" dirty="0">
                <a:latin typeface="Century Gothic" panose="020B0502020202020204" pitchFamily="34" charset="0"/>
              </a:rPr>
              <a:t>7545 C</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187276" y="3821794"/>
            <a:ext cx="2488182"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Colaboración Azul</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#003059</a:t>
            </a:r>
          </a:p>
          <a:p>
            <a:pPr>
              <a:spcAft>
                <a:spcPts val="1200"/>
              </a:spcAft>
            </a:pPr>
            <a:r>
              <a:rPr lang="es" sz="1200" dirty="0">
                <a:latin typeface="Century Gothic" panose="020B0502020202020204" pitchFamily="34" charset="0"/>
              </a:rPr>
              <a:t>0 / 48 / 89</a:t>
            </a:r>
          </a:p>
          <a:p>
            <a:pPr>
              <a:spcAft>
                <a:spcPts val="1200"/>
              </a:spcAft>
            </a:pPr>
            <a:r>
              <a:rPr lang="es" sz="1200" dirty="0">
                <a:latin typeface="Century Gothic" panose="020B0502020202020204" pitchFamily="34" charset="0"/>
              </a:rPr>
              <a:t>100 / 46 / 0 / 65</a:t>
            </a:r>
          </a:p>
          <a:p>
            <a:pPr>
              <a:spcAft>
                <a:spcPts val="1200"/>
              </a:spcAft>
            </a:pPr>
            <a:r>
              <a:rPr lang="es" sz="1200" dirty="0">
                <a:latin typeface="Century Gothic" panose="020B0502020202020204" pitchFamily="34" charset="0"/>
              </a:rPr>
              <a:t>295 C</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065499" y="3821794"/>
            <a:ext cx="2372765"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Verde solidario</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#349D73</a:t>
            </a:r>
          </a:p>
          <a:p>
            <a:pPr>
              <a:spcAft>
                <a:spcPts val="1200"/>
              </a:spcAft>
            </a:pPr>
            <a:r>
              <a:rPr lang="es" sz="1200" dirty="0">
                <a:latin typeface="Century Gothic" panose="020B0502020202020204" pitchFamily="34" charset="0"/>
              </a:rPr>
              <a:t>52 / 157 / 115</a:t>
            </a:r>
          </a:p>
          <a:p>
            <a:pPr>
              <a:spcAft>
                <a:spcPts val="1200"/>
              </a:spcAft>
            </a:pPr>
            <a:r>
              <a:rPr lang="es" sz="1200" dirty="0">
                <a:latin typeface="Century Gothic" panose="020B0502020202020204" pitchFamily="34" charset="0"/>
              </a:rPr>
              <a:t>67 / 0 / 27 / 38</a:t>
            </a:r>
          </a:p>
          <a:p>
            <a:pPr>
              <a:spcAft>
                <a:spcPts val="1200"/>
              </a:spcAft>
            </a:pPr>
            <a:r>
              <a:rPr lang="es" sz="1200" dirty="0">
                <a:latin typeface="Century Gothic" panose="020B0502020202020204" pitchFamily="34" charset="0"/>
              </a:rPr>
              <a:t>2417 C</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169829" y="3821794"/>
            <a:ext cx="1628972"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Azul honesto</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#2A75D1</a:t>
            </a:r>
          </a:p>
          <a:p>
            <a:pPr>
              <a:spcAft>
                <a:spcPts val="1200"/>
              </a:spcAft>
            </a:pPr>
            <a:r>
              <a:rPr lang="es" sz="1200" dirty="0">
                <a:latin typeface="Century Gothic" panose="020B0502020202020204" pitchFamily="34" charset="0"/>
              </a:rPr>
              <a:t>42 / 117 / 209</a:t>
            </a:r>
          </a:p>
          <a:p>
            <a:pPr>
              <a:spcAft>
                <a:spcPts val="1200"/>
              </a:spcAft>
            </a:pPr>
            <a:r>
              <a:rPr lang="es" sz="1200" dirty="0">
                <a:latin typeface="Century Gothic" panose="020B0502020202020204" pitchFamily="34" charset="0"/>
              </a:rPr>
              <a:t>80 / 44 / 0 / 18</a:t>
            </a:r>
          </a:p>
          <a:p>
            <a:pPr>
              <a:spcAft>
                <a:spcPts val="1200"/>
              </a:spcAft>
            </a:pPr>
            <a:r>
              <a:rPr lang="es" sz="1200" dirty="0">
                <a:latin typeface="Century Gothic" panose="020B0502020202020204" pitchFamily="34" charset="0"/>
              </a:rPr>
              <a:t>2386 C</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55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003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349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7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Example" id="{698D2E75-0043-0446-92C4-EF5B3FFF56F4}" vid="{F98EE164-D34B-EF4B-854D-9DAC3D06E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IC-Brand-Style-Guide-Example</Template>
  <TotalTime>3</TotalTime>
  <Words>1810</Words>
  <Application>Microsoft Macintosh PowerPoint</Application>
  <PresentationFormat>Widescreen</PresentationFormat>
  <Paragraphs>166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 Ragazhinskaya</dc:creator>
  <cp:lastModifiedBy>Jason Flores</cp:lastModifiedBy>
  <cp:revision>2</cp:revision>
  <dcterms:created xsi:type="dcterms:W3CDTF">2021-10-06T22:20:46Z</dcterms:created>
  <dcterms:modified xsi:type="dcterms:W3CDTF">2022-09-11T04:19:12Z</dcterms:modified>
</cp:coreProperties>
</file>