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6"/>
  </p:notesMasterIdLst>
  <p:sldIdLst>
    <p:sldId id="342" r:id="rId2"/>
    <p:sldId id="354" r:id="rId3"/>
    <p:sldId id="353" r:id="rId4"/>
    <p:sldId id="368" r:id="rId5"/>
    <p:sldId id="378" r:id="rId6"/>
    <p:sldId id="379" r:id="rId7"/>
    <p:sldId id="380" r:id="rId8"/>
    <p:sldId id="381" r:id="rId9"/>
    <p:sldId id="385" r:id="rId10"/>
    <p:sldId id="382" r:id="rId11"/>
    <p:sldId id="386" r:id="rId12"/>
    <p:sldId id="383" r:id="rId13"/>
    <p:sldId id="384" r:id="rId14"/>
    <p:sldId id="29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75D1"/>
    <a:srgbClr val="349D73"/>
    <a:srgbClr val="003059"/>
    <a:srgbClr val="455264"/>
    <a:srgbClr val="FCF1C3"/>
    <a:srgbClr val="E9CF9C"/>
    <a:srgbClr val="F7F9FB"/>
    <a:srgbClr val="F9F9F9"/>
    <a:srgbClr val="FCF8E4"/>
    <a:srgbClr val="EAEE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99" autoAdjust="0"/>
    <p:restoredTop sz="86447"/>
  </p:normalViewPr>
  <p:slideViewPr>
    <p:cSldViewPr snapToGrid="0" snapToObjects="1">
      <p:cViewPr varScale="1">
        <p:scale>
          <a:sx n="112" d="100"/>
          <a:sy n="112" d="100"/>
        </p:scale>
        <p:origin x="632" y="184"/>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13" Type="http://schemas.openxmlformats.org/officeDocument/2006/relationships/slide" Target="slides/slide14.xml"/><Relationship Id="rId3" Type="http://schemas.openxmlformats.org/officeDocument/2006/relationships/slide" Target="slides/slide4.xml"/><Relationship Id="rId7" Type="http://schemas.openxmlformats.org/officeDocument/2006/relationships/slide" Target="slides/slide8.xml"/><Relationship Id="rId12" Type="http://schemas.openxmlformats.org/officeDocument/2006/relationships/slide" Target="slides/slide13.xml"/><Relationship Id="rId2" Type="http://schemas.openxmlformats.org/officeDocument/2006/relationships/slide" Target="slides/slide3.xml"/><Relationship Id="rId1" Type="http://schemas.openxmlformats.org/officeDocument/2006/relationships/slide" Target="slides/slide2.xml"/><Relationship Id="rId6" Type="http://schemas.openxmlformats.org/officeDocument/2006/relationships/slide" Target="slides/slide7.xml"/><Relationship Id="rId11" Type="http://schemas.openxmlformats.org/officeDocument/2006/relationships/slide" Target="slides/slide12.xml"/><Relationship Id="rId5" Type="http://schemas.openxmlformats.org/officeDocument/2006/relationships/slide" Target="slides/slide6.xml"/><Relationship Id="rId10" Type="http://schemas.openxmlformats.org/officeDocument/2006/relationships/slide" Target="slides/slide11.xml"/><Relationship Id="rId4" Type="http://schemas.openxmlformats.org/officeDocument/2006/relationships/slide" Target="slides/slide5.xml"/><Relationship Id="rId9"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9/10/22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1632908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408372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12</a:t>
            </a:fld>
            <a:endParaRPr lang="en-US" dirty="0"/>
          </a:p>
        </p:txBody>
      </p:sp>
    </p:spTree>
    <p:extLst>
      <p:ext uri="{BB962C8B-B14F-4D97-AF65-F5344CB8AC3E}">
        <p14:creationId xmlns:p14="http://schemas.microsoft.com/office/powerpoint/2010/main" val="4158600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13</a:t>
            </a:fld>
            <a:endParaRPr lang="en-US" dirty="0"/>
          </a:p>
        </p:txBody>
      </p:sp>
    </p:spTree>
    <p:extLst>
      <p:ext uri="{BB962C8B-B14F-4D97-AF65-F5344CB8AC3E}">
        <p14:creationId xmlns:p14="http://schemas.microsoft.com/office/powerpoint/2010/main" val="1055359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14</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2464423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2242678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1402752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1664108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2627527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682813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1962355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831970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9/10/22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9/10/22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9/10/22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9/10/22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alpha val="40000"/>
              </a:schemeClr>
            </a:gs>
            <a:gs pos="100000">
              <a:schemeClr val="bg1">
                <a:lumMod val="7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9/10/22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3.pn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2.png"/><Relationship Id="rId9"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openxmlformats.org/officeDocument/2006/relationships/image" Target="../media/image28.tiff"/><Relationship Id="rId3" Type="http://schemas.openxmlformats.org/officeDocument/2006/relationships/image" Target="../media/image23.tiff"/><Relationship Id="rId7" Type="http://schemas.openxmlformats.org/officeDocument/2006/relationships/image" Target="../media/image27.tiff"/><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6.tiff"/><Relationship Id="rId5" Type="http://schemas.openxmlformats.org/officeDocument/2006/relationships/image" Target="../media/image25.tiff"/><Relationship Id="rId4" Type="http://schemas.openxmlformats.org/officeDocument/2006/relationships/image" Target="../media/image24.tiff"/><Relationship Id="rId9" Type="http://schemas.openxmlformats.org/officeDocument/2006/relationships/image" Target="../media/image2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tiff"/><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1.png"/><Relationship Id="rId7" Type="http://schemas.openxmlformats.org/officeDocument/2006/relationships/slide" Target="slide10.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slide" Target="slide4.xml"/><Relationship Id="rId4" Type="http://schemas.openxmlformats.org/officeDocument/2006/relationships/slide" Target="slide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orma&#10;&#10;Descrizione generata automaticamente">
            <a:extLst>
              <a:ext uri="{FF2B5EF4-FFF2-40B4-BE49-F238E27FC236}">
                <a16:creationId xmlns:a16="http://schemas.microsoft.com/office/drawing/2014/main" id="{1AE65A14-F267-A448-B5E0-4329D1561F45}"/>
              </a:ext>
            </a:extLst>
          </p:cNvPr>
          <p:cNvPicPr>
            <a:picLocks noChangeAspect="1"/>
          </p:cNvPicPr>
          <p:nvPr/>
        </p:nvPicPr>
        <p:blipFill>
          <a:blip r:embed="rId2"/>
          <a:stretch>
            <a:fillRect/>
          </a:stretch>
        </p:blipFill>
        <p:spPr>
          <a:xfrm>
            <a:off x="7107105" y="255512"/>
            <a:ext cx="4997547" cy="6042008"/>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253847"/>
            <a:ext cx="6950745" cy="430887"/>
          </a:xfrm>
          <a:prstGeom prst="rect">
            <a:avLst/>
          </a:prstGeom>
          <a:noFill/>
        </p:spPr>
        <p:txBody>
          <a:bodyPr wrap="square" rtlCol="0">
            <a:spAutoFit/>
          </a:bodyPr>
          <a:lstStyle/>
          <a:p>
            <a:r>
              <a:rPr lang="it" sz="2200" b="1" dirty="0">
                <a:solidFill>
                  <a:schemeClr val="tx1">
                    <a:lumMod val="75000"/>
                    <a:lumOff val="25000"/>
                  </a:schemeClr>
                </a:solidFill>
                <a:latin typeface="Century Gothic" panose="020B0502020202020204" pitchFamily="34" charset="0"/>
              </a:rPr>
              <a:t>ESEMPIO DI GUIDA DI STILE DEL MARCHIO</a:t>
            </a:r>
          </a:p>
        </p:txBody>
      </p:sp>
      <p:sp>
        <p:nvSpPr>
          <p:cNvPr id="34" name="Rectangle 7">
            <a:extLst>
              <a:ext uri="{FF2B5EF4-FFF2-40B4-BE49-F238E27FC236}">
                <a16:creationId xmlns:a16="http://schemas.microsoft.com/office/drawing/2014/main" id="{0671204C-72BF-9849-8945-77D03A477E75}"/>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5" name="Parallelogram 34">
            <a:extLst>
              <a:ext uri="{FF2B5EF4-FFF2-40B4-BE49-F238E27FC236}">
                <a16:creationId xmlns:a16="http://schemas.microsoft.com/office/drawing/2014/main" id="{E65CF26C-52F9-344A-ACC9-09D07DE0977D}"/>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7DC0BFC-32CE-0544-BDE7-E4E8CD4C8E4D}"/>
              </a:ext>
            </a:extLst>
          </p:cNvPr>
          <p:cNvSpPr txBox="1"/>
          <p:nvPr/>
        </p:nvSpPr>
        <p:spPr>
          <a:xfrm>
            <a:off x="4800046" y="6477000"/>
            <a:ext cx="6947194" cy="369332"/>
          </a:xfrm>
          <a:prstGeom prst="rect">
            <a:avLst/>
          </a:prstGeom>
          <a:noFill/>
        </p:spPr>
        <p:txBody>
          <a:bodyPr wrap="square" rtlCol="0">
            <a:spAutoFit/>
          </a:bodyPr>
          <a:lstStyle/>
          <a:p>
            <a:pPr algn="r"/>
            <a:r>
              <a:rPr lang="it" dirty="0">
                <a:solidFill>
                  <a:schemeClr val="bg1"/>
                </a:solidFill>
                <a:latin typeface="Century Gothic" panose="020B0502020202020204" pitchFamily="34" charset="0"/>
              </a:rPr>
              <a:t>GUIDA DI STILE DEL MARCHIO</a:t>
            </a:r>
            <a:endParaRPr lang="en-US" dirty="0">
              <a:solidFill>
                <a:schemeClr val="bg1"/>
              </a:solidFill>
              <a:latin typeface="Century Gothic" panose="020B0502020202020204" pitchFamily="34" charset="0"/>
              <a:ea typeface="Arial" charset="0"/>
              <a:cs typeface="Arial" charset="0"/>
            </a:endParaRPr>
          </a:p>
        </p:txBody>
      </p:sp>
      <p:sp>
        <p:nvSpPr>
          <p:cNvPr id="93" name="TextBox 92">
            <a:extLst>
              <a:ext uri="{FF2B5EF4-FFF2-40B4-BE49-F238E27FC236}">
                <a16:creationId xmlns:a16="http://schemas.microsoft.com/office/drawing/2014/main" id="{4202D8FA-97A9-1F4C-B19E-615D761DF0CF}"/>
              </a:ext>
            </a:extLst>
          </p:cNvPr>
          <p:cNvSpPr txBox="1"/>
          <p:nvPr/>
        </p:nvSpPr>
        <p:spPr>
          <a:xfrm>
            <a:off x="552992" y="3534252"/>
            <a:ext cx="8138087" cy="2462213"/>
          </a:xfrm>
          <a:prstGeom prst="rect">
            <a:avLst/>
          </a:prstGeom>
          <a:noFill/>
        </p:spPr>
        <p:txBody>
          <a:bodyPr wrap="square" rtlCol="0">
            <a:spAutoFit/>
          </a:bodyPr>
          <a:lstStyle/>
          <a:p>
            <a:r>
              <a:rPr lang="it" sz="3600" dirty="0">
                <a:solidFill>
                  <a:schemeClr val="tx2">
                    <a:lumMod val="50000"/>
                  </a:schemeClr>
                </a:solidFill>
                <a:latin typeface="Century Gothic" panose="020B0502020202020204" pitchFamily="34" charset="0"/>
              </a:rPr>
              <a:t>GUIDA DI STILE DEL MARCHIO</a:t>
            </a:r>
          </a:p>
          <a:p>
            <a:r>
              <a:rPr lang="en-US" sz="2000" dirty="0">
                <a:solidFill>
                  <a:schemeClr val="tx2"/>
                </a:solidFill>
                <a:latin typeface="Century Gothic" panose="020B0502020202020204" pitchFamily="34" charset="0"/>
              </a:rPr>
              <a:t> </a:t>
            </a:r>
          </a:p>
          <a:p>
            <a:endParaRPr lang="en-US" sz="1400" dirty="0">
              <a:solidFill>
                <a:schemeClr val="bg1">
                  <a:lumMod val="50000"/>
                </a:schemeClr>
              </a:solidFill>
              <a:latin typeface="Century Gothic" panose="020B0502020202020204" pitchFamily="34" charset="0"/>
            </a:endParaRPr>
          </a:p>
          <a:p>
            <a:endParaRPr lang="en-US" sz="1400" dirty="0">
              <a:solidFill>
                <a:schemeClr val="bg1">
                  <a:lumMod val="50000"/>
                </a:schemeClr>
              </a:solidFill>
              <a:latin typeface="Century Gothic" panose="020B0502020202020204" pitchFamily="34" charset="0"/>
            </a:endParaRPr>
          </a:p>
          <a:p>
            <a:endParaRPr lang="en-US" sz="1400" dirty="0">
              <a:solidFill>
                <a:schemeClr val="bg1">
                  <a:lumMod val="50000"/>
                </a:schemeClr>
              </a:solidFill>
              <a:latin typeface="Century Gothic" panose="020B0502020202020204" pitchFamily="34" charset="0"/>
            </a:endParaRPr>
          </a:p>
          <a:p>
            <a:endParaRPr lang="en-US" sz="1400" dirty="0">
              <a:solidFill>
                <a:schemeClr val="bg1">
                  <a:lumMod val="50000"/>
                </a:schemeClr>
              </a:solidFill>
              <a:latin typeface="Century Gothic" panose="020B0502020202020204" pitchFamily="34" charset="0"/>
            </a:endParaRPr>
          </a:p>
          <a:p>
            <a:endParaRPr lang="en-US" sz="1400" dirty="0">
              <a:solidFill>
                <a:schemeClr val="bg1">
                  <a:lumMod val="50000"/>
                </a:schemeClr>
              </a:solidFill>
              <a:latin typeface="Century Gothic" panose="020B0502020202020204" pitchFamily="34" charset="0"/>
            </a:endParaRPr>
          </a:p>
          <a:p>
            <a:endParaRPr lang="en-US" sz="1400" dirty="0">
              <a:solidFill>
                <a:schemeClr val="bg1">
                  <a:lumMod val="50000"/>
                </a:schemeClr>
              </a:solidFill>
              <a:latin typeface="Century Gothic" panose="020B0502020202020204" pitchFamily="34" charset="0"/>
            </a:endParaRPr>
          </a:p>
          <a:p>
            <a:r>
              <a:rPr lang="it" sz="1400" dirty="0">
                <a:solidFill>
                  <a:schemeClr val="bg1">
                    <a:lumMod val="50000"/>
                  </a:schemeClr>
                </a:solidFill>
                <a:latin typeface="Century Gothic" panose="020B0502020202020204" pitchFamily="34" charset="0"/>
              </a:rPr>
              <a:t>©2022. Tutti i diritti riservati Smartsheet Inc.</a:t>
            </a:r>
          </a:p>
        </p:txBody>
      </p:sp>
      <p:pic>
        <p:nvPicPr>
          <p:cNvPr id="5" name="Picture 4" descr="Logo&#10;&#10;Descrizione generata automaticamente">
            <a:extLst>
              <a:ext uri="{FF2B5EF4-FFF2-40B4-BE49-F238E27FC236}">
                <a16:creationId xmlns:a16="http://schemas.microsoft.com/office/drawing/2014/main" id="{0E128F4E-F7DC-E143-9D97-82C86E097560}"/>
              </a:ext>
            </a:extLst>
          </p:cNvPr>
          <p:cNvPicPr>
            <a:picLocks noChangeAspect="1"/>
          </p:cNvPicPr>
          <p:nvPr/>
        </p:nvPicPr>
        <p:blipFill>
          <a:blip r:embed="rId3"/>
          <a:stretch>
            <a:fillRect/>
          </a:stretch>
        </p:blipFill>
        <p:spPr>
          <a:xfrm>
            <a:off x="467139" y="2004004"/>
            <a:ext cx="7732643" cy="1256367"/>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it" b="1" dirty="0">
                <a:solidFill>
                  <a:schemeClr val="bg1"/>
                </a:solidFill>
                <a:latin typeface="Century Gothic" panose="020B0502020202020204" pitchFamily="34" charset="0"/>
                <a:ea typeface="Arial" charset="0"/>
                <a:cs typeface="Arial" charset="0"/>
              </a:rPr>
              <a:t>RELAZIONE DI PROGETTO</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1287532" cy="461665"/>
          </a:xfrm>
          <a:prstGeom prst="rect">
            <a:avLst/>
          </a:prstGeom>
          <a:noFill/>
        </p:spPr>
        <p:txBody>
          <a:bodyPr wrap="none" rtlCol="0">
            <a:spAutoFit/>
          </a:bodyPr>
          <a:lstStyle/>
          <a:p>
            <a:r>
              <a:rPr lang="it" sz="2400" dirty="0">
                <a:solidFill>
                  <a:schemeClr val="tx1">
                    <a:lumMod val="65000"/>
                    <a:lumOff val="35000"/>
                  </a:schemeClr>
                </a:solidFill>
                <a:latin typeface="Century Gothic" panose="020B0502020202020204" pitchFamily="34" charset="0"/>
              </a:rPr>
              <a:t>5. Caratteri</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it" dirty="0">
                <a:solidFill>
                  <a:schemeClr val="bg1"/>
                </a:solidFill>
                <a:latin typeface="Century Gothic" panose="020B0502020202020204" pitchFamily="34" charset="0"/>
              </a:rPr>
              <a:t>CARATTERI</a:t>
            </a:r>
            <a:endParaRPr lang="en-US" dirty="0">
              <a:solidFill>
                <a:schemeClr val="bg1"/>
              </a:solidFill>
              <a:latin typeface="Century Gothic" panose="020B0502020202020204" pitchFamily="34" charset="0"/>
              <a:ea typeface="Arial" charset="0"/>
              <a:cs typeface="Arial" charset="0"/>
            </a:endParaRPr>
          </a:p>
        </p:txBody>
      </p:sp>
      <p:sp>
        <p:nvSpPr>
          <p:cNvPr id="2" name="TextBox 1">
            <a:extLst>
              <a:ext uri="{FF2B5EF4-FFF2-40B4-BE49-F238E27FC236}">
                <a16:creationId xmlns:a16="http://schemas.microsoft.com/office/drawing/2014/main" id="{B2658F5F-FC84-B44E-B55C-A0BDB1DDC2BD}"/>
              </a:ext>
            </a:extLst>
          </p:cNvPr>
          <p:cNvSpPr txBox="1"/>
          <p:nvPr/>
        </p:nvSpPr>
        <p:spPr>
          <a:xfrm>
            <a:off x="469556" y="847138"/>
            <a:ext cx="1781257" cy="461665"/>
          </a:xfrm>
          <a:prstGeom prst="rect">
            <a:avLst/>
          </a:prstGeom>
          <a:noFill/>
        </p:spPr>
        <p:txBody>
          <a:bodyPr wrap="none" rtlCol="0">
            <a:spAutoFit/>
          </a:bodyPr>
          <a:lstStyle/>
          <a:p>
            <a:r>
              <a:rPr lang="it" sz="2400" dirty="0">
                <a:solidFill>
                  <a:srgbClr val="003059"/>
                </a:solidFill>
                <a:latin typeface="Century Gothic" panose="020B0502020202020204" pitchFamily="34" charset="0"/>
              </a:rPr>
              <a:t>Montserrat</a:t>
            </a:r>
          </a:p>
        </p:txBody>
      </p:sp>
      <p:sp>
        <p:nvSpPr>
          <p:cNvPr id="22" name="TextBox 21">
            <a:extLst>
              <a:ext uri="{FF2B5EF4-FFF2-40B4-BE49-F238E27FC236}">
                <a16:creationId xmlns:a16="http://schemas.microsoft.com/office/drawing/2014/main" id="{46A3C747-4DD3-7744-B42C-FAC21A95C84E}"/>
              </a:ext>
            </a:extLst>
          </p:cNvPr>
          <p:cNvSpPr txBox="1"/>
          <p:nvPr/>
        </p:nvSpPr>
        <p:spPr>
          <a:xfrm>
            <a:off x="6096000" y="847138"/>
            <a:ext cx="1292341" cy="461665"/>
          </a:xfrm>
          <a:prstGeom prst="rect">
            <a:avLst/>
          </a:prstGeom>
          <a:noFill/>
        </p:spPr>
        <p:txBody>
          <a:bodyPr wrap="none" rtlCol="0">
            <a:spAutoFit/>
          </a:bodyPr>
          <a:lstStyle/>
          <a:p>
            <a:r>
              <a:rPr lang="it" sz="2400" dirty="0">
                <a:solidFill>
                  <a:srgbClr val="003059"/>
                </a:solidFill>
                <a:latin typeface="Century Gothic" panose="020B0502020202020204" pitchFamily="34" charset="0"/>
              </a:rPr>
              <a:t>Roboto ·</a:t>
            </a:r>
          </a:p>
        </p:txBody>
      </p:sp>
      <p:pic>
        <p:nvPicPr>
          <p:cNvPr id="33" name="Picture 32" descr="Un segno in bianco e nero&#10;&#10;Descrizione generata automaticamente con bassa affidabilità">
            <a:extLst>
              <a:ext uri="{FF2B5EF4-FFF2-40B4-BE49-F238E27FC236}">
                <a16:creationId xmlns:a16="http://schemas.microsoft.com/office/drawing/2014/main" id="{7D405FC9-786F-4646-83C5-3C07378378D1}"/>
              </a:ext>
            </a:extLst>
          </p:cNvPr>
          <p:cNvPicPr>
            <a:picLocks noChangeAspect="1"/>
          </p:cNvPicPr>
          <p:nvPr/>
        </p:nvPicPr>
        <p:blipFill>
          <a:blip r:embed="rId3"/>
          <a:stretch>
            <a:fillRect/>
          </a:stretch>
        </p:blipFill>
        <p:spPr>
          <a:xfrm>
            <a:off x="508352" y="1445876"/>
            <a:ext cx="5006644" cy="4207810"/>
          </a:xfrm>
          <a:prstGeom prst="rect">
            <a:avLst/>
          </a:prstGeom>
        </p:spPr>
      </p:pic>
      <p:pic>
        <p:nvPicPr>
          <p:cNvPr id="35" name="Picture 34" descr="Un segno in bianco e nero&#10;&#10;Descrizione generata automaticamente con bassa affidabilità">
            <a:extLst>
              <a:ext uri="{FF2B5EF4-FFF2-40B4-BE49-F238E27FC236}">
                <a16:creationId xmlns:a16="http://schemas.microsoft.com/office/drawing/2014/main" id="{D2C4892E-BD2B-EC4F-94A6-D4BFE0A8502E}"/>
              </a:ext>
            </a:extLst>
          </p:cNvPr>
          <p:cNvPicPr>
            <a:picLocks noChangeAspect="1"/>
          </p:cNvPicPr>
          <p:nvPr/>
        </p:nvPicPr>
        <p:blipFill>
          <a:blip r:embed="rId4"/>
          <a:stretch>
            <a:fillRect/>
          </a:stretch>
        </p:blipFill>
        <p:spPr>
          <a:xfrm>
            <a:off x="6211569" y="1445876"/>
            <a:ext cx="4988066" cy="4189232"/>
          </a:xfrm>
          <a:prstGeom prst="rect">
            <a:avLst/>
          </a:prstGeom>
        </p:spPr>
      </p:pic>
    </p:spTree>
    <p:extLst>
      <p:ext uri="{BB962C8B-B14F-4D97-AF65-F5344CB8AC3E}">
        <p14:creationId xmlns:p14="http://schemas.microsoft.com/office/powerpoint/2010/main" val="547120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it" b="1" dirty="0">
                <a:solidFill>
                  <a:schemeClr val="bg1"/>
                </a:solidFill>
                <a:latin typeface="Century Gothic" panose="020B0502020202020204" pitchFamily="34" charset="0"/>
                <a:ea typeface="Arial" charset="0"/>
                <a:cs typeface="Arial" charset="0"/>
              </a:rPr>
              <a:t>RELAZIONE DI PROGETTO</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1277914" cy="461665"/>
          </a:xfrm>
          <a:prstGeom prst="rect">
            <a:avLst/>
          </a:prstGeom>
          <a:noFill/>
        </p:spPr>
        <p:txBody>
          <a:bodyPr wrap="none" rtlCol="0">
            <a:spAutoFit/>
          </a:bodyPr>
          <a:lstStyle/>
          <a:p>
            <a:r>
              <a:rPr lang="it" sz="2400" dirty="0">
                <a:solidFill>
                  <a:schemeClr val="tx1">
                    <a:lumMod val="65000"/>
                    <a:lumOff val="35000"/>
                  </a:schemeClr>
                </a:solidFill>
                <a:latin typeface="Century Gothic" panose="020B0502020202020204" pitchFamily="34" charset="0"/>
              </a:rPr>
              <a:t>6. Logo</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it" dirty="0">
                <a:solidFill>
                  <a:schemeClr val="bg1"/>
                </a:solidFill>
                <a:latin typeface="Century Gothic" panose="020B0502020202020204" pitchFamily="34" charset="0"/>
              </a:rPr>
              <a:t>LOGO</a:t>
            </a:r>
            <a:endParaRPr lang="en-US" dirty="0">
              <a:solidFill>
                <a:schemeClr val="bg1"/>
              </a:solidFill>
              <a:latin typeface="Century Gothic" panose="020B0502020202020204" pitchFamily="34" charset="0"/>
              <a:ea typeface="Arial" charset="0"/>
              <a:cs typeface="Arial" charset="0"/>
            </a:endParaRPr>
          </a:p>
        </p:txBody>
      </p:sp>
      <p:sp>
        <p:nvSpPr>
          <p:cNvPr id="8" name="Rectangle 7">
            <a:extLst>
              <a:ext uri="{FF2B5EF4-FFF2-40B4-BE49-F238E27FC236}">
                <a16:creationId xmlns:a16="http://schemas.microsoft.com/office/drawing/2014/main" id="{BF5586FE-425C-3043-B3E9-E524EDB8E26A}"/>
              </a:ext>
            </a:extLst>
          </p:cNvPr>
          <p:cNvSpPr/>
          <p:nvPr/>
        </p:nvSpPr>
        <p:spPr>
          <a:xfrm>
            <a:off x="444759" y="890855"/>
            <a:ext cx="11432501" cy="697692"/>
          </a:xfrm>
          <a:prstGeom prst="rect">
            <a:avLst/>
          </a:prstGeom>
        </p:spPr>
        <p:txBody>
          <a:bodyPr wrap="square">
            <a:spAutoFit/>
          </a:bodyPr>
          <a:lstStyle/>
          <a:p>
            <a:pPr>
              <a:lnSpc>
                <a:spcPct val="150000"/>
              </a:lnSpc>
              <a:spcAft>
                <a:spcPts val="1600"/>
              </a:spcAft>
            </a:pPr>
            <a:r>
              <a:rPr lang="it" sz="1400" dirty="0">
                <a:latin typeface="Century Gothic" panose="020B0502020202020204" pitchFamily="34" charset="0"/>
              </a:rPr>
              <a:t>Il logo Smartsheet ha significato e scopo. Rappresenta uno strumento di lavoro e di realizzazione. Trasmette il successo nel portare a termine il lavoro, il successo e la soddisfazione. Il nostro logo è la nostra prima impressione. Di seguito sono riportati tutti i trattamenti accettati del logo.</a:t>
            </a:r>
          </a:p>
        </p:txBody>
      </p:sp>
      <p:pic>
        <p:nvPicPr>
          <p:cNvPr id="3" name="Picture 2" descr="Logo&#10;&#10;Descrizione generata automaticamente">
            <a:extLst>
              <a:ext uri="{FF2B5EF4-FFF2-40B4-BE49-F238E27FC236}">
                <a16:creationId xmlns:a16="http://schemas.microsoft.com/office/drawing/2014/main" id="{EBC370A0-ECBA-554C-A732-1C3DE3B0E5A3}"/>
              </a:ext>
            </a:extLst>
          </p:cNvPr>
          <p:cNvPicPr>
            <a:picLocks noChangeAspect="1"/>
          </p:cNvPicPr>
          <p:nvPr/>
        </p:nvPicPr>
        <p:blipFill>
          <a:blip r:embed="rId3"/>
          <a:stretch>
            <a:fillRect/>
          </a:stretch>
        </p:blipFill>
        <p:spPr>
          <a:xfrm>
            <a:off x="577621" y="2653819"/>
            <a:ext cx="2579008" cy="697692"/>
          </a:xfrm>
          <a:prstGeom prst="rect">
            <a:avLst/>
          </a:prstGeom>
        </p:spPr>
      </p:pic>
      <p:sp>
        <p:nvSpPr>
          <p:cNvPr id="2" name="TextBox 1">
            <a:extLst>
              <a:ext uri="{FF2B5EF4-FFF2-40B4-BE49-F238E27FC236}">
                <a16:creationId xmlns:a16="http://schemas.microsoft.com/office/drawing/2014/main" id="{B2658F5F-FC84-B44E-B55C-A0BDB1DDC2BD}"/>
              </a:ext>
            </a:extLst>
          </p:cNvPr>
          <p:cNvSpPr txBox="1"/>
          <p:nvPr/>
        </p:nvSpPr>
        <p:spPr>
          <a:xfrm>
            <a:off x="469556" y="1902941"/>
            <a:ext cx="2743059" cy="461665"/>
          </a:xfrm>
          <a:prstGeom prst="rect">
            <a:avLst/>
          </a:prstGeom>
          <a:noFill/>
        </p:spPr>
        <p:txBody>
          <a:bodyPr wrap="none" rtlCol="0">
            <a:spAutoFit/>
          </a:bodyPr>
          <a:lstStyle/>
          <a:p>
            <a:r>
              <a:rPr lang="it" sz="2400" dirty="0">
                <a:solidFill>
                  <a:srgbClr val="003059"/>
                </a:solidFill>
                <a:latin typeface="Century Gothic" panose="020B0502020202020204" pitchFamily="34" charset="0"/>
              </a:rPr>
              <a:t>Layout orizzontale</a:t>
            </a:r>
          </a:p>
        </p:txBody>
      </p:sp>
      <p:pic>
        <p:nvPicPr>
          <p:cNvPr id="10" name="Picture 9" descr="Un'immagine contenente testo, segno&#10;&#10;Descrizione generata automaticamente">
            <a:extLst>
              <a:ext uri="{FF2B5EF4-FFF2-40B4-BE49-F238E27FC236}">
                <a16:creationId xmlns:a16="http://schemas.microsoft.com/office/drawing/2014/main" id="{974700CB-9180-2F4C-B337-AEE9B53EAE67}"/>
              </a:ext>
            </a:extLst>
          </p:cNvPr>
          <p:cNvPicPr>
            <a:picLocks noChangeAspect="1"/>
          </p:cNvPicPr>
          <p:nvPr/>
        </p:nvPicPr>
        <p:blipFill>
          <a:blip r:embed="rId4"/>
          <a:stretch>
            <a:fillRect/>
          </a:stretch>
        </p:blipFill>
        <p:spPr>
          <a:xfrm>
            <a:off x="3508376" y="2782141"/>
            <a:ext cx="2286884" cy="369332"/>
          </a:xfrm>
          <a:prstGeom prst="rect">
            <a:avLst/>
          </a:prstGeom>
        </p:spPr>
      </p:pic>
      <p:sp>
        <p:nvSpPr>
          <p:cNvPr id="12" name="TextBox 11">
            <a:extLst>
              <a:ext uri="{FF2B5EF4-FFF2-40B4-BE49-F238E27FC236}">
                <a16:creationId xmlns:a16="http://schemas.microsoft.com/office/drawing/2014/main" id="{308BE609-9BEF-E84E-ACFF-BEA15CAF93E5}"/>
              </a:ext>
            </a:extLst>
          </p:cNvPr>
          <p:cNvSpPr txBox="1"/>
          <p:nvPr/>
        </p:nvSpPr>
        <p:spPr>
          <a:xfrm>
            <a:off x="469556" y="3821794"/>
            <a:ext cx="1731564" cy="461665"/>
          </a:xfrm>
          <a:prstGeom prst="rect">
            <a:avLst/>
          </a:prstGeom>
          <a:noFill/>
        </p:spPr>
        <p:txBody>
          <a:bodyPr wrap="none" rtlCol="0">
            <a:spAutoFit/>
          </a:bodyPr>
          <a:lstStyle/>
          <a:p>
            <a:r>
              <a:rPr lang="it" sz="2400" dirty="0">
                <a:solidFill>
                  <a:srgbClr val="003059"/>
                </a:solidFill>
                <a:latin typeface="Century Gothic" panose="020B0502020202020204" pitchFamily="34" charset="0"/>
              </a:rPr>
              <a:t>Marchio denominativo</a:t>
            </a:r>
          </a:p>
        </p:txBody>
      </p:sp>
      <p:sp>
        <p:nvSpPr>
          <p:cNvPr id="15" name="Rectangle 14">
            <a:extLst>
              <a:ext uri="{FF2B5EF4-FFF2-40B4-BE49-F238E27FC236}">
                <a16:creationId xmlns:a16="http://schemas.microsoft.com/office/drawing/2014/main" id="{A2F60142-113E-3645-B909-A70F8E097876}"/>
              </a:ext>
            </a:extLst>
          </p:cNvPr>
          <p:cNvSpPr/>
          <p:nvPr/>
        </p:nvSpPr>
        <p:spPr>
          <a:xfrm>
            <a:off x="469557" y="4190263"/>
            <a:ext cx="6056750" cy="374526"/>
          </a:xfrm>
          <a:prstGeom prst="rect">
            <a:avLst/>
          </a:prstGeom>
        </p:spPr>
        <p:txBody>
          <a:bodyPr wrap="square">
            <a:spAutoFit/>
          </a:bodyPr>
          <a:lstStyle/>
          <a:p>
            <a:pPr>
              <a:lnSpc>
                <a:spcPct val="150000"/>
              </a:lnSpc>
              <a:spcAft>
                <a:spcPts val="1600"/>
              </a:spcAft>
            </a:pPr>
            <a:r>
              <a:rPr lang="it" sz="1400" dirty="0">
                <a:latin typeface="Century Gothic" panose="020B0502020202020204" pitchFamily="34" charset="0"/>
              </a:rPr>
              <a:t>Il logotype sans logomark deve essere utilizzato esclusivamente all'interno dell'app.</a:t>
            </a:r>
          </a:p>
        </p:txBody>
      </p:sp>
      <p:pic>
        <p:nvPicPr>
          <p:cNvPr id="19" name="Picture 18" descr="Logo&#10;&#10;Descrizione generata automaticamente">
            <a:extLst>
              <a:ext uri="{FF2B5EF4-FFF2-40B4-BE49-F238E27FC236}">
                <a16:creationId xmlns:a16="http://schemas.microsoft.com/office/drawing/2014/main" id="{63F9E51D-54CE-B44F-9FD7-81DC7EDBA85B}"/>
              </a:ext>
            </a:extLst>
          </p:cNvPr>
          <p:cNvPicPr>
            <a:picLocks noChangeAspect="1"/>
          </p:cNvPicPr>
          <p:nvPr/>
        </p:nvPicPr>
        <p:blipFill>
          <a:blip r:embed="rId5"/>
          <a:stretch>
            <a:fillRect/>
          </a:stretch>
        </p:blipFill>
        <p:spPr>
          <a:xfrm>
            <a:off x="943022" y="4776546"/>
            <a:ext cx="2213607" cy="694944"/>
          </a:xfrm>
          <a:prstGeom prst="rect">
            <a:avLst/>
          </a:prstGeom>
        </p:spPr>
      </p:pic>
      <p:pic>
        <p:nvPicPr>
          <p:cNvPr id="21" name="Picture 20" descr="Logo&#10;&#10;Descrizione generata automaticamente con media affidabilità">
            <a:extLst>
              <a:ext uri="{FF2B5EF4-FFF2-40B4-BE49-F238E27FC236}">
                <a16:creationId xmlns:a16="http://schemas.microsoft.com/office/drawing/2014/main" id="{13770805-3200-F94B-94FE-01AF6BFBB826}"/>
              </a:ext>
            </a:extLst>
          </p:cNvPr>
          <p:cNvPicPr>
            <a:picLocks noChangeAspect="1"/>
          </p:cNvPicPr>
          <p:nvPr/>
        </p:nvPicPr>
        <p:blipFill>
          <a:blip r:embed="rId6"/>
          <a:stretch>
            <a:fillRect/>
          </a:stretch>
        </p:blipFill>
        <p:spPr>
          <a:xfrm>
            <a:off x="3870236" y="4875369"/>
            <a:ext cx="1977390" cy="384048"/>
          </a:xfrm>
          <a:prstGeom prst="rect">
            <a:avLst/>
          </a:prstGeom>
        </p:spPr>
      </p:pic>
      <p:sp>
        <p:nvSpPr>
          <p:cNvPr id="22" name="TextBox 21">
            <a:extLst>
              <a:ext uri="{FF2B5EF4-FFF2-40B4-BE49-F238E27FC236}">
                <a16:creationId xmlns:a16="http://schemas.microsoft.com/office/drawing/2014/main" id="{46A3C747-4DD3-7744-B42C-FAC21A95C84E}"/>
              </a:ext>
            </a:extLst>
          </p:cNvPr>
          <p:cNvSpPr txBox="1"/>
          <p:nvPr/>
        </p:nvSpPr>
        <p:spPr>
          <a:xfrm>
            <a:off x="7165971" y="1902941"/>
            <a:ext cx="2425664" cy="461665"/>
          </a:xfrm>
          <a:prstGeom prst="rect">
            <a:avLst/>
          </a:prstGeom>
          <a:noFill/>
        </p:spPr>
        <p:txBody>
          <a:bodyPr wrap="none" rtlCol="0">
            <a:spAutoFit/>
          </a:bodyPr>
          <a:lstStyle/>
          <a:p>
            <a:r>
              <a:rPr lang="it" sz="2400" dirty="0">
                <a:solidFill>
                  <a:srgbClr val="003059"/>
                </a:solidFill>
                <a:latin typeface="Century Gothic" panose="020B0502020202020204" pitchFamily="34" charset="0"/>
              </a:rPr>
              <a:t>Layout verticale</a:t>
            </a:r>
          </a:p>
        </p:txBody>
      </p:sp>
      <p:sp>
        <p:nvSpPr>
          <p:cNvPr id="23" name="TextBox 22">
            <a:extLst>
              <a:ext uri="{FF2B5EF4-FFF2-40B4-BE49-F238E27FC236}">
                <a16:creationId xmlns:a16="http://schemas.microsoft.com/office/drawing/2014/main" id="{25EE00B7-D7D6-E54F-A996-6391E8ADAEDB}"/>
              </a:ext>
            </a:extLst>
          </p:cNvPr>
          <p:cNvSpPr txBox="1"/>
          <p:nvPr/>
        </p:nvSpPr>
        <p:spPr>
          <a:xfrm>
            <a:off x="7165971" y="4258296"/>
            <a:ext cx="2645276" cy="461665"/>
          </a:xfrm>
          <a:prstGeom prst="rect">
            <a:avLst/>
          </a:prstGeom>
          <a:noFill/>
        </p:spPr>
        <p:txBody>
          <a:bodyPr wrap="none" rtlCol="0">
            <a:spAutoFit/>
          </a:bodyPr>
          <a:lstStyle/>
          <a:p>
            <a:r>
              <a:rPr lang="it" sz="2400" dirty="0">
                <a:solidFill>
                  <a:srgbClr val="003059"/>
                </a:solidFill>
                <a:latin typeface="Century Gothic" panose="020B0502020202020204" pitchFamily="34" charset="0"/>
              </a:rPr>
              <a:t>Logomark (icona)</a:t>
            </a:r>
          </a:p>
        </p:txBody>
      </p:sp>
      <p:pic>
        <p:nvPicPr>
          <p:cNvPr id="25" name="Picture 24" descr="Logo&#10;&#10;Descrizione generata automaticamente">
            <a:extLst>
              <a:ext uri="{FF2B5EF4-FFF2-40B4-BE49-F238E27FC236}">
                <a16:creationId xmlns:a16="http://schemas.microsoft.com/office/drawing/2014/main" id="{E85648FA-FF02-AF46-B991-E4D8F787F6D6}"/>
              </a:ext>
            </a:extLst>
          </p:cNvPr>
          <p:cNvPicPr>
            <a:picLocks noChangeAspect="1"/>
          </p:cNvPicPr>
          <p:nvPr/>
        </p:nvPicPr>
        <p:blipFill>
          <a:blip r:embed="rId7"/>
          <a:stretch>
            <a:fillRect/>
          </a:stretch>
        </p:blipFill>
        <p:spPr>
          <a:xfrm>
            <a:off x="9797979" y="2661412"/>
            <a:ext cx="1623056" cy="1010353"/>
          </a:xfrm>
          <a:prstGeom prst="rect">
            <a:avLst/>
          </a:prstGeom>
        </p:spPr>
      </p:pic>
      <p:pic>
        <p:nvPicPr>
          <p:cNvPr id="27" name="Picture 26" descr="Logo&#10;&#10;Descrizione generata automaticamente">
            <a:extLst>
              <a:ext uri="{FF2B5EF4-FFF2-40B4-BE49-F238E27FC236}">
                <a16:creationId xmlns:a16="http://schemas.microsoft.com/office/drawing/2014/main" id="{BD8D79A2-F9DD-934E-BCAE-B827675F8822}"/>
              </a:ext>
            </a:extLst>
          </p:cNvPr>
          <p:cNvPicPr>
            <a:picLocks noChangeAspect="1"/>
          </p:cNvPicPr>
          <p:nvPr/>
        </p:nvPicPr>
        <p:blipFill>
          <a:blip r:embed="rId8"/>
          <a:stretch>
            <a:fillRect/>
          </a:stretch>
        </p:blipFill>
        <p:spPr>
          <a:xfrm>
            <a:off x="7372250" y="2544959"/>
            <a:ext cx="2013105" cy="1377970"/>
          </a:xfrm>
          <a:prstGeom prst="rect">
            <a:avLst/>
          </a:prstGeom>
        </p:spPr>
      </p:pic>
      <p:pic>
        <p:nvPicPr>
          <p:cNvPr id="29" name="Picture 28" descr="Logo, icona&#10;&#10;Descrizione generata automaticamente">
            <a:extLst>
              <a:ext uri="{FF2B5EF4-FFF2-40B4-BE49-F238E27FC236}">
                <a16:creationId xmlns:a16="http://schemas.microsoft.com/office/drawing/2014/main" id="{6DE9B047-B786-0B44-87D0-D4DE353FB997}"/>
              </a:ext>
            </a:extLst>
          </p:cNvPr>
          <p:cNvPicPr>
            <a:picLocks noChangeAspect="1"/>
          </p:cNvPicPr>
          <p:nvPr/>
        </p:nvPicPr>
        <p:blipFill>
          <a:blip r:embed="rId9"/>
          <a:stretch>
            <a:fillRect/>
          </a:stretch>
        </p:blipFill>
        <p:spPr>
          <a:xfrm>
            <a:off x="7934577" y="4871445"/>
            <a:ext cx="1100796" cy="1100796"/>
          </a:xfrm>
          <a:prstGeom prst="rect">
            <a:avLst/>
          </a:prstGeom>
        </p:spPr>
      </p:pic>
      <p:pic>
        <p:nvPicPr>
          <p:cNvPr id="31" name="Picture 30" descr="Un'immagine contenente il logo&#10;&#10;Descrizione generata automaticamente">
            <a:extLst>
              <a:ext uri="{FF2B5EF4-FFF2-40B4-BE49-F238E27FC236}">
                <a16:creationId xmlns:a16="http://schemas.microsoft.com/office/drawing/2014/main" id="{7EA752F2-1884-5746-AFB2-8349EA916ADD}"/>
              </a:ext>
            </a:extLst>
          </p:cNvPr>
          <p:cNvPicPr>
            <a:picLocks noChangeAspect="1"/>
          </p:cNvPicPr>
          <p:nvPr/>
        </p:nvPicPr>
        <p:blipFill>
          <a:blip r:embed="rId10"/>
          <a:stretch>
            <a:fillRect/>
          </a:stretch>
        </p:blipFill>
        <p:spPr>
          <a:xfrm>
            <a:off x="10159212" y="4871445"/>
            <a:ext cx="891024" cy="1097280"/>
          </a:xfrm>
          <a:prstGeom prst="rect">
            <a:avLst/>
          </a:prstGeom>
        </p:spPr>
      </p:pic>
    </p:spTree>
    <p:extLst>
      <p:ext uri="{BB962C8B-B14F-4D97-AF65-F5344CB8AC3E}">
        <p14:creationId xmlns:p14="http://schemas.microsoft.com/office/powerpoint/2010/main" val="3366525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orma&#10;&#10;Descrizione generata automaticamente">
            <a:extLst>
              <a:ext uri="{FF2B5EF4-FFF2-40B4-BE49-F238E27FC236}">
                <a16:creationId xmlns:a16="http://schemas.microsoft.com/office/drawing/2014/main" id="{ABDBCBF5-F2FC-CD43-8D7A-AB0B853B2BFC}"/>
              </a:ext>
            </a:extLst>
          </p:cNvPr>
          <p:cNvPicPr>
            <a:picLocks noChangeAspect="1"/>
          </p:cNvPicPr>
          <p:nvPr/>
        </p:nvPicPr>
        <p:blipFill>
          <a:blip r:embed="rId3"/>
          <a:stretch>
            <a:fillRect/>
          </a:stretch>
        </p:blipFill>
        <p:spPr>
          <a:xfrm>
            <a:off x="7923313" y="84161"/>
            <a:ext cx="4997547" cy="6042008"/>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it" b="1" dirty="0">
                <a:solidFill>
                  <a:schemeClr val="bg1"/>
                </a:solidFill>
                <a:latin typeface="Century Gothic" panose="020B0502020202020204" pitchFamily="34" charset="0"/>
                <a:ea typeface="Arial" charset="0"/>
                <a:cs typeface="Arial" charset="0"/>
              </a:rPr>
              <a:t>RELAZIONE DI PROGETTO</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2135521" cy="461665"/>
          </a:xfrm>
          <a:prstGeom prst="rect">
            <a:avLst/>
          </a:prstGeom>
          <a:noFill/>
        </p:spPr>
        <p:txBody>
          <a:bodyPr wrap="none" rtlCol="0">
            <a:spAutoFit/>
          </a:bodyPr>
          <a:lstStyle/>
          <a:p>
            <a:r>
              <a:rPr lang="it" sz="2400" dirty="0">
                <a:solidFill>
                  <a:schemeClr val="tx1">
                    <a:lumMod val="65000"/>
                    <a:lumOff val="35000"/>
                  </a:schemeClr>
                </a:solidFill>
                <a:latin typeface="Century Gothic" panose="020B0502020202020204" pitchFamily="34" charset="0"/>
              </a:rPr>
              <a:t>7. Liquidazione</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it" dirty="0">
                <a:solidFill>
                  <a:schemeClr val="bg1"/>
                </a:solidFill>
                <a:latin typeface="Century Gothic" panose="020B0502020202020204" pitchFamily="34" charset="0"/>
                <a:ea typeface="Arial" charset="0"/>
                <a:cs typeface="Arial" charset="0"/>
              </a:rPr>
              <a:t>AUTORIZZAZIONE</a:t>
            </a:r>
          </a:p>
        </p:txBody>
      </p:sp>
      <p:sp>
        <p:nvSpPr>
          <p:cNvPr id="2" name="Rectangle 1">
            <a:extLst>
              <a:ext uri="{FF2B5EF4-FFF2-40B4-BE49-F238E27FC236}">
                <a16:creationId xmlns:a16="http://schemas.microsoft.com/office/drawing/2014/main" id="{8941B581-3871-924A-9F56-DE67B0919E0E}"/>
              </a:ext>
            </a:extLst>
          </p:cNvPr>
          <p:cNvSpPr/>
          <p:nvPr/>
        </p:nvSpPr>
        <p:spPr>
          <a:xfrm>
            <a:off x="444759" y="917186"/>
            <a:ext cx="7772484" cy="1020857"/>
          </a:xfrm>
          <a:prstGeom prst="rect">
            <a:avLst/>
          </a:prstGeom>
        </p:spPr>
        <p:txBody>
          <a:bodyPr wrap="square">
            <a:spAutoFit/>
          </a:bodyPr>
          <a:lstStyle/>
          <a:p>
            <a:pPr>
              <a:lnSpc>
                <a:spcPct val="150000"/>
              </a:lnSpc>
              <a:spcAft>
                <a:spcPts val="1600"/>
              </a:spcAft>
            </a:pPr>
            <a:r>
              <a:rPr lang="it" sz="1400" dirty="0">
                <a:latin typeface="Century Gothic" panose="020B0502020202020204" pitchFamily="34" charset="0"/>
              </a:rPr>
              <a:t>Dai al logo un po 'di spazio per respirare. Al logo dovrebbe essere concesso uno spazio libero intorno all'intero blocco. Ciò fornirà una spaziatura adeguata per i suoi ascendenti di carattere. Di seguito è riportata la quantità minima di liquidazione, ma è preferibile di più. </a:t>
            </a:r>
          </a:p>
        </p:txBody>
      </p:sp>
      <p:pic>
        <p:nvPicPr>
          <p:cNvPr id="8" name="Picture 7" descr="Interfaccia utente grafica, applicazione&#10;&#10;Descrizione generata automaticamente">
            <a:extLst>
              <a:ext uri="{FF2B5EF4-FFF2-40B4-BE49-F238E27FC236}">
                <a16:creationId xmlns:a16="http://schemas.microsoft.com/office/drawing/2014/main" id="{DA62591A-DF9E-FB4D-A540-97DB400CFE51}"/>
              </a:ext>
            </a:extLst>
          </p:cNvPr>
          <p:cNvPicPr>
            <a:picLocks noChangeAspect="1"/>
          </p:cNvPicPr>
          <p:nvPr/>
        </p:nvPicPr>
        <p:blipFill>
          <a:blip r:embed="rId4"/>
          <a:stretch>
            <a:fillRect/>
          </a:stretch>
        </p:blipFill>
        <p:spPr>
          <a:xfrm>
            <a:off x="444759" y="2604702"/>
            <a:ext cx="10731500" cy="2463800"/>
          </a:xfrm>
          <a:prstGeom prst="rect">
            <a:avLst/>
          </a:prstGeom>
        </p:spPr>
      </p:pic>
    </p:spTree>
    <p:extLst>
      <p:ext uri="{BB962C8B-B14F-4D97-AF65-F5344CB8AC3E}">
        <p14:creationId xmlns:p14="http://schemas.microsoft.com/office/powerpoint/2010/main" val="4160940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it" b="1" dirty="0">
                <a:solidFill>
                  <a:schemeClr val="bg1"/>
                </a:solidFill>
                <a:latin typeface="Century Gothic" panose="020B0502020202020204" pitchFamily="34" charset="0"/>
                <a:ea typeface="Arial" charset="0"/>
                <a:cs typeface="Arial" charset="0"/>
              </a:rPr>
              <a:t>RELAZIONE DI PROGETTO</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2895344" cy="461665"/>
          </a:xfrm>
          <a:prstGeom prst="rect">
            <a:avLst/>
          </a:prstGeom>
          <a:noFill/>
        </p:spPr>
        <p:txBody>
          <a:bodyPr wrap="none" rtlCol="0">
            <a:spAutoFit/>
          </a:bodyPr>
          <a:lstStyle/>
          <a:p>
            <a:r>
              <a:rPr lang="it" sz="2400" dirty="0">
                <a:solidFill>
                  <a:schemeClr val="tx1">
                    <a:lumMod val="65000"/>
                    <a:lumOff val="35000"/>
                  </a:schemeClr>
                </a:solidFill>
                <a:latin typeface="Century Gothic" panose="020B0502020202020204" pitchFamily="34" charset="0"/>
              </a:rPr>
              <a:t>8. Utilizzo non corretto</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it" dirty="0">
                <a:solidFill>
                  <a:schemeClr val="bg1"/>
                </a:solidFill>
                <a:latin typeface="Century Gothic" panose="020B0502020202020204" pitchFamily="34" charset="0"/>
                <a:ea typeface="Arial" charset="0"/>
                <a:cs typeface="Arial" charset="0"/>
              </a:rPr>
              <a:t>USO SCORRETTO</a:t>
            </a:r>
          </a:p>
        </p:txBody>
      </p:sp>
      <p:sp>
        <p:nvSpPr>
          <p:cNvPr id="2" name="Rectangle 1">
            <a:extLst>
              <a:ext uri="{FF2B5EF4-FFF2-40B4-BE49-F238E27FC236}">
                <a16:creationId xmlns:a16="http://schemas.microsoft.com/office/drawing/2014/main" id="{8941B581-3871-924A-9F56-DE67B0919E0E}"/>
              </a:ext>
            </a:extLst>
          </p:cNvPr>
          <p:cNvSpPr/>
          <p:nvPr/>
        </p:nvSpPr>
        <p:spPr>
          <a:xfrm>
            <a:off x="444759" y="710065"/>
            <a:ext cx="8283454" cy="374526"/>
          </a:xfrm>
          <a:prstGeom prst="rect">
            <a:avLst/>
          </a:prstGeom>
        </p:spPr>
        <p:txBody>
          <a:bodyPr wrap="square">
            <a:spAutoFit/>
          </a:bodyPr>
          <a:lstStyle/>
          <a:p>
            <a:pPr>
              <a:lnSpc>
                <a:spcPct val="150000"/>
              </a:lnSpc>
              <a:spcAft>
                <a:spcPts val="1600"/>
              </a:spcAft>
            </a:pPr>
            <a:r>
              <a:rPr lang="it" sz="1400" dirty="0">
                <a:latin typeface="Century Gothic" panose="020B0502020202020204" pitchFamily="34" charset="0"/>
              </a:rPr>
              <a:t>Si prega di utilizzare i loghi come sono forniti in queste linee guida. Non alterare il logo Smartsheet.</a:t>
            </a:r>
          </a:p>
        </p:txBody>
      </p:sp>
      <p:sp>
        <p:nvSpPr>
          <p:cNvPr id="11" name="TextBox 10">
            <a:extLst>
              <a:ext uri="{FF2B5EF4-FFF2-40B4-BE49-F238E27FC236}">
                <a16:creationId xmlns:a16="http://schemas.microsoft.com/office/drawing/2014/main" id="{F60D916A-4CF6-BE45-AB82-BB2C19FFD3E4}"/>
              </a:ext>
            </a:extLst>
          </p:cNvPr>
          <p:cNvSpPr txBox="1"/>
          <p:nvPr/>
        </p:nvSpPr>
        <p:spPr>
          <a:xfrm>
            <a:off x="884903" y="2573010"/>
            <a:ext cx="835485" cy="400110"/>
          </a:xfrm>
          <a:prstGeom prst="rect">
            <a:avLst/>
          </a:prstGeom>
          <a:noFill/>
        </p:spPr>
        <p:txBody>
          <a:bodyPr wrap="none" rtlCol="0">
            <a:spAutoFit/>
          </a:bodyPr>
          <a:lstStyle/>
          <a:p>
            <a:r>
              <a:rPr lang="it" sz="2000" b="1" dirty="0">
                <a:solidFill>
                  <a:srgbClr val="C00000"/>
                </a:solidFill>
                <a:latin typeface="Century Gothic" panose="020B0502020202020204" pitchFamily="34" charset="0"/>
              </a:rPr>
              <a:t>Inclinazione</a:t>
            </a:r>
          </a:p>
        </p:txBody>
      </p:sp>
      <p:sp>
        <p:nvSpPr>
          <p:cNvPr id="12" name="Rectangle 11">
            <a:extLst>
              <a:ext uri="{FF2B5EF4-FFF2-40B4-BE49-F238E27FC236}">
                <a16:creationId xmlns:a16="http://schemas.microsoft.com/office/drawing/2014/main" id="{1FE19A61-7739-C14B-87B6-5CF2A0DFD1F7}"/>
              </a:ext>
            </a:extLst>
          </p:cNvPr>
          <p:cNvSpPr/>
          <p:nvPr/>
        </p:nvSpPr>
        <p:spPr>
          <a:xfrm>
            <a:off x="884903" y="2956702"/>
            <a:ext cx="2153027" cy="584775"/>
          </a:xfrm>
          <a:prstGeom prst="rect">
            <a:avLst/>
          </a:prstGeom>
        </p:spPr>
        <p:txBody>
          <a:bodyPr wrap="square">
            <a:spAutoFit/>
          </a:bodyPr>
          <a:lstStyle/>
          <a:p>
            <a:pPr>
              <a:spcAft>
                <a:spcPts val="1600"/>
              </a:spcAft>
            </a:pPr>
            <a:r>
              <a:rPr lang="it" sz="1600" dirty="0">
                <a:latin typeface="Century Gothic" panose="020B0502020202020204" pitchFamily="34" charset="0"/>
              </a:rPr>
              <a:t>Non distorcere o scalare in modo sproporzionato</a:t>
            </a:r>
          </a:p>
        </p:txBody>
      </p:sp>
      <p:sp>
        <p:nvSpPr>
          <p:cNvPr id="15" name="TextBox 14">
            <a:extLst>
              <a:ext uri="{FF2B5EF4-FFF2-40B4-BE49-F238E27FC236}">
                <a16:creationId xmlns:a16="http://schemas.microsoft.com/office/drawing/2014/main" id="{A0630246-D1E4-214D-B698-63D8290C2965}"/>
              </a:ext>
            </a:extLst>
          </p:cNvPr>
          <p:cNvSpPr txBox="1"/>
          <p:nvPr/>
        </p:nvSpPr>
        <p:spPr>
          <a:xfrm>
            <a:off x="4903665" y="2573010"/>
            <a:ext cx="2013693" cy="400110"/>
          </a:xfrm>
          <a:prstGeom prst="rect">
            <a:avLst/>
          </a:prstGeom>
          <a:noFill/>
        </p:spPr>
        <p:txBody>
          <a:bodyPr wrap="none" rtlCol="0">
            <a:spAutoFit/>
          </a:bodyPr>
          <a:lstStyle/>
          <a:p>
            <a:r>
              <a:rPr lang="it" sz="2000" b="1" dirty="0">
                <a:solidFill>
                  <a:srgbClr val="C00000"/>
                </a:solidFill>
                <a:latin typeface="Century Gothic" panose="020B0502020202020204" pitchFamily="34" charset="0"/>
              </a:rPr>
              <a:t>Cambia colore</a:t>
            </a:r>
          </a:p>
        </p:txBody>
      </p:sp>
      <p:sp>
        <p:nvSpPr>
          <p:cNvPr id="16" name="Rectangle 15">
            <a:extLst>
              <a:ext uri="{FF2B5EF4-FFF2-40B4-BE49-F238E27FC236}">
                <a16:creationId xmlns:a16="http://schemas.microsoft.com/office/drawing/2014/main" id="{47ED6A8D-E6A1-1F4E-BA87-A5FBA0184BE5}"/>
              </a:ext>
            </a:extLst>
          </p:cNvPr>
          <p:cNvSpPr/>
          <p:nvPr/>
        </p:nvSpPr>
        <p:spPr>
          <a:xfrm>
            <a:off x="4903665" y="2956702"/>
            <a:ext cx="2724649" cy="338554"/>
          </a:xfrm>
          <a:prstGeom prst="rect">
            <a:avLst/>
          </a:prstGeom>
        </p:spPr>
        <p:txBody>
          <a:bodyPr wrap="square">
            <a:spAutoFit/>
          </a:bodyPr>
          <a:lstStyle/>
          <a:p>
            <a:pPr>
              <a:spcAft>
                <a:spcPts val="1600"/>
              </a:spcAft>
            </a:pPr>
            <a:r>
              <a:rPr lang="it" sz="1600" dirty="0">
                <a:latin typeface="Century Gothic" panose="020B0502020202020204" pitchFamily="34" charset="0"/>
              </a:rPr>
              <a:t>Non cambiare i colori</a:t>
            </a:r>
          </a:p>
        </p:txBody>
      </p:sp>
      <p:sp>
        <p:nvSpPr>
          <p:cNvPr id="18" name="TextBox 17">
            <a:extLst>
              <a:ext uri="{FF2B5EF4-FFF2-40B4-BE49-F238E27FC236}">
                <a16:creationId xmlns:a16="http://schemas.microsoft.com/office/drawing/2014/main" id="{24913F0B-216B-9C46-BF4F-21B934DAE498}"/>
              </a:ext>
            </a:extLst>
          </p:cNvPr>
          <p:cNvSpPr txBox="1"/>
          <p:nvPr/>
        </p:nvSpPr>
        <p:spPr>
          <a:xfrm>
            <a:off x="8924012" y="2573010"/>
            <a:ext cx="1316386" cy="400110"/>
          </a:xfrm>
          <a:prstGeom prst="rect">
            <a:avLst/>
          </a:prstGeom>
          <a:noFill/>
        </p:spPr>
        <p:txBody>
          <a:bodyPr wrap="none" rtlCol="0">
            <a:spAutoFit/>
          </a:bodyPr>
          <a:lstStyle/>
          <a:p>
            <a:r>
              <a:rPr lang="it" sz="2000" b="1" dirty="0">
                <a:solidFill>
                  <a:srgbClr val="C00000"/>
                </a:solidFill>
                <a:latin typeface="Century Gothic" panose="020B0502020202020204" pitchFamily="34" charset="0"/>
              </a:rPr>
              <a:t>Ricreare</a:t>
            </a:r>
          </a:p>
        </p:txBody>
      </p:sp>
      <p:sp>
        <p:nvSpPr>
          <p:cNvPr id="19" name="Rectangle 18">
            <a:extLst>
              <a:ext uri="{FF2B5EF4-FFF2-40B4-BE49-F238E27FC236}">
                <a16:creationId xmlns:a16="http://schemas.microsoft.com/office/drawing/2014/main" id="{BCF5A97E-B7FA-A44D-9555-3CF3FF363823}"/>
              </a:ext>
            </a:extLst>
          </p:cNvPr>
          <p:cNvSpPr/>
          <p:nvPr/>
        </p:nvSpPr>
        <p:spPr>
          <a:xfrm>
            <a:off x="8924012" y="2956702"/>
            <a:ext cx="2724649" cy="584775"/>
          </a:xfrm>
          <a:prstGeom prst="rect">
            <a:avLst/>
          </a:prstGeom>
        </p:spPr>
        <p:txBody>
          <a:bodyPr wrap="square">
            <a:spAutoFit/>
          </a:bodyPr>
          <a:lstStyle/>
          <a:p>
            <a:r>
              <a:rPr lang="it" sz="1600" dirty="0">
                <a:latin typeface="Century Gothic" panose="020B0502020202020204" pitchFamily="34" charset="0"/>
              </a:rPr>
              <a:t>Non apportare modifiche, aggiunte o sostituzioni</a:t>
            </a:r>
          </a:p>
        </p:txBody>
      </p:sp>
      <p:sp>
        <p:nvSpPr>
          <p:cNvPr id="21" name="TextBox 20">
            <a:extLst>
              <a:ext uri="{FF2B5EF4-FFF2-40B4-BE49-F238E27FC236}">
                <a16:creationId xmlns:a16="http://schemas.microsoft.com/office/drawing/2014/main" id="{E6FD11B4-AA73-5944-BE5E-3AB43B4703FF}"/>
              </a:ext>
            </a:extLst>
          </p:cNvPr>
          <p:cNvSpPr txBox="1"/>
          <p:nvPr/>
        </p:nvSpPr>
        <p:spPr>
          <a:xfrm>
            <a:off x="807892" y="5294405"/>
            <a:ext cx="1609736" cy="400110"/>
          </a:xfrm>
          <a:prstGeom prst="rect">
            <a:avLst/>
          </a:prstGeom>
          <a:noFill/>
        </p:spPr>
        <p:txBody>
          <a:bodyPr wrap="none" rtlCol="0">
            <a:spAutoFit/>
          </a:bodyPr>
          <a:lstStyle/>
          <a:p>
            <a:r>
              <a:rPr lang="it" sz="2000" b="1" dirty="0">
                <a:solidFill>
                  <a:srgbClr val="C00000"/>
                </a:solidFill>
                <a:latin typeface="Century Gothic" panose="020B0502020202020204" pitchFamily="34" charset="0"/>
              </a:rPr>
              <a:t>Aggiungere effetti</a:t>
            </a:r>
          </a:p>
        </p:txBody>
      </p:sp>
      <p:sp>
        <p:nvSpPr>
          <p:cNvPr id="22" name="Rectangle 21">
            <a:extLst>
              <a:ext uri="{FF2B5EF4-FFF2-40B4-BE49-F238E27FC236}">
                <a16:creationId xmlns:a16="http://schemas.microsoft.com/office/drawing/2014/main" id="{B8EC3851-2DA0-AA4C-A021-11DD65C6A4F6}"/>
              </a:ext>
            </a:extLst>
          </p:cNvPr>
          <p:cNvSpPr/>
          <p:nvPr/>
        </p:nvSpPr>
        <p:spPr>
          <a:xfrm>
            <a:off x="807891" y="5678097"/>
            <a:ext cx="2846735" cy="584775"/>
          </a:xfrm>
          <a:prstGeom prst="rect">
            <a:avLst/>
          </a:prstGeom>
        </p:spPr>
        <p:txBody>
          <a:bodyPr wrap="square">
            <a:spAutoFit/>
          </a:bodyPr>
          <a:lstStyle/>
          <a:p>
            <a:pPr>
              <a:spcAft>
                <a:spcPts val="1600"/>
              </a:spcAft>
            </a:pPr>
            <a:r>
              <a:rPr lang="it" sz="1600" dirty="0">
                <a:latin typeface="Century Gothic" panose="020B0502020202020204" pitchFamily="34" charset="0"/>
              </a:rPr>
              <a:t>Non aggiungere ombre esterne, tratti o smussi</a:t>
            </a:r>
          </a:p>
        </p:txBody>
      </p:sp>
      <p:sp>
        <p:nvSpPr>
          <p:cNvPr id="24" name="TextBox 23">
            <a:extLst>
              <a:ext uri="{FF2B5EF4-FFF2-40B4-BE49-F238E27FC236}">
                <a16:creationId xmlns:a16="http://schemas.microsoft.com/office/drawing/2014/main" id="{04EA6230-C766-8F44-BDC8-886DBA283D55}"/>
              </a:ext>
            </a:extLst>
          </p:cNvPr>
          <p:cNvSpPr txBox="1"/>
          <p:nvPr/>
        </p:nvSpPr>
        <p:spPr>
          <a:xfrm>
            <a:off x="4826654" y="5294405"/>
            <a:ext cx="2154757" cy="400110"/>
          </a:xfrm>
          <a:prstGeom prst="rect">
            <a:avLst/>
          </a:prstGeom>
          <a:noFill/>
        </p:spPr>
        <p:txBody>
          <a:bodyPr wrap="none" rtlCol="0">
            <a:spAutoFit/>
          </a:bodyPr>
          <a:lstStyle/>
          <a:p>
            <a:r>
              <a:rPr lang="it" sz="2000" b="1" dirty="0">
                <a:solidFill>
                  <a:srgbClr val="C00000"/>
                </a:solidFill>
                <a:latin typeface="Century Gothic" panose="020B0502020202020204" pitchFamily="34" charset="0"/>
              </a:rPr>
              <a:t>Modificare l'orientamento</a:t>
            </a:r>
          </a:p>
        </p:txBody>
      </p:sp>
      <p:sp>
        <p:nvSpPr>
          <p:cNvPr id="25" name="Rectangle 24">
            <a:extLst>
              <a:ext uri="{FF2B5EF4-FFF2-40B4-BE49-F238E27FC236}">
                <a16:creationId xmlns:a16="http://schemas.microsoft.com/office/drawing/2014/main" id="{1FB1532A-BEDA-454C-A4AC-CFEF862C918D}"/>
              </a:ext>
            </a:extLst>
          </p:cNvPr>
          <p:cNvSpPr/>
          <p:nvPr/>
        </p:nvSpPr>
        <p:spPr>
          <a:xfrm>
            <a:off x="4826654" y="5678097"/>
            <a:ext cx="2946164" cy="584775"/>
          </a:xfrm>
          <a:prstGeom prst="rect">
            <a:avLst/>
          </a:prstGeom>
        </p:spPr>
        <p:txBody>
          <a:bodyPr wrap="square">
            <a:spAutoFit/>
          </a:bodyPr>
          <a:lstStyle/>
          <a:p>
            <a:pPr>
              <a:spcAft>
                <a:spcPts val="1600"/>
              </a:spcAft>
            </a:pPr>
            <a:r>
              <a:rPr lang="it" sz="1600" dirty="0">
                <a:latin typeface="Century Gothic" panose="020B0502020202020204" pitchFamily="34" charset="0"/>
              </a:rPr>
              <a:t>Non modificare l'orientamento</a:t>
            </a:r>
          </a:p>
        </p:txBody>
      </p:sp>
      <p:sp>
        <p:nvSpPr>
          <p:cNvPr id="27" name="TextBox 26">
            <a:extLst>
              <a:ext uri="{FF2B5EF4-FFF2-40B4-BE49-F238E27FC236}">
                <a16:creationId xmlns:a16="http://schemas.microsoft.com/office/drawing/2014/main" id="{308810DF-EF2C-EC4E-A03F-2FB04066042A}"/>
              </a:ext>
            </a:extLst>
          </p:cNvPr>
          <p:cNvSpPr txBox="1"/>
          <p:nvPr/>
        </p:nvSpPr>
        <p:spPr>
          <a:xfrm>
            <a:off x="8847001" y="5294405"/>
            <a:ext cx="3010761" cy="400110"/>
          </a:xfrm>
          <a:prstGeom prst="rect">
            <a:avLst/>
          </a:prstGeom>
          <a:noFill/>
        </p:spPr>
        <p:txBody>
          <a:bodyPr wrap="none" rtlCol="0">
            <a:spAutoFit/>
          </a:bodyPr>
          <a:lstStyle/>
          <a:p>
            <a:r>
              <a:rPr lang="it" sz="2000" b="1" dirty="0">
                <a:solidFill>
                  <a:srgbClr val="C00000"/>
                </a:solidFill>
                <a:latin typeface="Century Gothic" panose="020B0502020202020204" pitchFamily="34" charset="0"/>
              </a:rPr>
              <a:t>Usare sfondi occupati</a:t>
            </a:r>
          </a:p>
        </p:txBody>
      </p:sp>
      <p:sp>
        <p:nvSpPr>
          <p:cNvPr id="28" name="Rectangle 27">
            <a:extLst>
              <a:ext uri="{FF2B5EF4-FFF2-40B4-BE49-F238E27FC236}">
                <a16:creationId xmlns:a16="http://schemas.microsoft.com/office/drawing/2014/main" id="{FA87CDFF-D31D-7D41-9A54-4110154B273D}"/>
              </a:ext>
            </a:extLst>
          </p:cNvPr>
          <p:cNvSpPr/>
          <p:nvPr/>
        </p:nvSpPr>
        <p:spPr>
          <a:xfrm>
            <a:off x="8847001" y="5678097"/>
            <a:ext cx="2946164" cy="584775"/>
          </a:xfrm>
          <a:prstGeom prst="rect">
            <a:avLst/>
          </a:prstGeom>
        </p:spPr>
        <p:txBody>
          <a:bodyPr wrap="square">
            <a:spAutoFit/>
          </a:bodyPr>
          <a:lstStyle/>
          <a:p>
            <a:r>
              <a:rPr lang="it" sz="1600" dirty="0">
                <a:latin typeface="Century Gothic" panose="020B0502020202020204" pitchFamily="34" charset="0"/>
              </a:rPr>
              <a:t>Non posizionare su sfondi complicati</a:t>
            </a:r>
          </a:p>
        </p:txBody>
      </p:sp>
      <p:pic>
        <p:nvPicPr>
          <p:cNvPr id="4" name="Picture 3">
            <a:extLst>
              <a:ext uri="{FF2B5EF4-FFF2-40B4-BE49-F238E27FC236}">
                <a16:creationId xmlns:a16="http://schemas.microsoft.com/office/drawing/2014/main" id="{743C072D-D135-D445-954C-9A18D271C764}"/>
              </a:ext>
            </a:extLst>
          </p:cNvPr>
          <p:cNvPicPr>
            <a:picLocks noChangeAspect="1"/>
          </p:cNvPicPr>
          <p:nvPr/>
        </p:nvPicPr>
        <p:blipFill>
          <a:blip r:embed="rId3"/>
          <a:stretch>
            <a:fillRect/>
          </a:stretch>
        </p:blipFill>
        <p:spPr>
          <a:xfrm>
            <a:off x="367748" y="1557848"/>
            <a:ext cx="2994303" cy="804138"/>
          </a:xfrm>
          <a:prstGeom prst="rect">
            <a:avLst/>
          </a:prstGeom>
        </p:spPr>
      </p:pic>
      <p:pic>
        <p:nvPicPr>
          <p:cNvPr id="29" name="Picture 28">
            <a:extLst>
              <a:ext uri="{FF2B5EF4-FFF2-40B4-BE49-F238E27FC236}">
                <a16:creationId xmlns:a16="http://schemas.microsoft.com/office/drawing/2014/main" id="{8D17F2C0-4782-4749-B97A-54D9A730A35E}"/>
              </a:ext>
            </a:extLst>
          </p:cNvPr>
          <p:cNvPicPr>
            <a:picLocks noChangeAspect="1"/>
          </p:cNvPicPr>
          <p:nvPr/>
        </p:nvPicPr>
        <p:blipFill>
          <a:blip r:embed="rId4"/>
          <a:stretch>
            <a:fillRect/>
          </a:stretch>
        </p:blipFill>
        <p:spPr>
          <a:xfrm>
            <a:off x="4461964" y="1557848"/>
            <a:ext cx="2996291" cy="804672"/>
          </a:xfrm>
          <a:prstGeom prst="rect">
            <a:avLst/>
          </a:prstGeom>
        </p:spPr>
      </p:pic>
      <p:pic>
        <p:nvPicPr>
          <p:cNvPr id="30" name="Picture 29">
            <a:extLst>
              <a:ext uri="{FF2B5EF4-FFF2-40B4-BE49-F238E27FC236}">
                <a16:creationId xmlns:a16="http://schemas.microsoft.com/office/drawing/2014/main" id="{932D895B-BD8A-9047-9E5D-BABAE3558897}"/>
              </a:ext>
            </a:extLst>
          </p:cNvPr>
          <p:cNvPicPr>
            <a:picLocks noChangeAspect="1"/>
          </p:cNvPicPr>
          <p:nvPr/>
        </p:nvPicPr>
        <p:blipFill>
          <a:blip r:embed="rId5"/>
          <a:stretch>
            <a:fillRect/>
          </a:stretch>
        </p:blipFill>
        <p:spPr>
          <a:xfrm>
            <a:off x="8479169" y="1557848"/>
            <a:ext cx="2996291" cy="804672"/>
          </a:xfrm>
          <a:prstGeom prst="rect">
            <a:avLst/>
          </a:prstGeom>
        </p:spPr>
      </p:pic>
      <p:pic>
        <p:nvPicPr>
          <p:cNvPr id="31" name="Picture 30">
            <a:extLst>
              <a:ext uri="{FF2B5EF4-FFF2-40B4-BE49-F238E27FC236}">
                <a16:creationId xmlns:a16="http://schemas.microsoft.com/office/drawing/2014/main" id="{8750EE34-8BD5-FE4E-A00D-F08E423174A9}"/>
              </a:ext>
            </a:extLst>
          </p:cNvPr>
          <p:cNvPicPr>
            <a:picLocks noChangeAspect="1"/>
          </p:cNvPicPr>
          <p:nvPr/>
        </p:nvPicPr>
        <p:blipFill>
          <a:blip r:embed="rId6"/>
          <a:stretch>
            <a:fillRect/>
          </a:stretch>
        </p:blipFill>
        <p:spPr>
          <a:xfrm>
            <a:off x="463270" y="4274262"/>
            <a:ext cx="2996291" cy="804672"/>
          </a:xfrm>
          <a:prstGeom prst="rect">
            <a:avLst/>
          </a:prstGeom>
        </p:spPr>
      </p:pic>
      <p:pic>
        <p:nvPicPr>
          <p:cNvPr id="32" name="Picture 31">
            <a:extLst>
              <a:ext uri="{FF2B5EF4-FFF2-40B4-BE49-F238E27FC236}">
                <a16:creationId xmlns:a16="http://schemas.microsoft.com/office/drawing/2014/main" id="{4D6BB6FE-AA61-6D44-9082-2E89AF86A210}"/>
              </a:ext>
            </a:extLst>
          </p:cNvPr>
          <p:cNvPicPr>
            <a:picLocks noChangeAspect="1"/>
          </p:cNvPicPr>
          <p:nvPr/>
        </p:nvPicPr>
        <p:blipFill>
          <a:blip r:embed="rId7"/>
          <a:stretch>
            <a:fillRect/>
          </a:stretch>
        </p:blipFill>
        <p:spPr>
          <a:xfrm>
            <a:off x="4384953" y="4274262"/>
            <a:ext cx="2996291" cy="804672"/>
          </a:xfrm>
          <a:prstGeom prst="rect">
            <a:avLst/>
          </a:prstGeom>
        </p:spPr>
      </p:pic>
      <p:pic>
        <p:nvPicPr>
          <p:cNvPr id="33" name="Picture 32">
            <a:extLst>
              <a:ext uri="{FF2B5EF4-FFF2-40B4-BE49-F238E27FC236}">
                <a16:creationId xmlns:a16="http://schemas.microsoft.com/office/drawing/2014/main" id="{0729DB3E-69A9-3844-8CB3-8290B0D7679A}"/>
              </a:ext>
            </a:extLst>
          </p:cNvPr>
          <p:cNvPicPr>
            <a:picLocks noChangeAspect="1"/>
          </p:cNvPicPr>
          <p:nvPr/>
        </p:nvPicPr>
        <p:blipFill>
          <a:blip r:embed="rId8"/>
          <a:stretch>
            <a:fillRect/>
          </a:stretch>
        </p:blipFill>
        <p:spPr>
          <a:xfrm>
            <a:off x="8479169" y="4274262"/>
            <a:ext cx="2996291" cy="804672"/>
          </a:xfrm>
          <a:prstGeom prst="rect">
            <a:avLst/>
          </a:prstGeom>
        </p:spPr>
      </p:pic>
      <p:pic>
        <p:nvPicPr>
          <p:cNvPr id="35" name="Picture 34" descr="Icona&#10;&#10;Descrizione generata automaticamente">
            <a:extLst>
              <a:ext uri="{FF2B5EF4-FFF2-40B4-BE49-F238E27FC236}">
                <a16:creationId xmlns:a16="http://schemas.microsoft.com/office/drawing/2014/main" id="{BB59D5E5-059E-6A45-9E6A-E500745A98D8}"/>
              </a:ext>
            </a:extLst>
          </p:cNvPr>
          <p:cNvPicPr>
            <a:picLocks noChangeAspect="1"/>
          </p:cNvPicPr>
          <p:nvPr/>
        </p:nvPicPr>
        <p:blipFill>
          <a:blip r:embed="rId9"/>
          <a:stretch>
            <a:fillRect/>
          </a:stretch>
        </p:blipFill>
        <p:spPr>
          <a:xfrm>
            <a:off x="437767" y="2583208"/>
            <a:ext cx="365760" cy="365760"/>
          </a:xfrm>
          <a:prstGeom prst="rect">
            <a:avLst/>
          </a:prstGeom>
        </p:spPr>
      </p:pic>
      <p:pic>
        <p:nvPicPr>
          <p:cNvPr id="36" name="Picture 35" descr="Icona&#10;&#10;Descrizione generata automaticamente">
            <a:extLst>
              <a:ext uri="{FF2B5EF4-FFF2-40B4-BE49-F238E27FC236}">
                <a16:creationId xmlns:a16="http://schemas.microsoft.com/office/drawing/2014/main" id="{AA6AEF12-6CA8-BB47-903A-0F8281BE073B}"/>
              </a:ext>
            </a:extLst>
          </p:cNvPr>
          <p:cNvPicPr>
            <a:picLocks noChangeAspect="1"/>
          </p:cNvPicPr>
          <p:nvPr/>
        </p:nvPicPr>
        <p:blipFill>
          <a:blip r:embed="rId9"/>
          <a:stretch>
            <a:fillRect/>
          </a:stretch>
        </p:blipFill>
        <p:spPr>
          <a:xfrm>
            <a:off x="4505506" y="2583208"/>
            <a:ext cx="365760" cy="365760"/>
          </a:xfrm>
          <a:prstGeom prst="rect">
            <a:avLst/>
          </a:prstGeom>
        </p:spPr>
      </p:pic>
      <p:pic>
        <p:nvPicPr>
          <p:cNvPr id="37" name="Picture 36" descr="Icona&#10;&#10;Descrizione generata automaticamente">
            <a:extLst>
              <a:ext uri="{FF2B5EF4-FFF2-40B4-BE49-F238E27FC236}">
                <a16:creationId xmlns:a16="http://schemas.microsoft.com/office/drawing/2014/main" id="{8ECC8887-C029-D444-BC2A-6CD1434AC69B}"/>
              </a:ext>
            </a:extLst>
          </p:cNvPr>
          <p:cNvPicPr>
            <a:picLocks noChangeAspect="1"/>
          </p:cNvPicPr>
          <p:nvPr/>
        </p:nvPicPr>
        <p:blipFill>
          <a:blip r:embed="rId9"/>
          <a:stretch>
            <a:fillRect/>
          </a:stretch>
        </p:blipFill>
        <p:spPr>
          <a:xfrm>
            <a:off x="8522711" y="2583208"/>
            <a:ext cx="365760" cy="365760"/>
          </a:xfrm>
          <a:prstGeom prst="rect">
            <a:avLst/>
          </a:prstGeom>
        </p:spPr>
      </p:pic>
      <p:pic>
        <p:nvPicPr>
          <p:cNvPr id="38" name="Picture 37" descr="Icona&#10;&#10;Descrizione generata automaticamente">
            <a:extLst>
              <a:ext uri="{FF2B5EF4-FFF2-40B4-BE49-F238E27FC236}">
                <a16:creationId xmlns:a16="http://schemas.microsoft.com/office/drawing/2014/main" id="{CA2B917A-E46F-7F46-90D5-F3C1395CC40C}"/>
              </a:ext>
            </a:extLst>
          </p:cNvPr>
          <p:cNvPicPr>
            <a:picLocks noChangeAspect="1"/>
          </p:cNvPicPr>
          <p:nvPr/>
        </p:nvPicPr>
        <p:blipFill>
          <a:blip r:embed="rId9"/>
          <a:stretch>
            <a:fillRect/>
          </a:stretch>
        </p:blipFill>
        <p:spPr>
          <a:xfrm>
            <a:off x="406465" y="5318154"/>
            <a:ext cx="365760" cy="365760"/>
          </a:xfrm>
          <a:prstGeom prst="rect">
            <a:avLst/>
          </a:prstGeom>
        </p:spPr>
      </p:pic>
      <p:pic>
        <p:nvPicPr>
          <p:cNvPr id="39" name="Picture 38" descr="Icona&#10;&#10;Descrizione generata automaticamente">
            <a:extLst>
              <a:ext uri="{FF2B5EF4-FFF2-40B4-BE49-F238E27FC236}">
                <a16:creationId xmlns:a16="http://schemas.microsoft.com/office/drawing/2014/main" id="{D63C110C-29D4-914D-AC0B-14E8BEA5DF08}"/>
              </a:ext>
            </a:extLst>
          </p:cNvPr>
          <p:cNvPicPr>
            <a:picLocks noChangeAspect="1"/>
          </p:cNvPicPr>
          <p:nvPr/>
        </p:nvPicPr>
        <p:blipFill>
          <a:blip r:embed="rId9"/>
          <a:stretch>
            <a:fillRect/>
          </a:stretch>
        </p:blipFill>
        <p:spPr>
          <a:xfrm>
            <a:off x="4474204" y="5318154"/>
            <a:ext cx="365760" cy="365760"/>
          </a:xfrm>
          <a:prstGeom prst="rect">
            <a:avLst/>
          </a:prstGeom>
        </p:spPr>
      </p:pic>
      <p:pic>
        <p:nvPicPr>
          <p:cNvPr id="40" name="Picture 39" descr="Icona&#10;&#10;Descrizione generata automaticamente">
            <a:extLst>
              <a:ext uri="{FF2B5EF4-FFF2-40B4-BE49-F238E27FC236}">
                <a16:creationId xmlns:a16="http://schemas.microsoft.com/office/drawing/2014/main" id="{8223DA03-705A-2E4C-9995-27A6780FC31C}"/>
              </a:ext>
            </a:extLst>
          </p:cNvPr>
          <p:cNvPicPr>
            <a:picLocks noChangeAspect="1"/>
          </p:cNvPicPr>
          <p:nvPr/>
        </p:nvPicPr>
        <p:blipFill>
          <a:blip r:embed="rId9"/>
          <a:stretch>
            <a:fillRect/>
          </a:stretch>
        </p:blipFill>
        <p:spPr>
          <a:xfrm>
            <a:off x="8491409" y="5318154"/>
            <a:ext cx="365760" cy="365760"/>
          </a:xfrm>
          <a:prstGeom prst="rect">
            <a:avLst/>
          </a:prstGeom>
        </p:spPr>
      </p:pic>
    </p:spTree>
    <p:extLst>
      <p:ext uri="{BB962C8B-B14F-4D97-AF65-F5344CB8AC3E}">
        <p14:creationId xmlns:p14="http://schemas.microsoft.com/office/powerpoint/2010/main" val="196731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it" sz="1600" b="1" dirty="0">
                          <a:solidFill>
                            <a:schemeClr val="tx1"/>
                          </a:solidFill>
                          <a:effectLst/>
                          <a:latin typeface="Century Gothic" panose="020B0502020202020204" pitchFamily="34" charset="0"/>
                        </a:rPr>
                        <a:t>DISCONOSCIMENTO</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it" sz="1400" b="0" dirty="0">
                          <a:solidFill>
                            <a:schemeClr val="tx1"/>
                          </a:solidFill>
                          <a:effectLst/>
                          <a:latin typeface="Century Gothic" panose="020B0502020202020204" pitchFamily="34" charset="0"/>
                        </a:rPr>
                        <a:t>Tutti gli articoli, i modelli o le informazioni fornite da Smartsheet sul sito Web sono solo di riferimento. Mentre ci sforziamo di mantenere le informazioni aggiornate e corrette, non rilasciamo dichiarazioni o garanzie di alcun tipo, esplicite o implicite, circa la completezza, l'accuratezza, l'affidabilità, l'idoneità o la disponibilità in relazione al sito Web o alle informazioni, agli articoli, ai modelli o alla grafica correlata contenuti nel sito Web. Qualsiasi affidamento che fai su tali informazioni è quindi strettamente a tuo rischio.</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it" b="1" dirty="0">
                <a:solidFill>
                  <a:schemeClr val="bg1"/>
                </a:solidFill>
                <a:latin typeface="Century Gothic" panose="020B0502020202020204" pitchFamily="34" charset="0"/>
                <a:ea typeface="Arial" charset="0"/>
                <a:cs typeface="Arial" charset="0"/>
              </a:rPr>
              <a:t>RELAZIONE DI PROGETTO</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it" dirty="0">
                <a:solidFill>
                  <a:schemeClr val="bg1"/>
                </a:solidFill>
                <a:latin typeface="Century Gothic" panose="020B0502020202020204" pitchFamily="34" charset="0"/>
              </a:rPr>
              <a:t>GUIDA DI STILE DEL MARCHIO</a:t>
            </a:r>
            <a:endParaRPr lang="en-US" dirty="0">
              <a:solidFill>
                <a:schemeClr val="bg1"/>
              </a:solidFill>
              <a:latin typeface="Century Gothic" panose="020B0502020202020204" pitchFamily="34" charset="0"/>
              <a:ea typeface="Arial" charset="0"/>
              <a:cs typeface="Arial" charset="0"/>
            </a:endParaRPr>
          </a:p>
        </p:txBody>
      </p:sp>
      <p:pic>
        <p:nvPicPr>
          <p:cNvPr id="3" name="Picture 2">
            <a:extLst>
              <a:ext uri="{FF2B5EF4-FFF2-40B4-BE49-F238E27FC236}">
                <a16:creationId xmlns:a16="http://schemas.microsoft.com/office/drawing/2014/main" id="{3EDBD478-D093-0042-B8D4-53E68FE739CD}"/>
              </a:ext>
            </a:extLst>
          </p:cNvPr>
          <p:cNvPicPr>
            <a:picLocks noChangeAspect="1"/>
          </p:cNvPicPr>
          <p:nvPr/>
        </p:nvPicPr>
        <p:blipFill>
          <a:blip r:embed="rId3"/>
          <a:stretch>
            <a:fillRect/>
          </a:stretch>
        </p:blipFill>
        <p:spPr>
          <a:xfrm>
            <a:off x="5982244" y="0"/>
            <a:ext cx="6209756" cy="6483269"/>
          </a:xfrm>
          <a:prstGeom prst="rect">
            <a:avLst/>
          </a:prstGeom>
        </p:spPr>
      </p:pic>
      <p:pic>
        <p:nvPicPr>
          <p:cNvPr id="20" name="Picture 19">
            <a:extLst>
              <a:ext uri="{FF2B5EF4-FFF2-40B4-BE49-F238E27FC236}">
                <a16:creationId xmlns:a16="http://schemas.microsoft.com/office/drawing/2014/main" id="{A04A2DE2-9FCA-4E44-A4EE-1F0AE15882A0}"/>
              </a:ext>
            </a:extLst>
          </p:cNvPr>
          <p:cNvPicPr>
            <a:picLocks noChangeAspect="1"/>
          </p:cNvPicPr>
          <p:nvPr/>
        </p:nvPicPr>
        <p:blipFill>
          <a:blip r:embed="rId4"/>
          <a:stretch>
            <a:fillRect/>
          </a:stretch>
        </p:blipFill>
        <p:spPr>
          <a:xfrm>
            <a:off x="397796" y="2341718"/>
            <a:ext cx="364316" cy="364316"/>
          </a:xfrm>
          <a:prstGeom prst="rect">
            <a:avLst/>
          </a:prstGeom>
        </p:spPr>
      </p:pic>
      <p:pic>
        <p:nvPicPr>
          <p:cNvPr id="22" name="Picture 21">
            <a:extLst>
              <a:ext uri="{FF2B5EF4-FFF2-40B4-BE49-F238E27FC236}">
                <a16:creationId xmlns:a16="http://schemas.microsoft.com/office/drawing/2014/main" id="{92E6FD12-9DBA-B94E-B6DE-378A4FD32DE1}"/>
              </a:ext>
            </a:extLst>
          </p:cNvPr>
          <p:cNvPicPr>
            <a:picLocks noChangeAspect="1"/>
          </p:cNvPicPr>
          <p:nvPr/>
        </p:nvPicPr>
        <p:blipFill>
          <a:blip r:embed="rId5"/>
          <a:stretch>
            <a:fillRect/>
          </a:stretch>
        </p:blipFill>
        <p:spPr>
          <a:xfrm>
            <a:off x="397796" y="2887295"/>
            <a:ext cx="364316" cy="364316"/>
          </a:xfrm>
          <a:prstGeom prst="rect">
            <a:avLst/>
          </a:prstGeom>
        </p:spPr>
      </p:pic>
      <p:pic>
        <p:nvPicPr>
          <p:cNvPr id="24" name="Picture 23">
            <a:extLst>
              <a:ext uri="{FF2B5EF4-FFF2-40B4-BE49-F238E27FC236}">
                <a16:creationId xmlns:a16="http://schemas.microsoft.com/office/drawing/2014/main" id="{1A8C2DE2-CD00-1F41-9896-73A64FB6C4B0}"/>
              </a:ext>
            </a:extLst>
          </p:cNvPr>
          <p:cNvPicPr>
            <a:picLocks noChangeAspect="1"/>
          </p:cNvPicPr>
          <p:nvPr/>
        </p:nvPicPr>
        <p:blipFill>
          <a:blip r:embed="rId6"/>
          <a:stretch>
            <a:fillRect/>
          </a:stretch>
        </p:blipFill>
        <p:spPr>
          <a:xfrm>
            <a:off x="397796" y="3432872"/>
            <a:ext cx="364316" cy="364316"/>
          </a:xfrm>
          <a:prstGeom prst="rect">
            <a:avLst/>
          </a:prstGeom>
        </p:spPr>
      </p:pic>
      <p:pic>
        <p:nvPicPr>
          <p:cNvPr id="26" name="Picture 25">
            <a:extLst>
              <a:ext uri="{FF2B5EF4-FFF2-40B4-BE49-F238E27FC236}">
                <a16:creationId xmlns:a16="http://schemas.microsoft.com/office/drawing/2014/main" id="{E2C6BBDB-AB85-3547-96BF-6F39318D3468}"/>
              </a:ext>
            </a:extLst>
          </p:cNvPr>
          <p:cNvPicPr>
            <a:picLocks noChangeAspect="1"/>
          </p:cNvPicPr>
          <p:nvPr/>
        </p:nvPicPr>
        <p:blipFill>
          <a:blip r:embed="rId7"/>
          <a:stretch>
            <a:fillRect/>
          </a:stretch>
        </p:blipFill>
        <p:spPr>
          <a:xfrm>
            <a:off x="388209" y="743335"/>
            <a:ext cx="383491" cy="287618"/>
          </a:xfrm>
          <a:prstGeom prst="rect">
            <a:avLst/>
          </a:prstGeom>
        </p:spPr>
      </p:pic>
      <p:pic>
        <p:nvPicPr>
          <p:cNvPr id="28" name="Picture 27">
            <a:extLst>
              <a:ext uri="{FF2B5EF4-FFF2-40B4-BE49-F238E27FC236}">
                <a16:creationId xmlns:a16="http://schemas.microsoft.com/office/drawing/2014/main" id="{D8296259-A6D2-F84A-9A43-5B4790E69A6F}"/>
              </a:ext>
            </a:extLst>
          </p:cNvPr>
          <p:cNvPicPr>
            <a:picLocks noChangeAspect="1"/>
          </p:cNvPicPr>
          <p:nvPr/>
        </p:nvPicPr>
        <p:blipFill>
          <a:blip r:embed="rId8"/>
          <a:stretch>
            <a:fillRect/>
          </a:stretch>
        </p:blipFill>
        <p:spPr>
          <a:xfrm>
            <a:off x="450526" y="1212214"/>
            <a:ext cx="258856" cy="383491"/>
          </a:xfrm>
          <a:prstGeom prst="rect">
            <a:avLst/>
          </a:prstGeom>
        </p:spPr>
      </p:pic>
      <p:pic>
        <p:nvPicPr>
          <p:cNvPr id="30" name="Picture 29">
            <a:extLst>
              <a:ext uri="{FF2B5EF4-FFF2-40B4-BE49-F238E27FC236}">
                <a16:creationId xmlns:a16="http://schemas.microsoft.com/office/drawing/2014/main" id="{06B7E491-D457-9D49-B3B2-2A8E258AAD07}"/>
              </a:ext>
            </a:extLst>
          </p:cNvPr>
          <p:cNvPicPr>
            <a:picLocks noChangeAspect="1"/>
          </p:cNvPicPr>
          <p:nvPr/>
        </p:nvPicPr>
        <p:blipFill>
          <a:blip r:embed="rId9"/>
          <a:stretch>
            <a:fillRect/>
          </a:stretch>
        </p:blipFill>
        <p:spPr>
          <a:xfrm>
            <a:off x="397796" y="3978449"/>
            <a:ext cx="364316" cy="364316"/>
          </a:xfrm>
          <a:prstGeom prst="rect">
            <a:avLst/>
          </a:prstGeom>
        </p:spPr>
      </p:pic>
      <p:pic>
        <p:nvPicPr>
          <p:cNvPr id="32" name="Picture 31">
            <a:extLst>
              <a:ext uri="{FF2B5EF4-FFF2-40B4-BE49-F238E27FC236}">
                <a16:creationId xmlns:a16="http://schemas.microsoft.com/office/drawing/2014/main" id="{09A7FD04-7F55-614E-9996-CDBE5E01B9DE}"/>
              </a:ext>
            </a:extLst>
          </p:cNvPr>
          <p:cNvPicPr>
            <a:picLocks noChangeAspect="1"/>
          </p:cNvPicPr>
          <p:nvPr/>
        </p:nvPicPr>
        <p:blipFill>
          <a:blip r:embed="rId10"/>
          <a:stretch>
            <a:fillRect/>
          </a:stretch>
        </p:blipFill>
        <p:spPr>
          <a:xfrm>
            <a:off x="388209" y="1776966"/>
            <a:ext cx="383491" cy="383491"/>
          </a:xfrm>
          <a:prstGeom prst="rect">
            <a:avLst/>
          </a:prstGeom>
        </p:spPr>
      </p:pic>
      <p:pic>
        <p:nvPicPr>
          <p:cNvPr id="34" name="Picture 33">
            <a:extLst>
              <a:ext uri="{FF2B5EF4-FFF2-40B4-BE49-F238E27FC236}">
                <a16:creationId xmlns:a16="http://schemas.microsoft.com/office/drawing/2014/main" id="{50D151B1-3511-3249-B2F7-A903C8F6693D}"/>
              </a:ext>
            </a:extLst>
          </p:cNvPr>
          <p:cNvPicPr>
            <a:picLocks noChangeAspect="1"/>
          </p:cNvPicPr>
          <p:nvPr/>
        </p:nvPicPr>
        <p:blipFill>
          <a:blip r:embed="rId11"/>
          <a:stretch>
            <a:fillRect/>
          </a:stretch>
        </p:blipFill>
        <p:spPr>
          <a:xfrm>
            <a:off x="397796" y="4524027"/>
            <a:ext cx="364316" cy="364316"/>
          </a:xfrm>
          <a:prstGeom prst="rect">
            <a:avLst/>
          </a:prstGeom>
        </p:spPr>
      </p:pic>
      <p:sp>
        <p:nvSpPr>
          <p:cNvPr id="37" name="TextBox 36">
            <a:extLst>
              <a:ext uri="{FF2B5EF4-FFF2-40B4-BE49-F238E27FC236}">
                <a16:creationId xmlns:a16="http://schemas.microsoft.com/office/drawing/2014/main" id="{93D7340B-47EB-6842-821F-0735808CC4CF}"/>
              </a:ext>
            </a:extLst>
          </p:cNvPr>
          <p:cNvSpPr txBox="1"/>
          <p:nvPr/>
        </p:nvSpPr>
        <p:spPr>
          <a:xfrm>
            <a:off x="450526" y="5537228"/>
            <a:ext cx="3028170" cy="523220"/>
          </a:xfrm>
          <a:prstGeom prst="rect">
            <a:avLst/>
          </a:prstGeom>
          <a:noFill/>
        </p:spPr>
        <p:txBody>
          <a:bodyPr wrap="square" rtlCol="0">
            <a:spAutoFit/>
          </a:bodyPr>
          <a:lstStyle/>
          <a:p>
            <a:r>
              <a:rPr lang="it" sz="1400" dirty="0">
                <a:solidFill>
                  <a:schemeClr val="tx1">
                    <a:lumMod val="75000"/>
                    <a:lumOff val="25000"/>
                  </a:schemeClr>
                </a:solidFill>
                <a:latin typeface="Century Gothic" panose="020B0502020202020204" pitchFamily="34" charset="0"/>
              </a:rPr>
              <a:t>©2022. Tutti i diritti riservati Smartsheet Inc.</a:t>
            </a:r>
          </a:p>
        </p:txBody>
      </p:sp>
      <p:sp>
        <p:nvSpPr>
          <p:cNvPr id="40" name="TextBox 39">
            <a:extLst>
              <a:ext uri="{FF2B5EF4-FFF2-40B4-BE49-F238E27FC236}">
                <a16:creationId xmlns:a16="http://schemas.microsoft.com/office/drawing/2014/main" id="{25D18D41-766D-0A4B-8F08-F8FFBF89606C}"/>
              </a:ext>
            </a:extLst>
          </p:cNvPr>
          <p:cNvSpPr txBox="1"/>
          <p:nvPr/>
        </p:nvSpPr>
        <p:spPr>
          <a:xfrm>
            <a:off x="960735" y="743335"/>
            <a:ext cx="3028170" cy="307777"/>
          </a:xfrm>
          <a:prstGeom prst="rect">
            <a:avLst/>
          </a:prstGeom>
          <a:noFill/>
        </p:spPr>
        <p:txBody>
          <a:bodyPr wrap="square" rtlCol="0">
            <a:spAutoFit/>
          </a:bodyPr>
          <a:lstStyle/>
          <a:p>
            <a:r>
              <a:rPr lang="it" sz="1400" dirty="0">
                <a:solidFill>
                  <a:schemeClr val="tx1">
                    <a:lumMod val="75000"/>
                    <a:lumOff val="25000"/>
                  </a:schemeClr>
                </a:solidFill>
                <a:latin typeface="Century Gothic" panose="020B0502020202020204" pitchFamily="34" charset="0"/>
              </a:rPr>
              <a:t>sales@smartsheet.com</a:t>
            </a:r>
          </a:p>
        </p:txBody>
      </p:sp>
      <p:sp>
        <p:nvSpPr>
          <p:cNvPr id="41" name="TextBox 40">
            <a:extLst>
              <a:ext uri="{FF2B5EF4-FFF2-40B4-BE49-F238E27FC236}">
                <a16:creationId xmlns:a16="http://schemas.microsoft.com/office/drawing/2014/main" id="{C8C24D03-5593-234C-8C55-E033A2DB220F}"/>
              </a:ext>
            </a:extLst>
          </p:cNvPr>
          <p:cNvSpPr txBox="1"/>
          <p:nvPr/>
        </p:nvSpPr>
        <p:spPr>
          <a:xfrm>
            <a:off x="949261" y="1286780"/>
            <a:ext cx="3028170" cy="307777"/>
          </a:xfrm>
          <a:prstGeom prst="rect">
            <a:avLst/>
          </a:prstGeom>
          <a:noFill/>
        </p:spPr>
        <p:txBody>
          <a:bodyPr wrap="square" rtlCol="0">
            <a:spAutoFit/>
          </a:bodyPr>
          <a:lstStyle/>
          <a:p>
            <a:r>
              <a:rPr lang="it" sz="1400" dirty="0">
                <a:solidFill>
                  <a:schemeClr val="tx1">
                    <a:lumMod val="75000"/>
                    <a:lumOff val="25000"/>
                  </a:schemeClr>
                </a:solidFill>
                <a:latin typeface="Century Gothic" panose="020B0502020202020204" pitchFamily="34" charset="0"/>
              </a:rPr>
              <a:t>(844) 324-2360</a:t>
            </a:r>
          </a:p>
        </p:txBody>
      </p:sp>
      <p:sp>
        <p:nvSpPr>
          <p:cNvPr id="42" name="TextBox 41">
            <a:extLst>
              <a:ext uri="{FF2B5EF4-FFF2-40B4-BE49-F238E27FC236}">
                <a16:creationId xmlns:a16="http://schemas.microsoft.com/office/drawing/2014/main" id="{9F928FFC-114E-B04A-9BC3-BDCC3B6BB8C5}"/>
              </a:ext>
            </a:extLst>
          </p:cNvPr>
          <p:cNvSpPr txBox="1"/>
          <p:nvPr/>
        </p:nvSpPr>
        <p:spPr>
          <a:xfrm>
            <a:off x="960735" y="1830225"/>
            <a:ext cx="3028170" cy="307777"/>
          </a:xfrm>
          <a:prstGeom prst="rect">
            <a:avLst/>
          </a:prstGeom>
          <a:noFill/>
        </p:spPr>
        <p:txBody>
          <a:bodyPr wrap="square" rtlCol="0">
            <a:spAutoFit/>
          </a:bodyPr>
          <a:lstStyle/>
          <a:p>
            <a:r>
              <a:rPr lang="it" sz="1400" dirty="0">
                <a:solidFill>
                  <a:schemeClr val="tx1">
                    <a:lumMod val="75000"/>
                    <a:lumOff val="25000"/>
                  </a:schemeClr>
                </a:solidFill>
                <a:latin typeface="Century Gothic" panose="020B0502020202020204" pitchFamily="34" charset="0"/>
              </a:rPr>
              <a:t>smartsheet.com</a:t>
            </a:r>
          </a:p>
        </p:txBody>
      </p:sp>
      <p:sp>
        <p:nvSpPr>
          <p:cNvPr id="44" name="TextBox 43">
            <a:extLst>
              <a:ext uri="{FF2B5EF4-FFF2-40B4-BE49-F238E27FC236}">
                <a16:creationId xmlns:a16="http://schemas.microsoft.com/office/drawing/2014/main" id="{FC41D9C1-E1CC-DF4B-AE2B-B2AC2F9FB86D}"/>
              </a:ext>
            </a:extLst>
          </p:cNvPr>
          <p:cNvSpPr txBox="1"/>
          <p:nvPr/>
        </p:nvSpPr>
        <p:spPr>
          <a:xfrm>
            <a:off x="949261" y="2373670"/>
            <a:ext cx="3028170" cy="307777"/>
          </a:xfrm>
          <a:prstGeom prst="rect">
            <a:avLst/>
          </a:prstGeom>
          <a:noFill/>
        </p:spPr>
        <p:txBody>
          <a:bodyPr wrap="square" rtlCol="0">
            <a:spAutoFit/>
          </a:bodyPr>
          <a:lstStyle/>
          <a:p>
            <a:r>
              <a:rPr lang="it" sz="1400" dirty="0">
                <a:solidFill>
                  <a:schemeClr val="tx1">
                    <a:lumMod val="75000"/>
                    <a:lumOff val="25000"/>
                  </a:schemeClr>
                </a:solidFill>
                <a:latin typeface="Century Gothic" panose="020B0502020202020204" pitchFamily="34" charset="0"/>
              </a:rPr>
              <a:t>/smartsheet</a:t>
            </a:r>
          </a:p>
        </p:txBody>
      </p:sp>
      <p:sp>
        <p:nvSpPr>
          <p:cNvPr id="45" name="TextBox 44">
            <a:extLst>
              <a:ext uri="{FF2B5EF4-FFF2-40B4-BE49-F238E27FC236}">
                <a16:creationId xmlns:a16="http://schemas.microsoft.com/office/drawing/2014/main" id="{749E1A1B-A370-4F4E-8D35-E203F9AED6D5}"/>
              </a:ext>
            </a:extLst>
          </p:cNvPr>
          <p:cNvSpPr txBox="1"/>
          <p:nvPr/>
        </p:nvSpPr>
        <p:spPr>
          <a:xfrm>
            <a:off x="944596" y="2917115"/>
            <a:ext cx="3028170" cy="307777"/>
          </a:xfrm>
          <a:prstGeom prst="rect">
            <a:avLst/>
          </a:prstGeom>
          <a:noFill/>
        </p:spPr>
        <p:txBody>
          <a:bodyPr wrap="square" rtlCol="0">
            <a:spAutoFit/>
          </a:bodyPr>
          <a:lstStyle/>
          <a:p>
            <a:r>
              <a:rPr lang="it" sz="1400" dirty="0">
                <a:solidFill>
                  <a:schemeClr val="tx1">
                    <a:lumMod val="75000"/>
                    <a:lumOff val="25000"/>
                  </a:schemeClr>
                </a:solidFill>
                <a:latin typeface="Century Gothic" panose="020B0502020202020204" pitchFamily="34" charset="0"/>
              </a:rPr>
              <a:t>/azienda/smartsheet-com</a:t>
            </a:r>
          </a:p>
        </p:txBody>
      </p:sp>
      <p:sp>
        <p:nvSpPr>
          <p:cNvPr id="46" name="TextBox 45">
            <a:extLst>
              <a:ext uri="{FF2B5EF4-FFF2-40B4-BE49-F238E27FC236}">
                <a16:creationId xmlns:a16="http://schemas.microsoft.com/office/drawing/2014/main" id="{14296FA7-B3E5-1F4B-921A-9CB69052F5CB}"/>
              </a:ext>
            </a:extLst>
          </p:cNvPr>
          <p:cNvSpPr txBox="1"/>
          <p:nvPr/>
        </p:nvSpPr>
        <p:spPr>
          <a:xfrm>
            <a:off x="933122" y="3460560"/>
            <a:ext cx="3028170" cy="307777"/>
          </a:xfrm>
          <a:prstGeom prst="rect">
            <a:avLst/>
          </a:prstGeom>
          <a:noFill/>
        </p:spPr>
        <p:txBody>
          <a:bodyPr wrap="square" rtlCol="0">
            <a:spAutoFit/>
          </a:bodyPr>
          <a:lstStyle/>
          <a:p>
            <a:r>
              <a:rPr lang="it" sz="1400" dirty="0">
                <a:solidFill>
                  <a:schemeClr val="tx1">
                    <a:lumMod val="75000"/>
                    <a:lumOff val="25000"/>
                  </a:schemeClr>
                </a:solidFill>
                <a:latin typeface="Century Gothic" panose="020B0502020202020204" pitchFamily="34" charset="0"/>
              </a:rPr>
              <a:t>/@smartsheet</a:t>
            </a:r>
          </a:p>
        </p:txBody>
      </p:sp>
      <p:sp>
        <p:nvSpPr>
          <p:cNvPr id="47" name="TextBox 46">
            <a:extLst>
              <a:ext uri="{FF2B5EF4-FFF2-40B4-BE49-F238E27FC236}">
                <a16:creationId xmlns:a16="http://schemas.microsoft.com/office/drawing/2014/main" id="{2583BAF0-D816-224E-A174-5CA9E36CC232}"/>
              </a:ext>
            </a:extLst>
          </p:cNvPr>
          <p:cNvSpPr txBox="1"/>
          <p:nvPr/>
        </p:nvSpPr>
        <p:spPr>
          <a:xfrm>
            <a:off x="933122" y="4004005"/>
            <a:ext cx="3028170" cy="307777"/>
          </a:xfrm>
          <a:prstGeom prst="rect">
            <a:avLst/>
          </a:prstGeom>
          <a:noFill/>
        </p:spPr>
        <p:txBody>
          <a:bodyPr wrap="square" rtlCol="0">
            <a:spAutoFit/>
          </a:bodyPr>
          <a:lstStyle/>
          <a:p>
            <a:r>
              <a:rPr lang="it" sz="1400" dirty="0">
                <a:solidFill>
                  <a:schemeClr val="tx1">
                    <a:lumMod val="75000"/>
                    <a:lumOff val="25000"/>
                  </a:schemeClr>
                </a:solidFill>
                <a:latin typeface="Century Gothic" panose="020B0502020202020204" pitchFamily="34" charset="0"/>
              </a:rPr>
              <a:t>/smartsheet</a:t>
            </a:r>
          </a:p>
        </p:txBody>
      </p:sp>
      <p:sp>
        <p:nvSpPr>
          <p:cNvPr id="48" name="TextBox 47">
            <a:extLst>
              <a:ext uri="{FF2B5EF4-FFF2-40B4-BE49-F238E27FC236}">
                <a16:creationId xmlns:a16="http://schemas.microsoft.com/office/drawing/2014/main" id="{DC5C34B1-14B4-FB4F-A065-40EAB4510B91}"/>
              </a:ext>
            </a:extLst>
          </p:cNvPr>
          <p:cNvSpPr txBox="1"/>
          <p:nvPr/>
        </p:nvSpPr>
        <p:spPr>
          <a:xfrm>
            <a:off x="921648" y="4547448"/>
            <a:ext cx="3028170" cy="307777"/>
          </a:xfrm>
          <a:prstGeom prst="rect">
            <a:avLst/>
          </a:prstGeom>
          <a:noFill/>
        </p:spPr>
        <p:txBody>
          <a:bodyPr wrap="square" rtlCol="0">
            <a:spAutoFit/>
          </a:bodyPr>
          <a:lstStyle/>
          <a:p>
            <a:r>
              <a:rPr lang="it" sz="1400" dirty="0">
                <a:solidFill>
                  <a:schemeClr val="tx1">
                    <a:lumMod val="75000"/>
                    <a:lumOff val="25000"/>
                  </a:schemeClr>
                </a:solidFill>
                <a:latin typeface="Century Gothic" panose="020B0502020202020204" pitchFamily="34" charset="0"/>
              </a:rPr>
              <a:t>/smartsheet</a:t>
            </a:r>
          </a:p>
        </p:txBody>
      </p:sp>
      <p:pic>
        <p:nvPicPr>
          <p:cNvPr id="50" name="Picture 49" descr="Un'immagine contenente testo, segno&#10;&#10;Descrizione generata automaticamente">
            <a:extLst>
              <a:ext uri="{FF2B5EF4-FFF2-40B4-BE49-F238E27FC236}">
                <a16:creationId xmlns:a16="http://schemas.microsoft.com/office/drawing/2014/main" id="{243C382F-1898-B244-89A9-96B239E35F3E}"/>
              </a:ext>
            </a:extLst>
          </p:cNvPr>
          <p:cNvPicPr>
            <a:picLocks noChangeAspect="1"/>
          </p:cNvPicPr>
          <p:nvPr/>
        </p:nvPicPr>
        <p:blipFill>
          <a:blip r:embed="rId12"/>
          <a:stretch>
            <a:fillRect/>
          </a:stretch>
        </p:blipFill>
        <p:spPr>
          <a:xfrm>
            <a:off x="9516907" y="374731"/>
            <a:ext cx="2286884" cy="369332"/>
          </a:xfrm>
          <a:prstGeom prst="rect">
            <a:avLst/>
          </a:prstGeom>
        </p:spPr>
      </p:pic>
    </p:spTree>
    <p:extLst>
      <p:ext uri="{BB962C8B-B14F-4D97-AF65-F5344CB8AC3E}">
        <p14:creationId xmlns:p14="http://schemas.microsoft.com/office/powerpoint/2010/main" val="3634812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descr="Forma&#10;&#10;Descrizione generata automaticamente">
            <a:extLst>
              <a:ext uri="{FF2B5EF4-FFF2-40B4-BE49-F238E27FC236}">
                <a16:creationId xmlns:a16="http://schemas.microsoft.com/office/drawing/2014/main" id="{219503DE-DA47-8548-A6B3-EDAA57B7A890}"/>
              </a:ext>
            </a:extLst>
          </p:cNvPr>
          <p:cNvPicPr>
            <a:picLocks noChangeAspect="1"/>
          </p:cNvPicPr>
          <p:nvPr/>
        </p:nvPicPr>
        <p:blipFill>
          <a:blip r:embed="rId3">
            <a:alphaModFix amt="60000"/>
          </a:blip>
          <a:stretch>
            <a:fillRect/>
          </a:stretch>
        </p:blipFill>
        <p:spPr>
          <a:xfrm>
            <a:off x="7984907" y="606991"/>
            <a:ext cx="4997547" cy="6042008"/>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it" b="1" dirty="0">
                <a:solidFill>
                  <a:schemeClr val="bg1"/>
                </a:solidFill>
                <a:latin typeface="Century Gothic" panose="020B0502020202020204" pitchFamily="34" charset="0"/>
                <a:ea typeface="Arial" charset="0"/>
                <a:cs typeface="Arial" charset="0"/>
              </a:rPr>
              <a:t>RELAZIONE DI PROGETTO</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5294376" y="6477000"/>
            <a:ext cx="6452864" cy="369332"/>
          </a:xfrm>
          <a:prstGeom prst="rect">
            <a:avLst/>
          </a:prstGeom>
          <a:noFill/>
        </p:spPr>
        <p:txBody>
          <a:bodyPr wrap="square" rtlCol="0">
            <a:spAutoFit/>
          </a:bodyPr>
          <a:lstStyle/>
          <a:p>
            <a:pPr algn="r"/>
            <a:r>
              <a:rPr lang="it" dirty="0">
                <a:solidFill>
                  <a:schemeClr val="bg1"/>
                </a:solidFill>
                <a:latin typeface="Century Gothic" panose="020B0502020202020204" pitchFamily="34" charset="0"/>
              </a:rPr>
              <a:t>GUIDA DI STILE DEL MARCHIO |   SOMMARIO</a:t>
            </a:r>
            <a:endParaRPr lang="en-US" dirty="0">
              <a:solidFill>
                <a:schemeClr val="bg1"/>
              </a:solidFill>
              <a:latin typeface="Century Gothic" panose="020B0502020202020204" pitchFamily="34" charset="0"/>
              <a:ea typeface="Arial" charset="0"/>
              <a:cs typeface="Arial" charset="0"/>
            </a:endParaRPr>
          </a:p>
        </p:txBody>
      </p:sp>
      <p:sp>
        <p:nvSpPr>
          <p:cNvPr id="3" name="TextBox 2">
            <a:extLst>
              <a:ext uri="{FF2B5EF4-FFF2-40B4-BE49-F238E27FC236}">
                <a16:creationId xmlns:a16="http://schemas.microsoft.com/office/drawing/2014/main" id="{BCE760FD-6E50-FD4F-B597-7E228EDE51FD}"/>
              </a:ext>
            </a:extLst>
          </p:cNvPr>
          <p:cNvSpPr txBox="1"/>
          <p:nvPr/>
        </p:nvSpPr>
        <p:spPr>
          <a:xfrm>
            <a:off x="367748" y="248400"/>
            <a:ext cx="4161717" cy="584775"/>
          </a:xfrm>
          <a:prstGeom prst="rect">
            <a:avLst/>
          </a:prstGeom>
          <a:noFill/>
        </p:spPr>
        <p:txBody>
          <a:bodyPr wrap="none" rtlCol="0">
            <a:spAutoFit/>
          </a:bodyPr>
          <a:lstStyle/>
          <a:p>
            <a:r>
              <a:rPr lang="it" sz="3200" dirty="0">
                <a:solidFill>
                  <a:schemeClr val="tx1">
                    <a:lumMod val="65000"/>
                    <a:lumOff val="35000"/>
                  </a:schemeClr>
                </a:solidFill>
                <a:latin typeface="Century Gothic" panose="020B0502020202020204" pitchFamily="34" charset="0"/>
              </a:rPr>
              <a:t>SOMMARIO</a:t>
            </a:r>
          </a:p>
        </p:txBody>
      </p:sp>
      <p:sp>
        <p:nvSpPr>
          <p:cNvPr id="40" name="TextBox 39">
            <a:extLst>
              <a:ext uri="{FF2B5EF4-FFF2-40B4-BE49-F238E27FC236}">
                <a16:creationId xmlns:a16="http://schemas.microsoft.com/office/drawing/2014/main" id="{3D228105-4E93-5547-9BEF-E95CD9F56261}"/>
              </a:ext>
            </a:extLst>
          </p:cNvPr>
          <p:cNvSpPr txBox="1"/>
          <p:nvPr/>
        </p:nvSpPr>
        <p:spPr>
          <a:xfrm>
            <a:off x="936088" y="1390757"/>
            <a:ext cx="2125903" cy="369332"/>
          </a:xfrm>
          <a:prstGeom prst="rect">
            <a:avLst/>
          </a:prstGeom>
          <a:noFill/>
        </p:spPr>
        <p:txBody>
          <a:bodyPr wrap="none" rtlCol="0" anchor="ctr" anchorCtr="0">
            <a:spAutoFit/>
          </a:bodyPr>
          <a:lstStyle/>
          <a:p>
            <a:r>
              <a:rPr lang="it" dirty="0">
                <a:latin typeface="Century Gothic" panose="020B0502020202020204" pitchFamily="34" charset="0"/>
                <a:ea typeface="Montserrat Bold" charset="0"/>
                <a:cs typeface="Montserrat Bold" charset="0"/>
              </a:rPr>
              <a:t>Linee guida per l'utilizzo</a:t>
            </a:r>
          </a:p>
        </p:txBody>
      </p:sp>
      <p:sp>
        <p:nvSpPr>
          <p:cNvPr id="42" name="TextBox 41">
            <a:extLst>
              <a:ext uri="{FF2B5EF4-FFF2-40B4-BE49-F238E27FC236}">
                <a16:creationId xmlns:a16="http://schemas.microsoft.com/office/drawing/2014/main" id="{654ED905-7DF4-7E45-815D-8A6F50BD2A35}"/>
              </a:ext>
            </a:extLst>
          </p:cNvPr>
          <p:cNvSpPr txBox="1"/>
          <p:nvPr/>
        </p:nvSpPr>
        <p:spPr>
          <a:xfrm>
            <a:off x="936088" y="2641334"/>
            <a:ext cx="2424693" cy="646331"/>
          </a:xfrm>
          <a:prstGeom prst="rect">
            <a:avLst/>
          </a:prstGeom>
          <a:noFill/>
        </p:spPr>
        <p:txBody>
          <a:bodyPr wrap="square" rtlCol="0" anchor="ctr" anchorCtr="0">
            <a:spAutoFit/>
          </a:bodyPr>
          <a:lstStyle/>
          <a:p>
            <a:r>
              <a:rPr lang="it" dirty="0">
                <a:latin typeface="Century Gothic" panose="020B0502020202020204" pitchFamily="34" charset="0"/>
                <a:ea typeface="Montserrat Bold" charset="0"/>
                <a:cs typeface="Montserrat Bold" charset="0"/>
              </a:rPr>
              <a:t>Utilizzo di Smartsheet Contrassegna le DO</a:t>
            </a:r>
          </a:p>
        </p:txBody>
      </p:sp>
      <p:sp>
        <p:nvSpPr>
          <p:cNvPr id="44" name="TextBox 43">
            <a:hlinkClick r:id="rId4" action="ppaction://hlinksldjump"/>
            <a:extLst>
              <a:ext uri="{FF2B5EF4-FFF2-40B4-BE49-F238E27FC236}">
                <a16:creationId xmlns:a16="http://schemas.microsoft.com/office/drawing/2014/main" id="{FD3A13C4-E78F-724D-BF30-9B4138762961}"/>
              </a:ext>
            </a:extLst>
          </p:cNvPr>
          <p:cNvSpPr txBox="1"/>
          <p:nvPr/>
        </p:nvSpPr>
        <p:spPr>
          <a:xfrm>
            <a:off x="304279" y="2316182"/>
            <a:ext cx="526106" cy="1010533"/>
          </a:xfrm>
          <a:prstGeom prst="rect">
            <a:avLst/>
          </a:prstGeom>
          <a:noFill/>
        </p:spPr>
        <p:txBody>
          <a:bodyPr wrap="none" tIns="320040" rtlCol="0">
            <a:spAutoFit/>
          </a:bodyPr>
          <a:lstStyle/>
          <a:p>
            <a:pPr algn="r">
              <a:lnSpc>
                <a:spcPts val="5000"/>
              </a:lnSpc>
            </a:pPr>
            <a:r>
              <a:rPr lang="it" sz="4800" dirty="0">
                <a:solidFill>
                  <a:srgbClr val="002060"/>
                </a:solidFill>
                <a:latin typeface="Century Gothic" panose="020B0502020202020204" pitchFamily="34" charset="0"/>
                <a:ea typeface="Montserrat Light" charset="0"/>
                <a:cs typeface="Montserrat Light" charset="0"/>
              </a:rPr>
              <a:t>2</a:t>
            </a:r>
          </a:p>
        </p:txBody>
      </p:sp>
      <p:sp>
        <p:nvSpPr>
          <p:cNvPr id="45" name="TextBox 44">
            <a:hlinkClick r:id="rId5" action="ppaction://hlinksldjump"/>
            <a:extLst>
              <a:ext uri="{FF2B5EF4-FFF2-40B4-BE49-F238E27FC236}">
                <a16:creationId xmlns:a16="http://schemas.microsoft.com/office/drawing/2014/main" id="{160EF463-7BA4-C140-B281-29D544D6376D}"/>
              </a:ext>
            </a:extLst>
          </p:cNvPr>
          <p:cNvSpPr txBox="1"/>
          <p:nvPr/>
        </p:nvSpPr>
        <p:spPr>
          <a:xfrm>
            <a:off x="304278" y="3663164"/>
            <a:ext cx="526106" cy="1010533"/>
          </a:xfrm>
          <a:prstGeom prst="rect">
            <a:avLst/>
          </a:prstGeom>
          <a:noFill/>
        </p:spPr>
        <p:txBody>
          <a:bodyPr wrap="none" tIns="320040" rtlCol="0">
            <a:spAutoFit/>
          </a:bodyPr>
          <a:lstStyle/>
          <a:p>
            <a:pPr algn="r">
              <a:lnSpc>
                <a:spcPts val="5000"/>
              </a:lnSpc>
            </a:pPr>
            <a:r>
              <a:rPr lang="it" sz="4800" dirty="0">
                <a:solidFill>
                  <a:srgbClr val="002060"/>
                </a:solidFill>
                <a:latin typeface="Century Gothic" panose="020B0502020202020204" pitchFamily="34" charset="0"/>
                <a:ea typeface="Montserrat Light" charset="0"/>
                <a:cs typeface="Montserrat Light" charset="0"/>
              </a:rPr>
              <a:t>3</a:t>
            </a:r>
          </a:p>
        </p:txBody>
      </p:sp>
      <p:sp>
        <p:nvSpPr>
          <p:cNvPr id="46" name="TextBox 45">
            <a:hlinkClick r:id="rId6" action="ppaction://hlinksldjump"/>
            <a:extLst>
              <a:ext uri="{FF2B5EF4-FFF2-40B4-BE49-F238E27FC236}">
                <a16:creationId xmlns:a16="http://schemas.microsoft.com/office/drawing/2014/main" id="{92054AB8-EBC5-1047-AD46-31E6D065CA45}"/>
              </a:ext>
            </a:extLst>
          </p:cNvPr>
          <p:cNvSpPr txBox="1"/>
          <p:nvPr/>
        </p:nvSpPr>
        <p:spPr>
          <a:xfrm>
            <a:off x="304278" y="968339"/>
            <a:ext cx="526106" cy="1010533"/>
          </a:xfrm>
          <a:prstGeom prst="rect">
            <a:avLst/>
          </a:prstGeom>
          <a:noFill/>
        </p:spPr>
        <p:txBody>
          <a:bodyPr wrap="none" tIns="320040" rtlCol="0">
            <a:spAutoFit/>
          </a:bodyPr>
          <a:lstStyle/>
          <a:p>
            <a:pPr algn="r">
              <a:lnSpc>
                <a:spcPts val="5000"/>
              </a:lnSpc>
            </a:pPr>
            <a:r>
              <a:rPr lang="it" sz="4800" dirty="0">
                <a:solidFill>
                  <a:srgbClr val="002060"/>
                </a:solidFill>
                <a:latin typeface="Century Gothic" panose="020B0502020202020204" pitchFamily="34" charset="0"/>
                <a:ea typeface="Montserrat Light" charset="0"/>
                <a:cs typeface="Montserrat Light" charset="0"/>
              </a:rPr>
              <a:t>1</a:t>
            </a:r>
          </a:p>
        </p:txBody>
      </p:sp>
      <p:sp>
        <p:nvSpPr>
          <p:cNvPr id="47" name="TextBox 46">
            <a:extLst>
              <a:ext uri="{FF2B5EF4-FFF2-40B4-BE49-F238E27FC236}">
                <a16:creationId xmlns:a16="http://schemas.microsoft.com/office/drawing/2014/main" id="{2548BEE3-A974-DC4E-9E9C-1EE7CFD5EF06}"/>
              </a:ext>
            </a:extLst>
          </p:cNvPr>
          <p:cNvSpPr txBox="1"/>
          <p:nvPr/>
        </p:nvSpPr>
        <p:spPr>
          <a:xfrm>
            <a:off x="936088" y="3920267"/>
            <a:ext cx="2502851" cy="646331"/>
          </a:xfrm>
          <a:prstGeom prst="rect">
            <a:avLst/>
          </a:prstGeom>
          <a:noFill/>
        </p:spPr>
        <p:txBody>
          <a:bodyPr wrap="square" rtlCol="0" anchor="ctr" anchorCtr="0">
            <a:spAutoFit/>
          </a:bodyPr>
          <a:lstStyle/>
          <a:p>
            <a:r>
              <a:rPr lang="it" dirty="0">
                <a:latin typeface="Century Gothic" panose="020B0502020202020204" pitchFamily="34" charset="0"/>
                <a:ea typeface="Montserrat Bold" charset="0"/>
                <a:cs typeface="Montserrat Bold" charset="0"/>
              </a:rPr>
              <a:t>Utilizzo dei contrassegni Smartsheet NON</a:t>
            </a:r>
          </a:p>
        </p:txBody>
      </p:sp>
      <p:sp>
        <p:nvSpPr>
          <p:cNvPr id="49" name="TextBox 48">
            <a:extLst>
              <a:ext uri="{FF2B5EF4-FFF2-40B4-BE49-F238E27FC236}">
                <a16:creationId xmlns:a16="http://schemas.microsoft.com/office/drawing/2014/main" id="{96E0CE3B-1B24-344F-9D20-0D3E26721F3A}"/>
              </a:ext>
            </a:extLst>
          </p:cNvPr>
          <p:cNvSpPr txBox="1"/>
          <p:nvPr/>
        </p:nvSpPr>
        <p:spPr>
          <a:xfrm>
            <a:off x="5013485" y="2779833"/>
            <a:ext cx="748923" cy="369332"/>
          </a:xfrm>
          <a:prstGeom prst="rect">
            <a:avLst/>
          </a:prstGeom>
          <a:noFill/>
        </p:spPr>
        <p:txBody>
          <a:bodyPr wrap="none" rtlCol="0" anchor="ctr" anchorCtr="0">
            <a:spAutoFit/>
          </a:bodyPr>
          <a:lstStyle/>
          <a:p>
            <a:r>
              <a:rPr lang="it" dirty="0">
                <a:latin typeface="Century Gothic" panose="020B0502020202020204" pitchFamily="34" charset="0"/>
                <a:ea typeface="Montserrat Bold" charset="0"/>
                <a:cs typeface="Montserrat Bold" charset="0"/>
              </a:rPr>
              <a:t>Logo</a:t>
            </a:r>
          </a:p>
        </p:txBody>
      </p:sp>
      <p:sp>
        <p:nvSpPr>
          <p:cNvPr id="51" name="TextBox 50">
            <a:extLst>
              <a:ext uri="{FF2B5EF4-FFF2-40B4-BE49-F238E27FC236}">
                <a16:creationId xmlns:a16="http://schemas.microsoft.com/office/drawing/2014/main" id="{268A1D8F-ED63-8F48-B9E4-4BDDDF9B48AB}"/>
              </a:ext>
            </a:extLst>
          </p:cNvPr>
          <p:cNvSpPr txBox="1"/>
          <p:nvPr/>
        </p:nvSpPr>
        <p:spPr>
          <a:xfrm>
            <a:off x="5013485" y="4058766"/>
            <a:ext cx="1393330" cy="369332"/>
          </a:xfrm>
          <a:prstGeom prst="rect">
            <a:avLst/>
          </a:prstGeom>
          <a:noFill/>
        </p:spPr>
        <p:txBody>
          <a:bodyPr wrap="none" rtlCol="0" anchor="ctr" anchorCtr="0">
            <a:spAutoFit/>
          </a:bodyPr>
          <a:lstStyle/>
          <a:p>
            <a:r>
              <a:rPr lang="it" dirty="0">
                <a:latin typeface="Century Gothic" panose="020B0502020202020204" pitchFamily="34" charset="0"/>
                <a:ea typeface="Montserrat Bold" charset="0"/>
                <a:cs typeface="Montserrat Bold" charset="0"/>
              </a:rPr>
              <a:t>Autorizzazione</a:t>
            </a:r>
          </a:p>
        </p:txBody>
      </p:sp>
      <p:sp>
        <p:nvSpPr>
          <p:cNvPr id="53" name="TextBox 52">
            <a:hlinkClick r:id="rId6" action="ppaction://hlinksldjump"/>
            <a:extLst>
              <a:ext uri="{FF2B5EF4-FFF2-40B4-BE49-F238E27FC236}">
                <a16:creationId xmlns:a16="http://schemas.microsoft.com/office/drawing/2014/main" id="{BDA40E49-45E7-A744-88C0-12BC470C236A}"/>
              </a:ext>
            </a:extLst>
          </p:cNvPr>
          <p:cNvSpPr txBox="1"/>
          <p:nvPr/>
        </p:nvSpPr>
        <p:spPr>
          <a:xfrm>
            <a:off x="4381676" y="3663164"/>
            <a:ext cx="526106" cy="1010533"/>
          </a:xfrm>
          <a:prstGeom prst="rect">
            <a:avLst/>
          </a:prstGeom>
          <a:noFill/>
        </p:spPr>
        <p:txBody>
          <a:bodyPr wrap="none" tIns="320040" rtlCol="0">
            <a:spAutoFit/>
          </a:bodyPr>
          <a:lstStyle/>
          <a:p>
            <a:pPr algn="r">
              <a:lnSpc>
                <a:spcPts val="5000"/>
              </a:lnSpc>
            </a:pPr>
            <a:r>
              <a:rPr lang="it" sz="4800" dirty="0">
                <a:solidFill>
                  <a:srgbClr val="002060"/>
                </a:solidFill>
                <a:latin typeface="Century Gothic" panose="020B0502020202020204" pitchFamily="34" charset="0"/>
                <a:ea typeface="Montserrat Light" charset="0"/>
                <a:cs typeface="Montserrat Light" charset="0"/>
              </a:rPr>
              <a:t>7</a:t>
            </a:r>
          </a:p>
        </p:txBody>
      </p:sp>
      <p:sp>
        <p:nvSpPr>
          <p:cNvPr id="54" name="TextBox 53">
            <a:hlinkClick r:id="rId7" action="ppaction://hlinksldjump"/>
            <a:extLst>
              <a:ext uri="{FF2B5EF4-FFF2-40B4-BE49-F238E27FC236}">
                <a16:creationId xmlns:a16="http://schemas.microsoft.com/office/drawing/2014/main" id="{3FF5FA85-39A8-074F-93DB-10E569F1F4C2}"/>
              </a:ext>
            </a:extLst>
          </p:cNvPr>
          <p:cNvSpPr txBox="1"/>
          <p:nvPr/>
        </p:nvSpPr>
        <p:spPr>
          <a:xfrm>
            <a:off x="4381675" y="4883089"/>
            <a:ext cx="526106" cy="1010533"/>
          </a:xfrm>
          <a:prstGeom prst="rect">
            <a:avLst/>
          </a:prstGeom>
          <a:noFill/>
        </p:spPr>
        <p:txBody>
          <a:bodyPr wrap="none" tIns="320040" rtlCol="0">
            <a:spAutoFit/>
          </a:bodyPr>
          <a:lstStyle/>
          <a:p>
            <a:pPr algn="r">
              <a:lnSpc>
                <a:spcPts val="5000"/>
              </a:lnSpc>
            </a:pPr>
            <a:r>
              <a:rPr lang="it" sz="4800" dirty="0">
                <a:solidFill>
                  <a:srgbClr val="002060"/>
                </a:solidFill>
                <a:latin typeface="Century Gothic" panose="020B0502020202020204" pitchFamily="34" charset="0"/>
                <a:ea typeface="Montserrat Light" charset="0"/>
                <a:cs typeface="Montserrat Light" charset="0"/>
              </a:rPr>
              <a:t>8</a:t>
            </a:r>
          </a:p>
        </p:txBody>
      </p:sp>
      <p:sp>
        <p:nvSpPr>
          <p:cNvPr id="55" name="TextBox 54">
            <a:hlinkClick r:id="rId8" action="ppaction://hlinksldjump"/>
            <a:extLst>
              <a:ext uri="{FF2B5EF4-FFF2-40B4-BE49-F238E27FC236}">
                <a16:creationId xmlns:a16="http://schemas.microsoft.com/office/drawing/2014/main" id="{86746B7D-B52D-4941-A37D-E63B673D5DEE}"/>
              </a:ext>
            </a:extLst>
          </p:cNvPr>
          <p:cNvSpPr txBox="1"/>
          <p:nvPr/>
        </p:nvSpPr>
        <p:spPr>
          <a:xfrm>
            <a:off x="4381675" y="2316182"/>
            <a:ext cx="526106" cy="1010533"/>
          </a:xfrm>
          <a:prstGeom prst="rect">
            <a:avLst/>
          </a:prstGeom>
          <a:noFill/>
        </p:spPr>
        <p:txBody>
          <a:bodyPr wrap="none" tIns="320040" rtlCol="0">
            <a:spAutoFit/>
          </a:bodyPr>
          <a:lstStyle/>
          <a:p>
            <a:pPr algn="r">
              <a:lnSpc>
                <a:spcPts val="5000"/>
              </a:lnSpc>
            </a:pPr>
            <a:r>
              <a:rPr lang="it" sz="4800" dirty="0">
                <a:solidFill>
                  <a:srgbClr val="002060"/>
                </a:solidFill>
                <a:latin typeface="Century Gothic" panose="020B0502020202020204" pitchFamily="34" charset="0"/>
                <a:ea typeface="Montserrat Light" charset="0"/>
                <a:cs typeface="Montserrat Light" charset="0"/>
              </a:rPr>
              <a:t>6</a:t>
            </a:r>
          </a:p>
        </p:txBody>
      </p:sp>
      <p:sp>
        <p:nvSpPr>
          <p:cNvPr id="56" name="TextBox 55">
            <a:extLst>
              <a:ext uri="{FF2B5EF4-FFF2-40B4-BE49-F238E27FC236}">
                <a16:creationId xmlns:a16="http://schemas.microsoft.com/office/drawing/2014/main" id="{BD8CE68B-2DD7-474E-83C7-F737670A8372}"/>
              </a:ext>
            </a:extLst>
          </p:cNvPr>
          <p:cNvSpPr txBox="1"/>
          <p:nvPr/>
        </p:nvSpPr>
        <p:spPr>
          <a:xfrm>
            <a:off x="5013485" y="5306299"/>
            <a:ext cx="2732883" cy="369332"/>
          </a:xfrm>
          <a:prstGeom prst="rect">
            <a:avLst/>
          </a:prstGeom>
          <a:noFill/>
        </p:spPr>
        <p:txBody>
          <a:bodyPr wrap="square" rtlCol="0" anchor="ctr" anchorCtr="0">
            <a:spAutoFit/>
          </a:bodyPr>
          <a:lstStyle/>
          <a:p>
            <a:r>
              <a:rPr lang="it" dirty="0">
                <a:latin typeface="Century Gothic" panose="020B0502020202020204" pitchFamily="34" charset="0"/>
                <a:ea typeface="Montserrat Bold" charset="0"/>
                <a:cs typeface="Montserrat Bold" charset="0"/>
              </a:rPr>
              <a:t>Utilizzo non corretto</a:t>
            </a:r>
          </a:p>
        </p:txBody>
      </p:sp>
      <p:sp>
        <p:nvSpPr>
          <p:cNvPr id="28" name="TextBox 27">
            <a:extLst>
              <a:ext uri="{FF2B5EF4-FFF2-40B4-BE49-F238E27FC236}">
                <a16:creationId xmlns:a16="http://schemas.microsoft.com/office/drawing/2014/main" id="{4C3937F0-F727-E94E-8FD3-F917ECC06D1F}"/>
              </a:ext>
            </a:extLst>
          </p:cNvPr>
          <p:cNvSpPr txBox="1"/>
          <p:nvPr/>
        </p:nvSpPr>
        <p:spPr>
          <a:xfrm>
            <a:off x="936088" y="5306299"/>
            <a:ext cx="756938" cy="369332"/>
          </a:xfrm>
          <a:prstGeom prst="rect">
            <a:avLst/>
          </a:prstGeom>
          <a:noFill/>
        </p:spPr>
        <p:txBody>
          <a:bodyPr wrap="none" rtlCol="0" anchor="ctr" anchorCtr="0">
            <a:spAutoFit/>
          </a:bodyPr>
          <a:lstStyle/>
          <a:p>
            <a:r>
              <a:rPr lang="it" dirty="0">
                <a:latin typeface="Century Gothic" panose="020B0502020202020204" pitchFamily="34" charset="0"/>
                <a:ea typeface="Montserrat Bold" charset="0"/>
                <a:cs typeface="Montserrat Bold" charset="0"/>
              </a:rPr>
              <a:t>Caratteri</a:t>
            </a:r>
          </a:p>
        </p:txBody>
      </p:sp>
      <p:sp>
        <p:nvSpPr>
          <p:cNvPr id="29" name="TextBox 28">
            <a:hlinkClick r:id="rId8" action="ppaction://hlinksldjump"/>
            <a:extLst>
              <a:ext uri="{FF2B5EF4-FFF2-40B4-BE49-F238E27FC236}">
                <a16:creationId xmlns:a16="http://schemas.microsoft.com/office/drawing/2014/main" id="{67BB314F-B0D7-D846-84DF-217B83CE0E42}"/>
              </a:ext>
            </a:extLst>
          </p:cNvPr>
          <p:cNvSpPr txBox="1"/>
          <p:nvPr/>
        </p:nvSpPr>
        <p:spPr>
          <a:xfrm>
            <a:off x="304278" y="4883089"/>
            <a:ext cx="526106" cy="1010533"/>
          </a:xfrm>
          <a:prstGeom prst="rect">
            <a:avLst/>
          </a:prstGeom>
          <a:noFill/>
        </p:spPr>
        <p:txBody>
          <a:bodyPr wrap="none" tIns="320040" rtlCol="0">
            <a:spAutoFit/>
          </a:bodyPr>
          <a:lstStyle/>
          <a:p>
            <a:pPr algn="r">
              <a:lnSpc>
                <a:spcPts val="5000"/>
              </a:lnSpc>
            </a:pPr>
            <a:r>
              <a:rPr lang="it" sz="4800" dirty="0">
                <a:solidFill>
                  <a:srgbClr val="002060"/>
                </a:solidFill>
                <a:latin typeface="Century Gothic" panose="020B0502020202020204" pitchFamily="34" charset="0"/>
                <a:ea typeface="Montserrat Light" charset="0"/>
                <a:cs typeface="Montserrat Light" charset="0"/>
              </a:rPr>
              <a:t>4</a:t>
            </a:r>
          </a:p>
        </p:txBody>
      </p:sp>
      <p:sp>
        <p:nvSpPr>
          <p:cNvPr id="36" name="TextBox 35">
            <a:extLst>
              <a:ext uri="{FF2B5EF4-FFF2-40B4-BE49-F238E27FC236}">
                <a16:creationId xmlns:a16="http://schemas.microsoft.com/office/drawing/2014/main" id="{340BB339-14CF-654D-8D30-3B1FB1BA9FA2}"/>
              </a:ext>
            </a:extLst>
          </p:cNvPr>
          <p:cNvSpPr txBox="1"/>
          <p:nvPr/>
        </p:nvSpPr>
        <p:spPr>
          <a:xfrm>
            <a:off x="5013485" y="1390757"/>
            <a:ext cx="878767" cy="369332"/>
          </a:xfrm>
          <a:prstGeom prst="rect">
            <a:avLst/>
          </a:prstGeom>
          <a:noFill/>
        </p:spPr>
        <p:txBody>
          <a:bodyPr wrap="none" rtlCol="0" anchor="ctr" anchorCtr="0">
            <a:spAutoFit/>
          </a:bodyPr>
          <a:lstStyle/>
          <a:p>
            <a:r>
              <a:rPr lang="it" dirty="0">
                <a:latin typeface="Century Gothic" panose="020B0502020202020204" pitchFamily="34" charset="0"/>
                <a:ea typeface="Montserrat Bold" charset="0"/>
                <a:cs typeface="Montserrat Bold" charset="0"/>
              </a:rPr>
              <a:t>Colori</a:t>
            </a:r>
          </a:p>
        </p:txBody>
      </p:sp>
      <p:sp>
        <p:nvSpPr>
          <p:cNvPr id="37" name="TextBox 36">
            <a:hlinkClick r:id="rId8" action="ppaction://hlinksldjump"/>
            <a:extLst>
              <a:ext uri="{FF2B5EF4-FFF2-40B4-BE49-F238E27FC236}">
                <a16:creationId xmlns:a16="http://schemas.microsoft.com/office/drawing/2014/main" id="{DC9929A8-2EBC-0C48-8C2B-D6B0D0A056A1}"/>
              </a:ext>
            </a:extLst>
          </p:cNvPr>
          <p:cNvSpPr txBox="1"/>
          <p:nvPr/>
        </p:nvSpPr>
        <p:spPr>
          <a:xfrm>
            <a:off x="4381675" y="968339"/>
            <a:ext cx="526106" cy="1010533"/>
          </a:xfrm>
          <a:prstGeom prst="rect">
            <a:avLst/>
          </a:prstGeom>
          <a:noFill/>
        </p:spPr>
        <p:txBody>
          <a:bodyPr wrap="none" tIns="320040" rtlCol="0">
            <a:spAutoFit/>
          </a:bodyPr>
          <a:lstStyle/>
          <a:p>
            <a:pPr algn="r">
              <a:lnSpc>
                <a:spcPts val="5000"/>
              </a:lnSpc>
            </a:pPr>
            <a:r>
              <a:rPr lang="it" sz="4800" dirty="0">
                <a:solidFill>
                  <a:srgbClr val="002060"/>
                </a:solidFill>
                <a:latin typeface="Century Gothic" panose="020B0502020202020204" pitchFamily="34" charset="0"/>
                <a:ea typeface="Montserrat Light" charset="0"/>
                <a:cs typeface="Montserrat Light" charset="0"/>
              </a:rPr>
              <a:t>5</a:t>
            </a:r>
          </a:p>
        </p:txBody>
      </p:sp>
    </p:spTree>
    <p:extLst>
      <p:ext uri="{BB962C8B-B14F-4D97-AF65-F5344CB8AC3E}">
        <p14:creationId xmlns:p14="http://schemas.microsoft.com/office/powerpoint/2010/main" val="1179924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it" b="1" dirty="0">
                <a:solidFill>
                  <a:schemeClr val="bg1"/>
                </a:solidFill>
                <a:latin typeface="Century Gothic" panose="020B0502020202020204" pitchFamily="34" charset="0"/>
                <a:ea typeface="Arial" charset="0"/>
                <a:cs typeface="Arial" charset="0"/>
              </a:rPr>
              <a:t>RELAZIONE DI PROGETTO</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3316934" cy="461665"/>
          </a:xfrm>
          <a:prstGeom prst="rect">
            <a:avLst/>
          </a:prstGeom>
          <a:noFill/>
        </p:spPr>
        <p:txBody>
          <a:bodyPr wrap="none" rtlCol="0">
            <a:spAutoFit/>
          </a:bodyPr>
          <a:lstStyle/>
          <a:p>
            <a:r>
              <a:rPr lang="it" sz="2400" dirty="0">
                <a:solidFill>
                  <a:schemeClr val="tx1">
                    <a:lumMod val="65000"/>
                    <a:lumOff val="35000"/>
                  </a:schemeClr>
                </a:solidFill>
                <a:latin typeface="Century Gothic" panose="020B0502020202020204" pitchFamily="34" charset="0"/>
              </a:rPr>
              <a:t>1. LINEE GUIDA PER L'USO</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it" dirty="0">
                <a:solidFill>
                  <a:schemeClr val="bg1"/>
                </a:solidFill>
                <a:latin typeface="Century Gothic" panose="020B0502020202020204" pitchFamily="34" charset="0"/>
              </a:rPr>
              <a:t>LINEE GUIDA PER L'UTILIZZO</a:t>
            </a:r>
            <a:endParaRPr lang="en-US" dirty="0">
              <a:solidFill>
                <a:schemeClr val="bg1"/>
              </a:solidFill>
              <a:latin typeface="Century Gothic" panose="020B0502020202020204" pitchFamily="34" charset="0"/>
              <a:ea typeface="Arial" charset="0"/>
              <a:cs typeface="Arial" charset="0"/>
            </a:endParaRPr>
          </a:p>
        </p:txBody>
      </p:sp>
      <p:sp>
        <p:nvSpPr>
          <p:cNvPr id="2" name="Rectangle 1">
            <a:extLst>
              <a:ext uri="{FF2B5EF4-FFF2-40B4-BE49-F238E27FC236}">
                <a16:creationId xmlns:a16="http://schemas.microsoft.com/office/drawing/2014/main" id="{8941B581-3871-924A-9F56-DE67B0919E0E}"/>
              </a:ext>
            </a:extLst>
          </p:cNvPr>
          <p:cNvSpPr/>
          <p:nvPr/>
        </p:nvSpPr>
        <p:spPr>
          <a:xfrm>
            <a:off x="444759" y="731831"/>
            <a:ext cx="11432501" cy="5586914"/>
          </a:xfrm>
          <a:prstGeom prst="rect">
            <a:avLst/>
          </a:prstGeom>
        </p:spPr>
        <p:txBody>
          <a:bodyPr wrap="square">
            <a:spAutoFit/>
          </a:bodyPr>
          <a:lstStyle/>
          <a:p>
            <a:pPr>
              <a:lnSpc>
                <a:spcPct val="150000"/>
              </a:lnSpc>
              <a:spcAft>
                <a:spcPts val="1600"/>
              </a:spcAft>
            </a:pPr>
            <a:r>
              <a:rPr lang="it" sz="1200" dirty="0">
                <a:latin typeface="Century Gothic" panose="020B0502020202020204" pitchFamily="34" charset="0"/>
              </a:rPr>
              <a:t>Smartsheet Inc. ("</a:t>
            </a:r>
            <a:r>
              <a:rPr lang="it" sz="1200" b="1" dirty="0">
                <a:latin typeface="Century Gothic" panose="020B0502020202020204" pitchFamily="34" charset="0"/>
              </a:rPr>
              <a:t>Smartsheet</a:t>
            </a:r>
            <a:r>
              <a:rPr lang="it" sz="1200" dirty="0">
                <a:latin typeface="Century Gothic" panose="020B0502020202020204" pitchFamily="34" charset="0"/>
              </a:rPr>
              <a:t>") possiede molti marchi, loghi, design e marchi di servizio ("</a:t>
            </a:r>
            <a:r>
              <a:rPr lang="it" sz="1200" b="1" dirty="0">
                <a:latin typeface="Century Gothic" panose="020B0502020202020204" pitchFamily="34" charset="0"/>
              </a:rPr>
              <a:t>Marchi Smartsheet</a:t>
            </a:r>
            <a:r>
              <a:rPr lang="it" sz="1200" dirty="0">
                <a:latin typeface="Century Gothic" panose="020B0502020202020204" pitchFamily="34" charset="0"/>
              </a:rPr>
              <a:t>") che utilizza frequentemente per identificare e promuovere il marchio Smartsheet. I presenti termini e linee guida (la "</a:t>
            </a:r>
            <a:r>
              <a:rPr lang="it" sz="1200" b="1" dirty="0">
                <a:latin typeface="Century Gothic" panose="020B0502020202020204" pitchFamily="34" charset="0"/>
              </a:rPr>
              <a:t>Guida</a:t>
            </a:r>
            <a:r>
              <a:rPr lang="it" sz="1200" dirty="0">
                <a:latin typeface="Century Gothic" panose="020B0502020202020204" pitchFamily="34" charset="0"/>
              </a:rPr>
              <a:t>") regolano l'uso dei Marchi Smartsheet in modalità promozionali, pubblicitarie, di rivendita e simili o come alternativamente approvato da Smartsheet. A meno che tu non abbia un accordo scritto separato con Smartsheet che specifica l'uso dei Marchi Smartsheet, ogni utilizzo dei Marchi Smartsheet è soggetto a questa Guida.</a:t>
            </a:r>
          </a:p>
          <a:p>
            <a:pPr>
              <a:lnSpc>
                <a:spcPct val="150000"/>
              </a:lnSpc>
              <a:spcAft>
                <a:spcPts val="1600"/>
              </a:spcAft>
            </a:pPr>
            <a:r>
              <a:rPr lang="it" sz="1200" dirty="0">
                <a:latin typeface="Century Gothic" panose="020B0502020202020204" pitchFamily="34" charset="0"/>
              </a:rPr>
              <a:t>Smartsheet ti concede una licenza limitata non trasferibile, non esclusiva e priva di royalty per l'utilizzo dei Marchi Smartsheet, come descritto in questa Guida. L'utilizzo dei Marchi Smartsheet da parte dell'utente, inclusa qualsiasi licenza che potrebbe essere stata altrimenti concordata per iscritto, non concede all'utente alcun diritto di proprietà sui Marchi Smartsheet, inclusi, a titolo esemplificativo ma non esaustivo, loghi, disegni o altri materiali simili. Smartsheet conserva tutti i diritti, titoli e interessi relativi ai materiali di Smartsheet Marks, inclusi eventuali diritti di proprietà intellettuale ivi contenuti. Qualsiasi utilizzo dei Marchi Smartsheet deve essere accompagnato da un avviso che indichi chiaramente che i Marchi Smartsheet sono marchi di Smartsheet Inc. </a:t>
            </a:r>
          </a:p>
          <a:p>
            <a:pPr>
              <a:lnSpc>
                <a:spcPct val="150000"/>
              </a:lnSpc>
              <a:spcAft>
                <a:spcPts val="1600"/>
              </a:spcAft>
            </a:pPr>
            <a:r>
              <a:rPr lang="it" sz="1200" dirty="0">
                <a:latin typeface="Century Gothic" panose="020B0502020202020204" pitchFamily="34" charset="0"/>
              </a:rPr>
              <a:t>L'utente non visualizzerà i Marchi Smartsheet in alcun modo che implichi che l'utente sia correlato, associato o affiliato, sponsorizzato o approvato da Smartsheet, o in un modo che potrebbe ragionevolmente essere interpretato per suggerire che il contenuto, il sito Web, il prodotto o il servizio dell'utente, sia stato creato, approvato o modificato da Smartsheet o rappresenti le opinioni o le opinioni di Smartsheet. </a:t>
            </a:r>
          </a:p>
          <a:p>
            <a:pPr>
              <a:lnSpc>
                <a:spcPct val="150000"/>
              </a:lnSpc>
              <a:spcAft>
                <a:spcPts val="1600"/>
              </a:spcAft>
            </a:pPr>
            <a:r>
              <a:rPr lang="it" sz="1200" dirty="0">
                <a:latin typeface="Century Gothic" panose="020B0502020202020204" pitchFamily="34" charset="0"/>
              </a:rPr>
              <a:t>L'utente può utilizzare i Marchi Smartsheet solo in modo progettato per mantenere i più elevati standard, la qualità e la reputazione associati ai Marchi Smartsheet e in modi veritieri, accurati, equi e non fuorvianti. L'utente non utilizzerà i Marchi Smartsheet per denigrare i prodotti o i servizi Smartsheet o Smartsheet. </a:t>
            </a:r>
          </a:p>
          <a:p>
            <a:pPr>
              <a:lnSpc>
                <a:spcPct val="150000"/>
              </a:lnSpc>
              <a:spcAft>
                <a:spcPts val="1600"/>
              </a:spcAft>
            </a:pPr>
            <a:r>
              <a:rPr lang="it" sz="1200" dirty="0">
                <a:latin typeface="Century Gothic" panose="020B0502020202020204" pitchFamily="34" charset="0"/>
              </a:rPr>
              <a:t>Smartsheet si riserva il diritto, a sua esclusiva discrezione, di terminare o modificare l'autorizzazione dell'utente a visualizzare i Marchi Smartsheet e di intraprendere azioni contro qualsiasi uso non conforme alla presente Guida, che violi qualsiasi proprietà intellettuale o altro diritto di Smartsheet o che violi la legge applicabile.</a:t>
            </a:r>
          </a:p>
        </p:txBody>
      </p:sp>
    </p:spTree>
    <p:extLst>
      <p:ext uri="{BB962C8B-B14F-4D97-AF65-F5344CB8AC3E}">
        <p14:creationId xmlns:p14="http://schemas.microsoft.com/office/powerpoint/2010/main" val="378137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it" b="1" dirty="0">
                <a:solidFill>
                  <a:schemeClr val="bg1"/>
                </a:solidFill>
                <a:latin typeface="Century Gothic" panose="020B0502020202020204" pitchFamily="34" charset="0"/>
                <a:ea typeface="Arial" charset="0"/>
                <a:cs typeface="Arial" charset="0"/>
              </a:rPr>
              <a:t>RELAZIONE DI PROGETTO</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4514377" cy="461665"/>
          </a:xfrm>
          <a:prstGeom prst="rect">
            <a:avLst/>
          </a:prstGeom>
          <a:noFill/>
        </p:spPr>
        <p:txBody>
          <a:bodyPr wrap="none" rtlCol="0">
            <a:spAutoFit/>
          </a:bodyPr>
          <a:lstStyle/>
          <a:p>
            <a:r>
              <a:rPr lang="it" sz="2400" dirty="0">
                <a:solidFill>
                  <a:schemeClr val="tx1">
                    <a:lumMod val="65000"/>
                    <a:lumOff val="35000"/>
                  </a:schemeClr>
                </a:solidFill>
                <a:latin typeface="Century Gothic" panose="020B0502020202020204" pitchFamily="34" charset="0"/>
              </a:rPr>
              <a:t>1. LINEE GUIDA PER L'UTILIZZO  </a:t>
            </a:r>
            <a:r>
              <a:rPr lang="it" sz="1600" dirty="0">
                <a:solidFill>
                  <a:schemeClr val="tx1">
                    <a:lumMod val="65000"/>
                    <a:lumOff val="35000"/>
                  </a:schemeClr>
                </a:solidFill>
                <a:latin typeface="Century Gothic" panose="020B0502020202020204" pitchFamily="34" charset="0"/>
              </a:rPr>
              <a:t>continuate</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it" dirty="0">
                <a:solidFill>
                  <a:schemeClr val="bg1"/>
                </a:solidFill>
                <a:latin typeface="Century Gothic" panose="020B0502020202020204" pitchFamily="34" charset="0"/>
              </a:rPr>
              <a:t>LINEE GUIDA PER L'UTILIZZO</a:t>
            </a:r>
            <a:endParaRPr lang="en-US" dirty="0">
              <a:solidFill>
                <a:schemeClr val="bg1"/>
              </a:solidFill>
              <a:latin typeface="Century Gothic" panose="020B0502020202020204" pitchFamily="34" charset="0"/>
              <a:ea typeface="Arial" charset="0"/>
              <a:cs typeface="Arial" charset="0"/>
            </a:endParaRPr>
          </a:p>
        </p:txBody>
      </p:sp>
      <p:sp>
        <p:nvSpPr>
          <p:cNvPr id="8" name="Rectangle 7">
            <a:extLst>
              <a:ext uri="{FF2B5EF4-FFF2-40B4-BE49-F238E27FC236}">
                <a16:creationId xmlns:a16="http://schemas.microsoft.com/office/drawing/2014/main" id="{BF5586FE-425C-3043-B3E9-E524EDB8E26A}"/>
              </a:ext>
            </a:extLst>
          </p:cNvPr>
          <p:cNvSpPr/>
          <p:nvPr/>
        </p:nvSpPr>
        <p:spPr>
          <a:xfrm>
            <a:off x="444759" y="890855"/>
            <a:ext cx="11432501" cy="5381730"/>
          </a:xfrm>
          <a:prstGeom prst="rect">
            <a:avLst/>
          </a:prstGeom>
        </p:spPr>
        <p:txBody>
          <a:bodyPr wrap="square">
            <a:spAutoFit/>
          </a:bodyPr>
          <a:lstStyle/>
          <a:p>
            <a:pPr>
              <a:lnSpc>
                <a:spcPct val="150000"/>
              </a:lnSpc>
              <a:spcAft>
                <a:spcPts val="1600"/>
              </a:spcAft>
            </a:pPr>
            <a:r>
              <a:rPr lang="it" sz="1200" dirty="0">
                <a:latin typeface="Century Gothic" panose="020B0502020202020204" pitchFamily="34" charset="0"/>
              </a:rPr>
              <a:t>L'utente accetta di non contestare o aiutare altri a contestare i Marchi Smartsheet (tranne nella misura in cui tale restrizione sia vietata dalla legge applicabile) e accetta di non registrare o tentare di registrare nomi di dominio, marchi, nomi commerciali o altri elementi distintivi del marchio che siano confusamente simili a quelli di Smartsheet. </a:t>
            </a:r>
          </a:p>
          <a:p>
            <a:pPr>
              <a:lnSpc>
                <a:spcPct val="150000"/>
              </a:lnSpc>
              <a:spcAft>
                <a:spcPts val="1600"/>
              </a:spcAft>
            </a:pPr>
            <a:r>
              <a:rPr lang="it" sz="1200" dirty="0">
                <a:latin typeface="Century Gothic" panose="020B0502020202020204" pitchFamily="34" charset="0"/>
              </a:rPr>
              <a:t>I Marchi Smartsheet vengono forniti "così come sono" e Smartsheet declina qualsiasi garanzia espressa o implicita per legge in merito ai Marchi Smartsheet, incluse le garanzie di non violazione. In nessun caso Smartsheet sarà responsabile nei confronti dell'utente per l'oggetto della presente Guida in base a qualsiasi teoria di responsabilità, inclusi eventuali danni diretti, indiretti, incidentali, speciali, consequenziali, punitivi, esemplari o di altro tipo derivanti dalla presente Guida o dall'uso dei Marchi Smartsheet. Questa limitazione si applica anche se Smartsheet era o avrebbe dovuto essere a conoscenza o avvisato della possibilità di tali danni e nonostante qualsiasi fallimento dello scopo essenziale di qualsiasi rimedio limitato indicato nel presente documento. </a:t>
            </a:r>
          </a:p>
          <a:p>
            <a:pPr>
              <a:lnSpc>
                <a:spcPct val="150000"/>
              </a:lnSpc>
              <a:spcAft>
                <a:spcPts val="1600"/>
              </a:spcAft>
            </a:pPr>
            <a:r>
              <a:rPr lang="it" sz="1200" dirty="0">
                <a:latin typeface="Century Gothic" panose="020B0502020202020204" pitchFamily="34" charset="0"/>
              </a:rPr>
              <a:t>L'utente non può cedere i propri diritti o delegare i propri obblighi ai sensi della presente Guida senza il previo consenso scritto di Smartsheet. La presente Guida non è destinata a beneficiare, né si ritiene che dia luogo a, alcun diritto in terzi. La presente Guida sarà disciplinata e interpretata in conformità con le leggi dello Stato di Washington, indipendentemente dai principi di conflitto di leggi. La sede per qualsiasi controversia o reclamo derivante da o in connessione con la presente Guida sarà nella Contea di King, Washington. Le parti sono contraenti indipendenti. Nessuna delle parti sarà considerata un dipendente, un agente, un partner o un rappresentante legale dell'altra per qualsiasi scopo e nessuna delle due avrà alcun diritto, potere o autorità di creare alcun obbligo o responsabilità per conto dell'altra. La rinuncia da parte di Smartsheet a una violazione di qualsiasi disposizione del presente documento non sarà considerata o considerata una rinuncia alla disposizione stessa. Se una qualsiasi disposizione della presente Guida è ritenuta contraria alla legge da un tribunale della giurisdizione competente, tale disposizione deve essere modificata e interpretata in modo da realizzare al meglio gli obiettivi della disposizione originale nella misura massima consentita dalla legge e le restanti disposizioni della presente Guida rimarranno in vigore a tutti gli effetti. </a:t>
            </a:r>
          </a:p>
        </p:txBody>
      </p:sp>
    </p:spTree>
    <p:extLst>
      <p:ext uri="{BB962C8B-B14F-4D97-AF65-F5344CB8AC3E}">
        <p14:creationId xmlns:p14="http://schemas.microsoft.com/office/powerpoint/2010/main" val="783873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it" b="1" dirty="0">
                <a:solidFill>
                  <a:schemeClr val="bg1"/>
                </a:solidFill>
                <a:latin typeface="Century Gothic" panose="020B0502020202020204" pitchFamily="34" charset="0"/>
                <a:ea typeface="Arial" charset="0"/>
                <a:cs typeface="Arial" charset="0"/>
              </a:rPr>
              <a:t>RELAZIONE DI PROGETTO</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4514377" cy="461665"/>
          </a:xfrm>
          <a:prstGeom prst="rect">
            <a:avLst/>
          </a:prstGeom>
          <a:noFill/>
        </p:spPr>
        <p:txBody>
          <a:bodyPr wrap="none" rtlCol="0">
            <a:spAutoFit/>
          </a:bodyPr>
          <a:lstStyle/>
          <a:p>
            <a:r>
              <a:rPr lang="it" sz="2400" dirty="0">
                <a:solidFill>
                  <a:schemeClr val="tx1">
                    <a:lumMod val="65000"/>
                    <a:lumOff val="35000"/>
                  </a:schemeClr>
                </a:solidFill>
                <a:latin typeface="Century Gothic" panose="020B0502020202020204" pitchFamily="34" charset="0"/>
              </a:rPr>
              <a:t>1. LINEE GUIDA PER L'UTILIZZO  </a:t>
            </a:r>
            <a:r>
              <a:rPr lang="it" sz="1600" dirty="0">
                <a:solidFill>
                  <a:schemeClr val="tx1">
                    <a:lumMod val="65000"/>
                    <a:lumOff val="35000"/>
                  </a:schemeClr>
                </a:solidFill>
                <a:latin typeface="Century Gothic" panose="020B0502020202020204" pitchFamily="34" charset="0"/>
              </a:rPr>
              <a:t>continuate</a:t>
            </a:r>
            <a:endParaRPr lang="en-US" sz="2400" dirty="0">
              <a:solidFill>
                <a:schemeClr val="tx1">
                  <a:lumMod val="65000"/>
                  <a:lumOff val="35000"/>
                </a:schemeClr>
              </a:solidFill>
              <a:latin typeface="Century Gothic" panose="020B0502020202020204" pitchFamily="34" charset="0"/>
            </a:endParaRP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it" dirty="0">
                <a:solidFill>
                  <a:schemeClr val="bg1"/>
                </a:solidFill>
                <a:latin typeface="Century Gothic" panose="020B0502020202020204" pitchFamily="34" charset="0"/>
              </a:rPr>
              <a:t>LINEE GUIDA PER L'UTILIZZO</a:t>
            </a:r>
            <a:endParaRPr lang="en-US" dirty="0">
              <a:solidFill>
                <a:schemeClr val="bg1"/>
              </a:solidFill>
              <a:latin typeface="Century Gothic" panose="020B0502020202020204" pitchFamily="34" charset="0"/>
              <a:ea typeface="Arial" charset="0"/>
              <a:cs typeface="Arial" charset="0"/>
            </a:endParaRPr>
          </a:p>
        </p:txBody>
      </p:sp>
      <p:sp>
        <p:nvSpPr>
          <p:cNvPr id="8" name="Rectangle 7">
            <a:extLst>
              <a:ext uri="{FF2B5EF4-FFF2-40B4-BE49-F238E27FC236}">
                <a16:creationId xmlns:a16="http://schemas.microsoft.com/office/drawing/2014/main" id="{BF5586FE-425C-3043-B3E9-E524EDB8E26A}"/>
              </a:ext>
            </a:extLst>
          </p:cNvPr>
          <p:cNvSpPr/>
          <p:nvPr/>
        </p:nvSpPr>
        <p:spPr>
          <a:xfrm>
            <a:off x="444759" y="890855"/>
            <a:ext cx="11432501" cy="888192"/>
          </a:xfrm>
          <a:prstGeom prst="rect">
            <a:avLst/>
          </a:prstGeom>
        </p:spPr>
        <p:txBody>
          <a:bodyPr wrap="square">
            <a:spAutoFit/>
          </a:bodyPr>
          <a:lstStyle/>
          <a:p>
            <a:pPr>
              <a:lnSpc>
                <a:spcPct val="150000"/>
              </a:lnSpc>
              <a:spcAft>
                <a:spcPts val="1600"/>
              </a:spcAft>
            </a:pPr>
            <a:r>
              <a:rPr lang="it" sz="1200" dirty="0">
                <a:latin typeface="Century Gothic" panose="020B0502020202020204" pitchFamily="34" charset="0"/>
              </a:rPr>
              <a:t>Smartsheet apprezza la tua collaborazione con queste Linee guida per il branding di Smartsheet e l'uso appropriato della proprietà intellettuale di Smartsheet. Se trovi un sito web che utilizza un marchio Smartsheet in modo inappropriato, contatta Smartsheet. Per ulteriori informazioni sui Marchi Smartsheet o sul portafoglio di proprietà intellettuale di Smartsheet, contatta legal@smartsheet.com.</a:t>
            </a:r>
          </a:p>
        </p:txBody>
      </p:sp>
      <p:pic>
        <p:nvPicPr>
          <p:cNvPr id="3" name="Picture 2" descr="Logo&#10;&#10;Descrizione generata automaticamente">
            <a:extLst>
              <a:ext uri="{FF2B5EF4-FFF2-40B4-BE49-F238E27FC236}">
                <a16:creationId xmlns:a16="http://schemas.microsoft.com/office/drawing/2014/main" id="{EBC370A0-ECBA-554C-A732-1C3DE3B0E5A3}"/>
              </a:ext>
            </a:extLst>
          </p:cNvPr>
          <p:cNvPicPr>
            <a:picLocks noChangeAspect="1"/>
          </p:cNvPicPr>
          <p:nvPr/>
        </p:nvPicPr>
        <p:blipFill>
          <a:blip r:embed="rId3"/>
          <a:stretch>
            <a:fillRect/>
          </a:stretch>
        </p:blipFill>
        <p:spPr>
          <a:xfrm>
            <a:off x="1828800" y="3027336"/>
            <a:ext cx="8128609" cy="2199010"/>
          </a:xfrm>
          <a:prstGeom prst="rect">
            <a:avLst/>
          </a:prstGeom>
        </p:spPr>
      </p:pic>
    </p:spTree>
    <p:extLst>
      <p:ext uri="{BB962C8B-B14F-4D97-AF65-F5344CB8AC3E}">
        <p14:creationId xmlns:p14="http://schemas.microsoft.com/office/powerpoint/2010/main" val="212450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orma&#10;&#10;Descrizione generata automaticamente">
            <a:extLst>
              <a:ext uri="{FF2B5EF4-FFF2-40B4-BE49-F238E27FC236}">
                <a16:creationId xmlns:a16="http://schemas.microsoft.com/office/drawing/2014/main" id="{ABDBCBF5-F2FC-CD43-8D7A-AB0B853B2BFC}"/>
              </a:ext>
            </a:extLst>
          </p:cNvPr>
          <p:cNvPicPr>
            <a:picLocks noChangeAspect="1"/>
          </p:cNvPicPr>
          <p:nvPr/>
        </p:nvPicPr>
        <p:blipFill>
          <a:blip r:embed="rId3"/>
          <a:stretch>
            <a:fillRect/>
          </a:stretch>
        </p:blipFill>
        <p:spPr>
          <a:xfrm>
            <a:off x="7923313" y="84161"/>
            <a:ext cx="4997547" cy="6042008"/>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it" b="1" dirty="0">
                <a:solidFill>
                  <a:schemeClr val="bg1"/>
                </a:solidFill>
                <a:latin typeface="Century Gothic" panose="020B0502020202020204" pitchFamily="34" charset="0"/>
                <a:ea typeface="Arial" charset="0"/>
                <a:cs typeface="Arial" charset="0"/>
              </a:rPr>
              <a:t>RELAZIONE DI PROGETTO</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4802918" cy="461665"/>
          </a:xfrm>
          <a:prstGeom prst="rect">
            <a:avLst/>
          </a:prstGeom>
          <a:noFill/>
        </p:spPr>
        <p:txBody>
          <a:bodyPr wrap="none" rtlCol="0">
            <a:spAutoFit/>
          </a:bodyPr>
          <a:lstStyle/>
          <a:p>
            <a:r>
              <a:rPr lang="it" sz="2400" dirty="0">
                <a:solidFill>
                  <a:schemeClr val="tx1">
                    <a:lumMod val="65000"/>
                    <a:lumOff val="35000"/>
                  </a:schemeClr>
                </a:solidFill>
                <a:latin typeface="Century Gothic" panose="020B0502020202020204" pitchFamily="34" charset="0"/>
              </a:rPr>
              <a:t>2. Utilizzo di Smartsheet Marks DO</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it" dirty="0">
                <a:solidFill>
                  <a:schemeClr val="bg1"/>
                </a:solidFill>
                <a:latin typeface="Century Gothic" panose="020B0502020202020204" pitchFamily="34" charset="0"/>
              </a:rPr>
              <a:t>UTILIZZO DELLE COSE DA FARE CON I CONTRASSEGNI SMARTSHEET </a:t>
            </a:r>
            <a:endParaRPr lang="en-US" dirty="0">
              <a:solidFill>
                <a:schemeClr val="bg1"/>
              </a:solidFill>
              <a:latin typeface="Century Gothic" panose="020B0502020202020204" pitchFamily="34" charset="0"/>
              <a:ea typeface="Arial" charset="0"/>
              <a:cs typeface="Arial" charset="0"/>
            </a:endParaRPr>
          </a:p>
        </p:txBody>
      </p:sp>
      <p:sp>
        <p:nvSpPr>
          <p:cNvPr id="2" name="Rectangle 1">
            <a:extLst>
              <a:ext uri="{FF2B5EF4-FFF2-40B4-BE49-F238E27FC236}">
                <a16:creationId xmlns:a16="http://schemas.microsoft.com/office/drawing/2014/main" id="{8941B581-3871-924A-9F56-DE67B0919E0E}"/>
              </a:ext>
            </a:extLst>
          </p:cNvPr>
          <p:cNvSpPr/>
          <p:nvPr/>
        </p:nvSpPr>
        <p:spPr>
          <a:xfrm>
            <a:off x="444759" y="917186"/>
            <a:ext cx="7772484" cy="5483617"/>
          </a:xfrm>
          <a:prstGeom prst="rect">
            <a:avLst/>
          </a:prstGeom>
        </p:spPr>
        <p:txBody>
          <a:bodyPr wrap="square">
            <a:spAutoFit/>
          </a:bodyPr>
          <a:lstStyle/>
          <a:p>
            <a:pPr marL="285750" indent="-285750">
              <a:lnSpc>
                <a:spcPct val="150000"/>
              </a:lnSpc>
              <a:spcAft>
                <a:spcPts val="1600"/>
              </a:spcAft>
              <a:buFont typeface="Arial" panose="020B0604020202020204" pitchFamily="34" charset="0"/>
              <a:buChar char="•"/>
            </a:pPr>
            <a:r>
              <a:rPr lang="it" sz="1400" dirty="0">
                <a:latin typeface="Century Gothic" panose="020B0502020202020204" pitchFamily="34" charset="0"/>
              </a:rPr>
              <a:t>Utilizzare sempre la forma e l'ortografia del marchio corrette.</a:t>
            </a:r>
          </a:p>
          <a:p>
            <a:pPr marL="285750" indent="-285750">
              <a:lnSpc>
                <a:spcPct val="150000"/>
              </a:lnSpc>
              <a:spcAft>
                <a:spcPts val="1600"/>
              </a:spcAft>
              <a:buFont typeface="Arial" panose="020B0604020202020204" pitchFamily="34" charset="0"/>
              <a:buChar char="•"/>
            </a:pPr>
            <a:r>
              <a:rPr lang="it" sz="1400" dirty="0">
                <a:latin typeface="Century Gothic" panose="020B0502020202020204" pitchFamily="34" charset="0"/>
              </a:rPr>
              <a:t>Distinguere i marchi dal testo circostante con maiuscole appropriate </a:t>
            </a:r>
            <a:br>
              <a:rPr lang="en-US" sz="1400" dirty="0">
                <a:latin typeface="Century Gothic" panose="020B0502020202020204" pitchFamily="34" charset="0"/>
              </a:rPr>
            </a:br>
            <a:r>
              <a:rPr lang="it" sz="1400" dirty="0">
                <a:latin typeface="Century Gothic" panose="020B0502020202020204" pitchFamily="34" charset="0"/>
              </a:rPr>
              <a:t>(lettere iniziali in maiuscolo o tutte le lettere maiuscole), corsivo o virgolette.</a:t>
            </a:r>
          </a:p>
          <a:p>
            <a:pPr marL="285750" indent="-285750">
              <a:lnSpc>
                <a:spcPct val="150000"/>
              </a:lnSpc>
              <a:spcAft>
                <a:spcPts val="1600"/>
              </a:spcAft>
              <a:buFont typeface="Arial" panose="020B0604020202020204" pitchFamily="34" charset="0"/>
              <a:buChar char="•"/>
            </a:pPr>
            <a:r>
              <a:rPr lang="it" sz="1400" dirty="0">
                <a:latin typeface="Century Gothic" panose="020B0502020202020204" pitchFamily="34" charset="0"/>
              </a:rPr>
              <a:t>Usa sempre il marchio come aggettivo, non come sostantivo o verbo. Per esempio:</a:t>
            </a:r>
          </a:p>
          <a:p>
            <a:pPr marL="742950" lvl="1" indent="-285750">
              <a:lnSpc>
                <a:spcPct val="150000"/>
              </a:lnSpc>
              <a:spcAft>
                <a:spcPts val="1600"/>
              </a:spcAft>
              <a:buFont typeface="Arial" panose="020B0604020202020204" pitchFamily="34" charset="0"/>
              <a:buChar char="•"/>
            </a:pPr>
            <a:r>
              <a:rPr lang="it" sz="1400" dirty="0">
                <a:latin typeface="Century Gothic" panose="020B0502020202020204" pitchFamily="34" charset="0"/>
              </a:rPr>
              <a:t>Uso corretto: "L'uso della piattaforma software-as-a-service Smartsheet sta diventando sempre più adottato in tutta l'azienda."</a:t>
            </a:r>
          </a:p>
          <a:p>
            <a:pPr marL="742950" lvl="1" indent="-285750">
              <a:lnSpc>
                <a:spcPct val="150000"/>
              </a:lnSpc>
              <a:spcAft>
                <a:spcPts val="1600"/>
              </a:spcAft>
              <a:buFont typeface="Arial" panose="020B0604020202020204" pitchFamily="34" charset="0"/>
              <a:buChar char="•"/>
            </a:pPr>
            <a:r>
              <a:rPr lang="it" sz="1400" dirty="0">
                <a:latin typeface="Century Gothic" panose="020B0502020202020204" pitchFamily="34" charset="0"/>
              </a:rPr>
              <a:t>Uso improprio: "Smartsheet sta diventando sempre più adottato in tutta l'azienda."</a:t>
            </a:r>
          </a:p>
          <a:p>
            <a:pPr marL="285750" indent="-285750">
              <a:lnSpc>
                <a:spcPct val="150000"/>
              </a:lnSpc>
              <a:spcAft>
                <a:spcPts val="1600"/>
              </a:spcAft>
              <a:buFont typeface="Arial" panose="020B0604020202020204" pitchFamily="34" charset="0"/>
              <a:buChar char="•"/>
            </a:pPr>
            <a:r>
              <a:rPr lang="it" sz="1400" dirty="0">
                <a:latin typeface="Century Gothic" panose="020B0502020202020204" pitchFamily="34" charset="0"/>
              </a:rPr>
              <a:t>Includi un'attribuzione della proprietà di Smartsheet dei suoi marchi all'interno della sezione degli avvisi di credito del tuo prodotto, della documentazione del prodotto o di altre comunicazioni sul prodotto.  Ad esempio: "Smartsheet, il logo Smartsheet e il segno di spunta sono marchi o marchi registrati di Smartsheet Inc. negli Stati Uniti e in altri paesi."</a:t>
            </a:r>
          </a:p>
          <a:p>
            <a:pPr marL="285750" indent="-285750">
              <a:lnSpc>
                <a:spcPct val="150000"/>
              </a:lnSpc>
              <a:spcAft>
                <a:spcPts val="1600"/>
              </a:spcAft>
              <a:buFont typeface="Arial" panose="020B0604020202020204" pitchFamily="34" charset="0"/>
              <a:buChar char="•"/>
            </a:pPr>
            <a:endParaRPr lang="en-US" sz="1400" dirty="0">
              <a:latin typeface="Century Gothic" panose="020B0502020202020204" pitchFamily="34" charset="0"/>
            </a:endParaRPr>
          </a:p>
        </p:txBody>
      </p:sp>
    </p:spTree>
    <p:extLst>
      <p:ext uri="{BB962C8B-B14F-4D97-AF65-F5344CB8AC3E}">
        <p14:creationId xmlns:p14="http://schemas.microsoft.com/office/powerpoint/2010/main" val="868843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orma&#10;&#10;Descrizione generata automaticamente">
            <a:extLst>
              <a:ext uri="{FF2B5EF4-FFF2-40B4-BE49-F238E27FC236}">
                <a16:creationId xmlns:a16="http://schemas.microsoft.com/office/drawing/2014/main" id="{ABDBCBF5-F2FC-CD43-8D7A-AB0B853B2BFC}"/>
              </a:ext>
            </a:extLst>
          </p:cNvPr>
          <p:cNvPicPr>
            <a:picLocks noChangeAspect="1"/>
          </p:cNvPicPr>
          <p:nvPr/>
        </p:nvPicPr>
        <p:blipFill>
          <a:blip r:embed="rId3"/>
          <a:stretch>
            <a:fillRect/>
          </a:stretch>
        </p:blipFill>
        <p:spPr>
          <a:xfrm>
            <a:off x="7923313" y="84161"/>
            <a:ext cx="4997547" cy="6042008"/>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it" b="1" dirty="0">
                <a:solidFill>
                  <a:schemeClr val="bg1"/>
                </a:solidFill>
                <a:latin typeface="Century Gothic" panose="020B0502020202020204" pitchFamily="34" charset="0"/>
                <a:ea typeface="Arial" charset="0"/>
                <a:cs typeface="Arial" charset="0"/>
              </a:rPr>
              <a:t>RELAZIONE DI PROGETTO</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5161991" cy="461665"/>
          </a:xfrm>
          <a:prstGeom prst="rect">
            <a:avLst/>
          </a:prstGeom>
          <a:noFill/>
        </p:spPr>
        <p:txBody>
          <a:bodyPr wrap="none" rtlCol="0">
            <a:spAutoFit/>
          </a:bodyPr>
          <a:lstStyle/>
          <a:p>
            <a:r>
              <a:rPr lang="it" sz="2400" dirty="0">
                <a:solidFill>
                  <a:schemeClr val="tx1">
                    <a:lumMod val="65000"/>
                    <a:lumOff val="35000"/>
                  </a:schemeClr>
                </a:solidFill>
                <a:latin typeface="Century Gothic" panose="020B0502020202020204" pitchFamily="34" charset="0"/>
              </a:rPr>
              <a:t>3. Utilizzo dei contrassegni Smartsheet NON</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it" dirty="0">
                <a:solidFill>
                  <a:schemeClr val="bg1"/>
                </a:solidFill>
                <a:latin typeface="Century Gothic" panose="020B0502020202020204" pitchFamily="34" charset="0"/>
              </a:rPr>
              <a:t>UTILIZZO DEI CONTRASSEGNI SMARTSHEET NON</a:t>
            </a:r>
            <a:endParaRPr lang="en-US" dirty="0">
              <a:solidFill>
                <a:schemeClr val="bg1"/>
              </a:solidFill>
              <a:latin typeface="Century Gothic" panose="020B0502020202020204" pitchFamily="34" charset="0"/>
              <a:ea typeface="Arial" charset="0"/>
              <a:cs typeface="Arial" charset="0"/>
            </a:endParaRPr>
          </a:p>
        </p:txBody>
      </p:sp>
      <p:sp>
        <p:nvSpPr>
          <p:cNvPr id="2" name="Rectangle 1">
            <a:extLst>
              <a:ext uri="{FF2B5EF4-FFF2-40B4-BE49-F238E27FC236}">
                <a16:creationId xmlns:a16="http://schemas.microsoft.com/office/drawing/2014/main" id="{8941B581-3871-924A-9F56-DE67B0919E0E}"/>
              </a:ext>
            </a:extLst>
          </p:cNvPr>
          <p:cNvSpPr/>
          <p:nvPr/>
        </p:nvSpPr>
        <p:spPr>
          <a:xfrm>
            <a:off x="444759" y="929543"/>
            <a:ext cx="7772484" cy="4308937"/>
          </a:xfrm>
          <a:prstGeom prst="rect">
            <a:avLst/>
          </a:prstGeom>
        </p:spPr>
        <p:txBody>
          <a:bodyPr wrap="square">
            <a:spAutoFit/>
          </a:bodyPr>
          <a:lstStyle/>
          <a:p>
            <a:pPr marL="285750" indent="-285750">
              <a:lnSpc>
                <a:spcPct val="150000"/>
              </a:lnSpc>
              <a:spcAft>
                <a:spcPts val="1600"/>
              </a:spcAft>
              <a:buFont typeface="Arial" panose="020B0604020202020204" pitchFamily="34" charset="0"/>
              <a:buChar char="•"/>
            </a:pPr>
            <a:r>
              <a:rPr lang="it" sz="1400" dirty="0">
                <a:latin typeface="Century Gothic" panose="020B0502020202020204" pitchFamily="34" charset="0"/>
              </a:rPr>
              <a:t>Non modificare un marchio in una forma plurale.</a:t>
            </a:r>
          </a:p>
          <a:p>
            <a:pPr marL="285750" indent="-285750">
              <a:lnSpc>
                <a:spcPct val="150000"/>
              </a:lnSpc>
              <a:spcAft>
                <a:spcPts val="1600"/>
              </a:spcAft>
              <a:buFont typeface="Arial" panose="020B0604020202020204" pitchFamily="34" charset="0"/>
              <a:buChar char="•"/>
            </a:pPr>
            <a:r>
              <a:rPr lang="it" sz="1400" dirty="0">
                <a:latin typeface="Century Gothic" panose="020B0502020202020204" pitchFamily="34" charset="0"/>
              </a:rPr>
              <a:t>Non tradurre un marchio in una lingua straniera.</a:t>
            </a:r>
          </a:p>
          <a:p>
            <a:pPr marL="285750" indent="-285750">
              <a:lnSpc>
                <a:spcPct val="150000"/>
              </a:lnSpc>
              <a:spcAft>
                <a:spcPts val="1600"/>
              </a:spcAft>
              <a:buFont typeface="Arial" panose="020B0604020202020204" pitchFamily="34" charset="0"/>
              <a:buChar char="•"/>
            </a:pPr>
            <a:r>
              <a:rPr lang="it" sz="1400" dirty="0">
                <a:latin typeface="Century Gothic" panose="020B0502020202020204" pitchFamily="34" charset="0"/>
              </a:rPr>
              <a:t>Non alterare un marchio in alcun modo, anche attraverso identificatori visivi o font non approvati.</a:t>
            </a:r>
          </a:p>
          <a:p>
            <a:pPr marL="285750" indent="-285750">
              <a:lnSpc>
                <a:spcPct val="150000"/>
              </a:lnSpc>
              <a:spcAft>
                <a:spcPts val="1600"/>
              </a:spcAft>
              <a:buFont typeface="Arial" panose="020B0604020202020204" pitchFamily="34" charset="0"/>
              <a:buChar char="•"/>
            </a:pPr>
            <a:r>
              <a:rPr lang="it" sz="1400" dirty="0">
                <a:latin typeface="Century Gothic" panose="020B0502020202020204" pitchFamily="34" charset="0"/>
              </a:rPr>
              <a:t>Non utilizzare o registrare marchi che sono confusamente simili ai marchi Smartsheet.</a:t>
            </a:r>
          </a:p>
          <a:p>
            <a:pPr marL="285750" indent="-285750">
              <a:lnSpc>
                <a:spcPct val="150000"/>
              </a:lnSpc>
              <a:spcAft>
                <a:spcPts val="1600"/>
              </a:spcAft>
              <a:buFont typeface="Arial" panose="020B0604020202020204" pitchFamily="34" charset="0"/>
              <a:buChar char="•"/>
            </a:pPr>
            <a:r>
              <a:rPr lang="it" sz="1400" dirty="0">
                <a:latin typeface="Century Gothic" panose="020B0502020202020204" pitchFamily="34" charset="0"/>
              </a:rPr>
              <a:t>Non abbreviare un marchio come acronimo, tranne nel caso in cui possa esserci un acronimo autorizzato Smartsheet.</a:t>
            </a:r>
          </a:p>
          <a:p>
            <a:pPr marL="285750" indent="-285750">
              <a:lnSpc>
                <a:spcPct val="150000"/>
              </a:lnSpc>
              <a:spcAft>
                <a:spcPts val="1600"/>
              </a:spcAft>
              <a:buFont typeface="Arial" panose="020B0604020202020204" pitchFamily="34" charset="0"/>
              <a:buChar char="•"/>
            </a:pPr>
            <a:r>
              <a:rPr lang="it" sz="1400" dirty="0">
                <a:latin typeface="Century Gothic" panose="020B0502020202020204" pitchFamily="34" charset="0"/>
              </a:rPr>
              <a:t>Non utilizzare in relazione a prodotti o servizi su qualsiasi mezzo che possa essere esplicito, volgare, offensivo o che in qualsiasi modo violi la legge applicabile.</a:t>
            </a:r>
          </a:p>
        </p:txBody>
      </p:sp>
    </p:spTree>
    <p:extLst>
      <p:ext uri="{BB962C8B-B14F-4D97-AF65-F5344CB8AC3E}">
        <p14:creationId xmlns:p14="http://schemas.microsoft.com/office/powerpoint/2010/main" val="75922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it" b="1" dirty="0">
                <a:solidFill>
                  <a:schemeClr val="bg1"/>
                </a:solidFill>
                <a:latin typeface="Century Gothic" panose="020B0502020202020204" pitchFamily="34" charset="0"/>
                <a:ea typeface="Arial" charset="0"/>
                <a:cs typeface="Arial" charset="0"/>
              </a:rPr>
              <a:t>RELAZIONE DI PROGETTO</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1452642" cy="461665"/>
          </a:xfrm>
          <a:prstGeom prst="rect">
            <a:avLst/>
          </a:prstGeom>
          <a:noFill/>
        </p:spPr>
        <p:txBody>
          <a:bodyPr wrap="none" rtlCol="0">
            <a:spAutoFit/>
          </a:bodyPr>
          <a:lstStyle/>
          <a:p>
            <a:r>
              <a:rPr lang="it" sz="2400" dirty="0">
                <a:solidFill>
                  <a:schemeClr val="tx1">
                    <a:lumMod val="65000"/>
                    <a:lumOff val="35000"/>
                  </a:schemeClr>
                </a:solidFill>
                <a:latin typeface="Century Gothic" panose="020B0502020202020204" pitchFamily="34" charset="0"/>
              </a:rPr>
              <a:t>4. Colori</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it" dirty="0">
                <a:solidFill>
                  <a:schemeClr val="bg1"/>
                </a:solidFill>
                <a:latin typeface="Century Gothic" panose="020B0502020202020204" pitchFamily="34" charset="0"/>
              </a:rPr>
              <a:t>COLORI</a:t>
            </a:r>
            <a:endParaRPr lang="en-US" dirty="0">
              <a:solidFill>
                <a:schemeClr val="bg1"/>
              </a:solidFill>
              <a:latin typeface="Century Gothic" panose="020B0502020202020204" pitchFamily="34" charset="0"/>
              <a:ea typeface="Arial" charset="0"/>
              <a:cs typeface="Arial" charset="0"/>
            </a:endParaRPr>
          </a:p>
        </p:txBody>
      </p:sp>
      <p:sp>
        <p:nvSpPr>
          <p:cNvPr id="12" name="TextBox 11">
            <a:extLst>
              <a:ext uri="{FF2B5EF4-FFF2-40B4-BE49-F238E27FC236}">
                <a16:creationId xmlns:a16="http://schemas.microsoft.com/office/drawing/2014/main" id="{308BE609-9BEF-E84E-ACFF-BEA15CAF93E5}"/>
              </a:ext>
            </a:extLst>
          </p:cNvPr>
          <p:cNvSpPr txBox="1"/>
          <p:nvPr/>
        </p:nvSpPr>
        <p:spPr>
          <a:xfrm>
            <a:off x="589369" y="3821794"/>
            <a:ext cx="2180405" cy="400110"/>
          </a:xfrm>
          <a:prstGeom prst="rect">
            <a:avLst/>
          </a:prstGeom>
          <a:noFill/>
        </p:spPr>
        <p:txBody>
          <a:bodyPr wrap="none" rtlCol="0">
            <a:spAutoFit/>
          </a:bodyPr>
          <a:lstStyle/>
          <a:p>
            <a:pPr algn="ctr"/>
            <a:r>
              <a:rPr lang="it" sz="2000" dirty="0">
                <a:solidFill>
                  <a:srgbClr val="003059"/>
                </a:solidFill>
                <a:latin typeface="Century Gothic" panose="020B0502020202020204" pitchFamily="34" charset="0"/>
              </a:rPr>
              <a:t>Blu Ardesia - Scuro</a:t>
            </a:r>
          </a:p>
        </p:txBody>
      </p:sp>
      <p:sp>
        <p:nvSpPr>
          <p:cNvPr id="15" name="Rectangle 14">
            <a:extLst>
              <a:ext uri="{FF2B5EF4-FFF2-40B4-BE49-F238E27FC236}">
                <a16:creationId xmlns:a16="http://schemas.microsoft.com/office/drawing/2014/main" id="{A2F60142-113E-3645-B909-A70F8E097876}"/>
              </a:ext>
            </a:extLst>
          </p:cNvPr>
          <p:cNvSpPr/>
          <p:nvPr/>
        </p:nvSpPr>
        <p:spPr>
          <a:xfrm>
            <a:off x="622273" y="4283459"/>
            <a:ext cx="859622" cy="1292662"/>
          </a:xfrm>
          <a:prstGeom prst="rect">
            <a:avLst/>
          </a:prstGeom>
        </p:spPr>
        <p:txBody>
          <a:bodyPr wrap="square">
            <a:spAutoFit/>
          </a:bodyPr>
          <a:lstStyle/>
          <a:p>
            <a:pPr algn="r">
              <a:spcAft>
                <a:spcPts val="1200"/>
              </a:spcAft>
            </a:pPr>
            <a:r>
              <a:rPr lang="it" sz="1200" dirty="0">
                <a:solidFill>
                  <a:schemeClr val="tx1">
                    <a:lumMod val="65000"/>
                    <a:lumOff val="35000"/>
                  </a:schemeClr>
                </a:solidFill>
                <a:latin typeface="Century Gothic" panose="020B0502020202020204" pitchFamily="34" charset="0"/>
              </a:rPr>
              <a:t>Malocchio:</a:t>
            </a:r>
          </a:p>
          <a:p>
            <a:pPr algn="r">
              <a:spcAft>
                <a:spcPts val="1200"/>
              </a:spcAft>
            </a:pPr>
            <a:r>
              <a:rPr lang="it" sz="1200" dirty="0">
                <a:solidFill>
                  <a:schemeClr val="tx1">
                    <a:lumMod val="65000"/>
                    <a:lumOff val="35000"/>
                  </a:schemeClr>
                </a:solidFill>
                <a:latin typeface="Century Gothic" panose="020B0502020202020204" pitchFamily="34" charset="0"/>
              </a:rPr>
              <a:t>RGB:</a:t>
            </a:r>
          </a:p>
          <a:p>
            <a:pPr algn="r">
              <a:spcAft>
                <a:spcPts val="1200"/>
              </a:spcAft>
            </a:pPr>
            <a:r>
              <a:rPr lang="it" sz="1200" dirty="0">
                <a:solidFill>
                  <a:schemeClr val="tx1">
                    <a:lumMod val="65000"/>
                    <a:lumOff val="35000"/>
                  </a:schemeClr>
                </a:solidFill>
                <a:latin typeface="Century Gothic" panose="020B0502020202020204" pitchFamily="34" charset="0"/>
              </a:rPr>
              <a:t>CMYK:</a:t>
            </a:r>
          </a:p>
          <a:p>
            <a:pPr algn="r">
              <a:spcAft>
                <a:spcPts val="1200"/>
              </a:spcAft>
            </a:pPr>
            <a:r>
              <a:rPr lang="it" sz="1200" dirty="0">
                <a:solidFill>
                  <a:schemeClr val="tx1">
                    <a:lumMod val="65000"/>
                    <a:lumOff val="35000"/>
                  </a:schemeClr>
                </a:solidFill>
                <a:latin typeface="Century Gothic" panose="020B0502020202020204" pitchFamily="34" charset="0"/>
              </a:rPr>
              <a:t>Pantone:</a:t>
            </a:r>
          </a:p>
        </p:txBody>
      </p:sp>
      <p:sp>
        <p:nvSpPr>
          <p:cNvPr id="28" name="Rectangle 27">
            <a:extLst>
              <a:ext uri="{FF2B5EF4-FFF2-40B4-BE49-F238E27FC236}">
                <a16:creationId xmlns:a16="http://schemas.microsoft.com/office/drawing/2014/main" id="{39F5AD11-C9FD-D644-93E1-DB3AFBB1A8F5}"/>
              </a:ext>
            </a:extLst>
          </p:cNvPr>
          <p:cNvSpPr/>
          <p:nvPr/>
        </p:nvSpPr>
        <p:spPr>
          <a:xfrm>
            <a:off x="1481895" y="4283459"/>
            <a:ext cx="1671822" cy="1292662"/>
          </a:xfrm>
          <a:prstGeom prst="rect">
            <a:avLst/>
          </a:prstGeom>
        </p:spPr>
        <p:txBody>
          <a:bodyPr wrap="square">
            <a:spAutoFit/>
          </a:bodyPr>
          <a:lstStyle/>
          <a:p>
            <a:pPr>
              <a:spcAft>
                <a:spcPts val="1200"/>
              </a:spcAft>
            </a:pPr>
            <a:r>
              <a:rPr lang="it" sz="1200" dirty="0">
                <a:latin typeface="Century Gothic" panose="020B0502020202020204" pitchFamily="34" charset="0"/>
              </a:rPr>
              <a:t>#455264</a:t>
            </a:r>
          </a:p>
          <a:p>
            <a:pPr>
              <a:spcAft>
                <a:spcPts val="1200"/>
              </a:spcAft>
            </a:pPr>
            <a:r>
              <a:rPr lang="it" sz="1200" dirty="0">
                <a:latin typeface="Century Gothic" panose="020B0502020202020204" pitchFamily="34" charset="0"/>
              </a:rPr>
              <a:t>69 / 82 / 100</a:t>
            </a:r>
          </a:p>
          <a:p>
            <a:pPr>
              <a:spcAft>
                <a:spcPts val="1200"/>
              </a:spcAft>
            </a:pPr>
            <a:r>
              <a:rPr lang="it" sz="1200" dirty="0">
                <a:latin typeface="Century Gothic" panose="020B0502020202020204" pitchFamily="34" charset="0"/>
              </a:rPr>
              <a:t>31 / 18 / 0 / 61</a:t>
            </a:r>
          </a:p>
          <a:p>
            <a:pPr>
              <a:spcAft>
                <a:spcPts val="1200"/>
              </a:spcAft>
            </a:pPr>
            <a:r>
              <a:rPr lang="it" sz="1200" dirty="0">
                <a:latin typeface="Century Gothic" panose="020B0502020202020204" pitchFamily="34" charset="0"/>
              </a:rPr>
              <a:t>7545 C</a:t>
            </a:r>
          </a:p>
        </p:txBody>
      </p:sp>
      <p:sp>
        <p:nvSpPr>
          <p:cNvPr id="30" name="TextBox 29">
            <a:extLst>
              <a:ext uri="{FF2B5EF4-FFF2-40B4-BE49-F238E27FC236}">
                <a16:creationId xmlns:a16="http://schemas.microsoft.com/office/drawing/2014/main" id="{2D44605A-BB8D-D44C-B500-3B942284911A}"/>
              </a:ext>
            </a:extLst>
          </p:cNvPr>
          <p:cNvSpPr txBox="1"/>
          <p:nvPr/>
        </p:nvSpPr>
        <p:spPr>
          <a:xfrm>
            <a:off x="3187276" y="3821794"/>
            <a:ext cx="2488182" cy="400110"/>
          </a:xfrm>
          <a:prstGeom prst="rect">
            <a:avLst/>
          </a:prstGeom>
          <a:noFill/>
        </p:spPr>
        <p:txBody>
          <a:bodyPr wrap="none" rtlCol="0">
            <a:spAutoFit/>
          </a:bodyPr>
          <a:lstStyle/>
          <a:p>
            <a:pPr algn="ctr"/>
            <a:r>
              <a:rPr lang="it" sz="2000" dirty="0">
                <a:solidFill>
                  <a:srgbClr val="003059"/>
                </a:solidFill>
                <a:latin typeface="Century Gothic" panose="020B0502020202020204" pitchFamily="34" charset="0"/>
              </a:rPr>
              <a:t>Collaborazione Blu</a:t>
            </a:r>
          </a:p>
        </p:txBody>
      </p:sp>
      <p:sp>
        <p:nvSpPr>
          <p:cNvPr id="32" name="Rectangle 31">
            <a:extLst>
              <a:ext uri="{FF2B5EF4-FFF2-40B4-BE49-F238E27FC236}">
                <a16:creationId xmlns:a16="http://schemas.microsoft.com/office/drawing/2014/main" id="{48807891-A058-FB4E-82E4-D511D0E502EF}"/>
              </a:ext>
            </a:extLst>
          </p:cNvPr>
          <p:cNvSpPr/>
          <p:nvPr/>
        </p:nvSpPr>
        <p:spPr>
          <a:xfrm>
            <a:off x="3357617" y="4283459"/>
            <a:ext cx="859622" cy="1292662"/>
          </a:xfrm>
          <a:prstGeom prst="rect">
            <a:avLst/>
          </a:prstGeom>
        </p:spPr>
        <p:txBody>
          <a:bodyPr wrap="square">
            <a:spAutoFit/>
          </a:bodyPr>
          <a:lstStyle/>
          <a:p>
            <a:pPr algn="r">
              <a:spcAft>
                <a:spcPts val="1200"/>
              </a:spcAft>
            </a:pPr>
            <a:r>
              <a:rPr lang="it" sz="1200" dirty="0">
                <a:solidFill>
                  <a:schemeClr val="tx1">
                    <a:lumMod val="65000"/>
                    <a:lumOff val="35000"/>
                  </a:schemeClr>
                </a:solidFill>
                <a:latin typeface="Century Gothic" panose="020B0502020202020204" pitchFamily="34" charset="0"/>
              </a:rPr>
              <a:t>Malocchio:</a:t>
            </a:r>
          </a:p>
          <a:p>
            <a:pPr algn="r">
              <a:spcAft>
                <a:spcPts val="1200"/>
              </a:spcAft>
            </a:pPr>
            <a:r>
              <a:rPr lang="it" sz="1200" dirty="0">
                <a:solidFill>
                  <a:schemeClr val="tx1">
                    <a:lumMod val="65000"/>
                    <a:lumOff val="35000"/>
                  </a:schemeClr>
                </a:solidFill>
                <a:latin typeface="Century Gothic" panose="020B0502020202020204" pitchFamily="34" charset="0"/>
              </a:rPr>
              <a:t>RGB:</a:t>
            </a:r>
          </a:p>
          <a:p>
            <a:pPr algn="r">
              <a:spcAft>
                <a:spcPts val="1200"/>
              </a:spcAft>
            </a:pPr>
            <a:r>
              <a:rPr lang="it" sz="1200" dirty="0">
                <a:solidFill>
                  <a:schemeClr val="tx1">
                    <a:lumMod val="65000"/>
                    <a:lumOff val="35000"/>
                  </a:schemeClr>
                </a:solidFill>
                <a:latin typeface="Century Gothic" panose="020B0502020202020204" pitchFamily="34" charset="0"/>
              </a:rPr>
              <a:t>CMYK:</a:t>
            </a:r>
          </a:p>
          <a:p>
            <a:pPr algn="r">
              <a:spcAft>
                <a:spcPts val="1200"/>
              </a:spcAft>
            </a:pPr>
            <a:r>
              <a:rPr lang="it" sz="1200" dirty="0">
                <a:solidFill>
                  <a:schemeClr val="tx1">
                    <a:lumMod val="65000"/>
                    <a:lumOff val="35000"/>
                  </a:schemeClr>
                </a:solidFill>
                <a:latin typeface="Century Gothic" panose="020B0502020202020204" pitchFamily="34" charset="0"/>
              </a:rPr>
              <a:t>Pantone:</a:t>
            </a:r>
          </a:p>
        </p:txBody>
      </p:sp>
      <p:sp>
        <p:nvSpPr>
          <p:cNvPr id="33" name="Rectangle 32">
            <a:extLst>
              <a:ext uri="{FF2B5EF4-FFF2-40B4-BE49-F238E27FC236}">
                <a16:creationId xmlns:a16="http://schemas.microsoft.com/office/drawing/2014/main" id="{F2CB9913-B60D-EB46-8601-3AA8FA1240B3}"/>
              </a:ext>
            </a:extLst>
          </p:cNvPr>
          <p:cNvSpPr/>
          <p:nvPr/>
        </p:nvSpPr>
        <p:spPr>
          <a:xfrm>
            <a:off x="4217239" y="4283459"/>
            <a:ext cx="1671822" cy="1292662"/>
          </a:xfrm>
          <a:prstGeom prst="rect">
            <a:avLst/>
          </a:prstGeom>
        </p:spPr>
        <p:txBody>
          <a:bodyPr wrap="square">
            <a:spAutoFit/>
          </a:bodyPr>
          <a:lstStyle/>
          <a:p>
            <a:pPr>
              <a:spcAft>
                <a:spcPts val="1200"/>
              </a:spcAft>
            </a:pPr>
            <a:r>
              <a:rPr lang="it" sz="1200" dirty="0">
                <a:latin typeface="Century Gothic" panose="020B0502020202020204" pitchFamily="34" charset="0"/>
              </a:rPr>
              <a:t>#003059</a:t>
            </a:r>
          </a:p>
          <a:p>
            <a:pPr>
              <a:spcAft>
                <a:spcPts val="1200"/>
              </a:spcAft>
            </a:pPr>
            <a:r>
              <a:rPr lang="it" sz="1200" dirty="0">
                <a:latin typeface="Century Gothic" panose="020B0502020202020204" pitchFamily="34" charset="0"/>
              </a:rPr>
              <a:t>0 / 48 / 89</a:t>
            </a:r>
          </a:p>
          <a:p>
            <a:pPr>
              <a:spcAft>
                <a:spcPts val="1200"/>
              </a:spcAft>
            </a:pPr>
            <a:r>
              <a:rPr lang="it" sz="1200" dirty="0">
                <a:latin typeface="Century Gothic" panose="020B0502020202020204" pitchFamily="34" charset="0"/>
              </a:rPr>
              <a:t>100 / 46 / 0 / 65</a:t>
            </a:r>
          </a:p>
          <a:p>
            <a:pPr>
              <a:spcAft>
                <a:spcPts val="1200"/>
              </a:spcAft>
            </a:pPr>
            <a:r>
              <a:rPr lang="it" sz="1200" dirty="0">
                <a:latin typeface="Century Gothic" panose="020B0502020202020204" pitchFamily="34" charset="0"/>
              </a:rPr>
              <a:t>295 C</a:t>
            </a:r>
          </a:p>
        </p:txBody>
      </p:sp>
      <p:sp>
        <p:nvSpPr>
          <p:cNvPr id="34" name="TextBox 33">
            <a:extLst>
              <a:ext uri="{FF2B5EF4-FFF2-40B4-BE49-F238E27FC236}">
                <a16:creationId xmlns:a16="http://schemas.microsoft.com/office/drawing/2014/main" id="{8ACFD230-D9D3-6C4B-A1E4-6ECC9F50BDF8}"/>
              </a:ext>
            </a:extLst>
          </p:cNvPr>
          <p:cNvSpPr txBox="1"/>
          <p:nvPr/>
        </p:nvSpPr>
        <p:spPr>
          <a:xfrm>
            <a:off x="6065499" y="3821794"/>
            <a:ext cx="2372765" cy="400110"/>
          </a:xfrm>
          <a:prstGeom prst="rect">
            <a:avLst/>
          </a:prstGeom>
          <a:noFill/>
        </p:spPr>
        <p:txBody>
          <a:bodyPr wrap="none" rtlCol="0">
            <a:spAutoFit/>
          </a:bodyPr>
          <a:lstStyle/>
          <a:p>
            <a:pPr algn="ctr"/>
            <a:r>
              <a:rPr lang="it" sz="2000" dirty="0">
                <a:solidFill>
                  <a:srgbClr val="003059"/>
                </a:solidFill>
                <a:latin typeface="Century Gothic" panose="020B0502020202020204" pitchFamily="34" charset="0"/>
              </a:rPr>
              <a:t>Verde di supporto</a:t>
            </a:r>
          </a:p>
        </p:txBody>
      </p:sp>
      <p:sp>
        <p:nvSpPr>
          <p:cNvPr id="35" name="Rectangle 34">
            <a:extLst>
              <a:ext uri="{FF2B5EF4-FFF2-40B4-BE49-F238E27FC236}">
                <a16:creationId xmlns:a16="http://schemas.microsoft.com/office/drawing/2014/main" id="{04F1E81B-C326-074B-9C26-81D51C52547B}"/>
              </a:ext>
            </a:extLst>
          </p:cNvPr>
          <p:cNvSpPr/>
          <p:nvPr/>
        </p:nvSpPr>
        <p:spPr>
          <a:xfrm>
            <a:off x="6092961" y="4283459"/>
            <a:ext cx="859622" cy="1292662"/>
          </a:xfrm>
          <a:prstGeom prst="rect">
            <a:avLst/>
          </a:prstGeom>
        </p:spPr>
        <p:txBody>
          <a:bodyPr wrap="square">
            <a:spAutoFit/>
          </a:bodyPr>
          <a:lstStyle/>
          <a:p>
            <a:pPr algn="r">
              <a:spcAft>
                <a:spcPts val="1200"/>
              </a:spcAft>
            </a:pPr>
            <a:r>
              <a:rPr lang="it" sz="1200" dirty="0">
                <a:solidFill>
                  <a:schemeClr val="tx1">
                    <a:lumMod val="65000"/>
                    <a:lumOff val="35000"/>
                  </a:schemeClr>
                </a:solidFill>
                <a:latin typeface="Century Gothic" panose="020B0502020202020204" pitchFamily="34" charset="0"/>
              </a:rPr>
              <a:t>Malocchio:</a:t>
            </a:r>
          </a:p>
          <a:p>
            <a:pPr algn="r">
              <a:spcAft>
                <a:spcPts val="1200"/>
              </a:spcAft>
            </a:pPr>
            <a:r>
              <a:rPr lang="it" sz="1200" dirty="0">
                <a:solidFill>
                  <a:schemeClr val="tx1">
                    <a:lumMod val="65000"/>
                    <a:lumOff val="35000"/>
                  </a:schemeClr>
                </a:solidFill>
                <a:latin typeface="Century Gothic" panose="020B0502020202020204" pitchFamily="34" charset="0"/>
              </a:rPr>
              <a:t>RGB:</a:t>
            </a:r>
          </a:p>
          <a:p>
            <a:pPr algn="r">
              <a:spcAft>
                <a:spcPts val="1200"/>
              </a:spcAft>
            </a:pPr>
            <a:r>
              <a:rPr lang="it" sz="1200" dirty="0">
                <a:solidFill>
                  <a:schemeClr val="tx1">
                    <a:lumMod val="65000"/>
                    <a:lumOff val="35000"/>
                  </a:schemeClr>
                </a:solidFill>
                <a:latin typeface="Century Gothic" panose="020B0502020202020204" pitchFamily="34" charset="0"/>
              </a:rPr>
              <a:t>CMYK:</a:t>
            </a:r>
          </a:p>
          <a:p>
            <a:pPr algn="r">
              <a:spcAft>
                <a:spcPts val="1200"/>
              </a:spcAft>
            </a:pPr>
            <a:r>
              <a:rPr lang="it" sz="1200" dirty="0">
                <a:solidFill>
                  <a:schemeClr val="tx1">
                    <a:lumMod val="65000"/>
                    <a:lumOff val="35000"/>
                  </a:schemeClr>
                </a:solidFill>
                <a:latin typeface="Century Gothic" panose="020B0502020202020204" pitchFamily="34" charset="0"/>
              </a:rPr>
              <a:t>Pantone:</a:t>
            </a:r>
          </a:p>
        </p:txBody>
      </p:sp>
      <p:sp>
        <p:nvSpPr>
          <p:cNvPr id="36" name="Rectangle 35">
            <a:extLst>
              <a:ext uri="{FF2B5EF4-FFF2-40B4-BE49-F238E27FC236}">
                <a16:creationId xmlns:a16="http://schemas.microsoft.com/office/drawing/2014/main" id="{2AFE4E3C-8E80-AB4A-AD14-9A174CDFEBFC}"/>
              </a:ext>
            </a:extLst>
          </p:cNvPr>
          <p:cNvSpPr/>
          <p:nvPr/>
        </p:nvSpPr>
        <p:spPr>
          <a:xfrm>
            <a:off x="6952583" y="4283459"/>
            <a:ext cx="1671822" cy="1292662"/>
          </a:xfrm>
          <a:prstGeom prst="rect">
            <a:avLst/>
          </a:prstGeom>
        </p:spPr>
        <p:txBody>
          <a:bodyPr wrap="square">
            <a:spAutoFit/>
          </a:bodyPr>
          <a:lstStyle/>
          <a:p>
            <a:pPr>
              <a:spcAft>
                <a:spcPts val="1200"/>
              </a:spcAft>
            </a:pPr>
            <a:r>
              <a:rPr lang="it" sz="1200" dirty="0">
                <a:latin typeface="Century Gothic" panose="020B0502020202020204" pitchFamily="34" charset="0"/>
              </a:rPr>
              <a:t>#349D73</a:t>
            </a:r>
          </a:p>
          <a:p>
            <a:pPr>
              <a:spcAft>
                <a:spcPts val="1200"/>
              </a:spcAft>
            </a:pPr>
            <a:r>
              <a:rPr lang="it" sz="1200" dirty="0">
                <a:latin typeface="Century Gothic" panose="020B0502020202020204" pitchFamily="34" charset="0"/>
              </a:rPr>
              <a:t>52 / 157 / 115</a:t>
            </a:r>
          </a:p>
          <a:p>
            <a:pPr>
              <a:spcAft>
                <a:spcPts val="1200"/>
              </a:spcAft>
            </a:pPr>
            <a:r>
              <a:rPr lang="it" sz="1200" dirty="0">
                <a:latin typeface="Century Gothic" panose="020B0502020202020204" pitchFamily="34" charset="0"/>
              </a:rPr>
              <a:t>67 / 0 / 27 / 38</a:t>
            </a:r>
          </a:p>
          <a:p>
            <a:pPr>
              <a:spcAft>
                <a:spcPts val="1200"/>
              </a:spcAft>
            </a:pPr>
            <a:r>
              <a:rPr lang="it" sz="1200" dirty="0">
                <a:latin typeface="Century Gothic" panose="020B0502020202020204" pitchFamily="34" charset="0"/>
              </a:rPr>
              <a:t>2417 C</a:t>
            </a:r>
          </a:p>
        </p:txBody>
      </p:sp>
      <p:sp>
        <p:nvSpPr>
          <p:cNvPr id="37" name="TextBox 36">
            <a:extLst>
              <a:ext uri="{FF2B5EF4-FFF2-40B4-BE49-F238E27FC236}">
                <a16:creationId xmlns:a16="http://schemas.microsoft.com/office/drawing/2014/main" id="{5B7E1FB4-ACA6-2A41-9CDB-D08BD3031746}"/>
              </a:ext>
            </a:extLst>
          </p:cNvPr>
          <p:cNvSpPr txBox="1"/>
          <p:nvPr/>
        </p:nvSpPr>
        <p:spPr>
          <a:xfrm>
            <a:off x="9169829" y="3821794"/>
            <a:ext cx="1628972" cy="400110"/>
          </a:xfrm>
          <a:prstGeom prst="rect">
            <a:avLst/>
          </a:prstGeom>
          <a:noFill/>
        </p:spPr>
        <p:txBody>
          <a:bodyPr wrap="none" rtlCol="0">
            <a:spAutoFit/>
          </a:bodyPr>
          <a:lstStyle/>
          <a:p>
            <a:pPr algn="ctr"/>
            <a:r>
              <a:rPr lang="it" sz="2000" dirty="0">
                <a:solidFill>
                  <a:srgbClr val="003059"/>
                </a:solidFill>
                <a:latin typeface="Century Gothic" panose="020B0502020202020204" pitchFamily="34" charset="0"/>
              </a:rPr>
              <a:t>Blu onesto</a:t>
            </a:r>
          </a:p>
        </p:txBody>
      </p:sp>
      <p:sp>
        <p:nvSpPr>
          <p:cNvPr id="38" name="Rectangle 37">
            <a:extLst>
              <a:ext uri="{FF2B5EF4-FFF2-40B4-BE49-F238E27FC236}">
                <a16:creationId xmlns:a16="http://schemas.microsoft.com/office/drawing/2014/main" id="{BD04114B-C984-9043-A779-771F4C23581A}"/>
              </a:ext>
            </a:extLst>
          </p:cNvPr>
          <p:cNvSpPr/>
          <p:nvPr/>
        </p:nvSpPr>
        <p:spPr>
          <a:xfrm>
            <a:off x="8828305" y="4283459"/>
            <a:ext cx="859622" cy="1292662"/>
          </a:xfrm>
          <a:prstGeom prst="rect">
            <a:avLst/>
          </a:prstGeom>
        </p:spPr>
        <p:txBody>
          <a:bodyPr wrap="square">
            <a:spAutoFit/>
          </a:bodyPr>
          <a:lstStyle/>
          <a:p>
            <a:pPr algn="r">
              <a:spcAft>
                <a:spcPts val="1200"/>
              </a:spcAft>
            </a:pPr>
            <a:r>
              <a:rPr lang="it" sz="1200" dirty="0">
                <a:solidFill>
                  <a:schemeClr val="tx1">
                    <a:lumMod val="65000"/>
                    <a:lumOff val="35000"/>
                  </a:schemeClr>
                </a:solidFill>
                <a:latin typeface="Century Gothic" panose="020B0502020202020204" pitchFamily="34" charset="0"/>
              </a:rPr>
              <a:t>Malocchio:</a:t>
            </a:r>
          </a:p>
          <a:p>
            <a:pPr algn="r">
              <a:spcAft>
                <a:spcPts val="1200"/>
              </a:spcAft>
            </a:pPr>
            <a:r>
              <a:rPr lang="it" sz="1200" dirty="0">
                <a:solidFill>
                  <a:schemeClr val="tx1">
                    <a:lumMod val="65000"/>
                    <a:lumOff val="35000"/>
                  </a:schemeClr>
                </a:solidFill>
                <a:latin typeface="Century Gothic" panose="020B0502020202020204" pitchFamily="34" charset="0"/>
              </a:rPr>
              <a:t>RGB:</a:t>
            </a:r>
          </a:p>
          <a:p>
            <a:pPr algn="r">
              <a:spcAft>
                <a:spcPts val="1200"/>
              </a:spcAft>
            </a:pPr>
            <a:r>
              <a:rPr lang="it" sz="1200" dirty="0">
                <a:solidFill>
                  <a:schemeClr val="tx1">
                    <a:lumMod val="65000"/>
                    <a:lumOff val="35000"/>
                  </a:schemeClr>
                </a:solidFill>
                <a:latin typeface="Century Gothic" panose="020B0502020202020204" pitchFamily="34" charset="0"/>
              </a:rPr>
              <a:t>CMYK:</a:t>
            </a:r>
          </a:p>
          <a:p>
            <a:pPr algn="r">
              <a:spcAft>
                <a:spcPts val="1200"/>
              </a:spcAft>
            </a:pPr>
            <a:r>
              <a:rPr lang="it" sz="1200" dirty="0">
                <a:solidFill>
                  <a:schemeClr val="tx1">
                    <a:lumMod val="65000"/>
                    <a:lumOff val="35000"/>
                  </a:schemeClr>
                </a:solidFill>
                <a:latin typeface="Century Gothic" panose="020B0502020202020204" pitchFamily="34" charset="0"/>
              </a:rPr>
              <a:t>Pantone:</a:t>
            </a:r>
          </a:p>
        </p:txBody>
      </p:sp>
      <p:sp>
        <p:nvSpPr>
          <p:cNvPr id="39" name="Rectangle 38">
            <a:extLst>
              <a:ext uri="{FF2B5EF4-FFF2-40B4-BE49-F238E27FC236}">
                <a16:creationId xmlns:a16="http://schemas.microsoft.com/office/drawing/2014/main" id="{1BBBA393-E36B-9344-8E2B-6C03F94673E4}"/>
              </a:ext>
            </a:extLst>
          </p:cNvPr>
          <p:cNvSpPr/>
          <p:nvPr/>
        </p:nvSpPr>
        <p:spPr>
          <a:xfrm>
            <a:off x="9687927" y="4283459"/>
            <a:ext cx="1671822" cy="1292662"/>
          </a:xfrm>
          <a:prstGeom prst="rect">
            <a:avLst/>
          </a:prstGeom>
        </p:spPr>
        <p:txBody>
          <a:bodyPr wrap="square">
            <a:spAutoFit/>
          </a:bodyPr>
          <a:lstStyle/>
          <a:p>
            <a:pPr>
              <a:spcAft>
                <a:spcPts val="1200"/>
              </a:spcAft>
            </a:pPr>
            <a:r>
              <a:rPr lang="it" sz="1200" dirty="0">
                <a:latin typeface="Century Gothic" panose="020B0502020202020204" pitchFamily="34" charset="0"/>
              </a:rPr>
              <a:t>#2A75D1</a:t>
            </a:r>
          </a:p>
          <a:p>
            <a:pPr>
              <a:spcAft>
                <a:spcPts val="1200"/>
              </a:spcAft>
            </a:pPr>
            <a:r>
              <a:rPr lang="it" sz="1200" dirty="0">
                <a:latin typeface="Century Gothic" panose="020B0502020202020204" pitchFamily="34" charset="0"/>
              </a:rPr>
              <a:t>42 / 117 / 209</a:t>
            </a:r>
          </a:p>
          <a:p>
            <a:pPr>
              <a:spcAft>
                <a:spcPts val="1200"/>
              </a:spcAft>
            </a:pPr>
            <a:r>
              <a:rPr lang="it" sz="1200" dirty="0">
                <a:latin typeface="Century Gothic" panose="020B0502020202020204" pitchFamily="34" charset="0"/>
              </a:rPr>
              <a:t>80 / 44 / 0 / 18</a:t>
            </a:r>
          </a:p>
          <a:p>
            <a:pPr>
              <a:spcAft>
                <a:spcPts val="1200"/>
              </a:spcAft>
            </a:pPr>
            <a:r>
              <a:rPr lang="it" sz="1200" dirty="0">
                <a:latin typeface="Century Gothic" panose="020B0502020202020204" pitchFamily="34" charset="0"/>
              </a:rPr>
              <a:t>2386 C</a:t>
            </a:r>
          </a:p>
        </p:txBody>
      </p:sp>
      <p:sp>
        <p:nvSpPr>
          <p:cNvPr id="4" name="Oval 3">
            <a:extLst>
              <a:ext uri="{FF2B5EF4-FFF2-40B4-BE49-F238E27FC236}">
                <a16:creationId xmlns:a16="http://schemas.microsoft.com/office/drawing/2014/main" id="{BDF25D0F-93F4-B646-B58E-F9F86D8CB4D1}"/>
              </a:ext>
            </a:extLst>
          </p:cNvPr>
          <p:cNvSpPr/>
          <p:nvPr/>
        </p:nvSpPr>
        <p:spPr>
          <a:xfrm>
            <a:off x="556465" y="1281878"/>
            <a:ext cx="2246213" cy="2246213"/>
          </a:xfrm>
          <a:prstGeom prst="ellipse">
            <a:avLst/>
          </a:prstGeom>
          <a:solidFill>
            <a:srgbClr val="4552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EE64E1D-A37A-8F41-A334-EDCF578E0423}"/>
              </a:ext>
            </a:extLst>
          </p:cNvPr>
          <p:cNvSpPr/>
          <p:nvPr/>
        </p:nvSpPr>
        <p:spPr>
          <a:xfrm>
            <a:off x="3313744" y="1281878"/>
            <a:ext cx="2246213" cy="2246213"/>
          </a:xfrm>
          <a:prstGeom prst="ellipse">
            <a:avLst/>
          </a:prstGeom>
          <a:solidFill>
            <a:srgbClr val="0030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225EBE0B-1831-1A4D-B0EC-732632856EA6}"/>
              </a:ext>
            </a:extLst>
          </p:cNvPr>
          <p:cNvSpPr/>
          <p:nvPr/>
        </p:nvSpPr>
        <p:spPr>
          <a:xfrm>
            <a:off x="6071024" y="1281878"/>
            <a:ext cx="2246213" cy="2246213"/>
          </a:xfrm>
          <a:prstGeom prst="ellipse">
            <a:avLst/>
          </a:prstGeom>
          <a:solidFill>
            <a:srgbClr val="349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A542B201-A2BA-5842-B125-2D8347BF379A}"/>
              </a:ext>
            </a:extLst>
          </p:cNvPr>
          <p:cNvSpPr/>
          <p:nvPr/>
        </p:nvSpPr>
        <p:spPr>
          <a:xfrm>
            <a:off x="8828305" y="1281878"/>
            <a:ext cx="2246213" cy="2246213"/>
          </a:xfrm>
          <a:prstGeom prst="ellipse">
            <a:avLst/>
          </a:prstGeom>
          <a:solidFill>
            <a:srgbClr val="2A75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7536128"/>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yle-Guide-Example" id="{698D2E75-0043-0446-92C4-EF5B3FFF56F4}" vid="{F98EE164-D34B-EF4B-854D-9DAC3D06EC8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IC-Brand-Style-Guide-Example</Template>
  <TotalTime>4</TotalTime>
  <Words>1740</Words>
  <Application>Microsoft Macintosh PowerPoint</Application>
  <PresentationFormat>Widescreen</PresentationFormat>
  <Paragraphs>166</Paragraphs>
  <Slides>14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PowerPoint</dc:title>
  <dc:creator>Alexandra Ragazhinskaya</dc:creator>
  <cp:lastModifiedBy>Jason Flores</cp:lastModifiedBy>
  <cp:revision>2</cp:revision>
  <dcterms:created xsi:type="dcterms:W3CDTF">2021-10-06T22:20:46Z</dcterms:created>
  <dcterms:modified xsi:type="dcterms:W3CDTF">2022-09-11T04:31:31Z</dcterms:modified>
</cp:coreProperties>
</file>