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ção gerad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pt" sz="2200" b="1" dirty="0">
                <a:solidFill>
                  <a:schemeClr val="tx1">
                    <a:lumMod val="75000"/>
                    <a:lumOff val="25000"/>
                  </a:schemeClr>
                </a:solidFill>
                <a:latin typeface="Century Gothic" panose="020B0502020202020204" pitchFamily="34" charset="0"/>
              </a:rPr>
              <a:t>EXEMPLO DE GUIA DE ESTILO DE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pt" sz="3600" dirty="0">
                <a:solidFill>
                  <a:schemeClr val="tx2">
                    <a:lumMod val="50000"/>
                  </a:schemeClr>
                </a:solidFill>
                <a:latin typeface="Century Gothic" panose="020B0502020202020204" pitchFamily="34" charset="0"/>
              </a:rPr>
              <a:t>GUIA DE ESTILO DE MARCA</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pt" sz="1400" dirty="0">
                <a:solidFill>
                  <a:schemeClr val="bg1">
                    <a:lumMod val="50000"/>
                  </a:schemeClr>
                </a:solidFill>
                <a:latin typeface="Century Gothic" panose="020B0502020202020204" pitchFamily="34" charset="0"/>
              </a:rPr>
              <a:t>©2022. Todos os direitos reservados Smartsheet Inc.</a:t>
            </a:r>
          </a:p>
        </p:txBody>
      </p:sp>
      <p:pic>
        <p:nvPicPr>
          <p:cNvPr id="5" name="Picture 4" descr="Logotipo&#10;&#10;Descrição gerada automaticamente">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5. Fontes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FONTES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Roboto</a:t>
            </a:r>
          </a:p>
        </p:txBody>
      </p:sp>
      <p:pic>
        <p:nvPicPr>
          <p:cNvPr id="33" name="Picture 32" descr="Um sinal preto e branco&#10;&#10;Descrição gerada automaticamente com baixa confianç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m sinal preto e branco&#10;&#10;Descrição gerada automaticamente com baixa confianç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6. Logotipo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do Smartsheet tem significado e propósito. Representa uma ferramenta de trabalho e realização. Ele transmite realização em fazer trabalho, sucesso e satisfação. Nosso logotipo é nossa primeira impressão. Abaixo estão todos os tratamentos aceitos do logotipo.</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Horizontal Layout</a:t>
            </a:r>
          </a:p>
        </p:txBody>
      </p:sp>
      <p:pic>
        <p:nvPicPr>
          <p:cNvPr id="10" name="Picture 9" descr="Uma imagem contendo texto, sinal&#10;&#10;Descrição gerad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palavras</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sans logomark deve ser usado exclusivamente dentro do aplicativo.</a:t>
            </a:r>
          </a:p>
        </p:txBody>
      </p:sp>
      <p:pic>
        <p:nvPicPr>
          <p:cNvPr id="19" name="Picture 18" descr="Logotipo&#10;&#10;Descrição gerad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ção gerada automaticamente com confiança mé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logotipo (ícone)</a:t>
            </a:r>
          </a:p>
        </p:txBody>
      </p:sp>
      <p:pic>
        <p:nvPicPr>
          <p:cNvPr id="25" name="Picture 24" descr="Logotipo&#10;&#10;Descrição gerad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ção gerad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ícone&#10;&#10;Descrição gerad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ma imagem contendo logotipo&#10;&#10;Descrição gerad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7. Liberação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AUTORIZAÇÃO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Dê ao logotipo algum espaço para respirar. O logotipo deve ser permitido algum espaço livre em torno de toda a trava. Isso fornecerá um espaçamento adequado para seus ascendentes de caráter. Abaixo está a quantidade mínima de liberação, mas mais é preferível. </a:t>
            </a:r>
          </a:p>
        </p:txBody>
      </p:sp>
      <p:pic>
        <p:nvPicPr>
          <p:cNvPr id="8" name="Picture 7" descr="Interface gráfica do usuário, aplicativo&#10;&#10;Descrição gerad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8. Uso incorreto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USO INCORRETO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Por favor, use os logotipos como eles são fornecidos nestas diretrizes. Não altere o logotipo da Smartsheet.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Enviesar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desvie ou escama desproporcionalmente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Mudar de cor</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pt" sz="1600" dirty="0">
                <a:latin typeface="Century Gothic" panose="020B0502020202020204" pitchFamily="34" charset="0"/>
              </a:rPr>
              <a:t>Não mude as cores.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Recriar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pt" sz="1600" dirty="0">
                <a:latin typeface="Century Gothic" panose="020B0502020202020204" pitchFamily="34" charset="0"/>
              </a:rPr>
              <a:t>Não faça alterações, adições ou substituições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Adicionar efeitos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adicione sombras, golpes ou bisias.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Alterar orientação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mude a orientação.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Use fundos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pt" sz="1600" dirty="0">
                <a:latin typeface="Century Gothic" panose="020B0502020202020204" pitchFamily="34" charset="0"/>
              </a:rPr>
              <a:t>Não coloque em fundos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Ícone&#10;&#10;Descrição gerad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Ícone&#10;&#10;Descrição gerad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Ícone&#10;&#10;Descrição gerad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Ícone&#10;&#10;Descrição gerad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Ícone&#10;&#10;Descrição gerad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Ícone&#10;&#10;Descrição gerad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Quaisquer artigos, modelos ou informações fornecidas pelo Smartsheet no site são apenas para referência. Embora nos esforcemos para manter as informações atualizadas e corretas, não fazemos representações ou garantias de qualquer tipo, expressas ou implícitas, sobre a completude, precisão, confiabilidade, adequação ou disponibilidade em relação ao site ou às informações, artigos, modelos ou gráficos relacionados contidos no site. Qualquer dependência que você colocar em tais informações é, portanto, estritamente por sua conta e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©2022. Todos os direitos reservados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pic>
        <p:nvPicPr>
          <p:cNvPr id="50" name="Picture 49" descr="Uma imagem contendo texto, sinal&#10;&#10;Descrição gerada automaticamente">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ção gerad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DA MARCA |   TABELA DE CONTEÚDOS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pt" sz="3200" dirty="0">
                <a:solidFill>
                  <a:schemeClr val="tx1">
                    <a:lumMod val="65000"/>
                    <a:lumOff val="35000"/>
                  </a:schemeClr>
                </a:solidFill>
                <a:latin typeface="Century Gothic" panose="020B0502020202020204" pitchFamily="34" charset="0"/>
              </a:rPr>
              <a:t>TABELA DE CONTEÚDOS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Diretrizes de Uso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Usando marcas de planilhas do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Usando marcas de planilhas não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Logotipo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Autorização</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Uso incorreto</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Fontes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Cores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1. DIRETRIZES DE 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A Smartsheet Inc. ("</a:t>
            </a:r>
            <a:r>
              <a:rPr lang="pt" sz="1200" b="1" dirty="0">
                <a:latin typeface="Century Gothic" panose="020B0502020202020204" pitchFamily="34" charset="0"/>
              </a:rPr>
              <a:t>Smartsheet</a:t>
            </a:r>
            <a:r>
              <a:rPr lang="pt" sz="1200" dirty="0">
                <a:latin typeface="Century Gothic" panose="020B0502020202020204" pitchFamily="34" charset="0"/>
              </a:rPr>
              <a:t>") possui muitas marcas comerciais, logotipos, designs e marcas de serviço ("</a:t>
            </a:r>
            <a:r>
              <a:rPr lang="pt" sz="1200" b="1" dirty="0">
                <a:latin typeface="Century Gothic" panose="020B0502020202020204" pitchFamily="34" charset="0"/>
              </a:rPr>
              <a:t>Smartsheet Marks</a:t>
            </a:r>
            <a:r>
              <a:rPr lang="pt" sz="1200" dirty="0">
                <a:latin typeface="Century Gothic" panose="020B0502020202020204" pitchFamily="34" charset="0"/>
              </a:rPr>
              <a:t>") que frequentemente usa para identificar e promover a marca Smartsheet. Esses termos e diretrizes (o "</a:t>
            </a:r>
            <a:r>
              <a:rPr lang="pt" sz="1200" b="1" dirty="0">
                <a:latin typeface="Century Gothic" panose="020B0502020202020204" pitchFamily="34" charset="0"/>
              </a:rPr>
              <a:t>Guia</a:t>
            </a:r>
            <a:r>
              <a:rPr lang="pt" sz="1200" dirty="0">
                <a:latin typeface="Century Gothic" panose="020B0502020202020204" pitchFamily="34" charset="0"/>
              </a:rPr>
              <a:t>") regem o uso de Marcas smartsheet em capacidades promocionais, publicitárias, revenda e similares ou como pode ser aprovado alternativamente pelo Smartsheet. A menos que você tenha um contrato escrito separado com o Smartsheet que especifica o uso de Marcas smartsheet, todo o uso de Marcas de Smartsheet está sujeito a este Guia.</a:t>
            </a:r>
          </a:p>
          <a:p>
            <a:pPr>
              <a:lnSpc>
                <a:spcPct val="150000"/>
              </a:lnSpc>
              <a:spcAft>
                <a:spcPts val="1600"/>
              </a:spcAft>
            </a:pPr>
            <a:r>
              <a:rPr lang="pt" sz="1200" dirty="0">
                <a:latin typeface="Century Gothic" panose="020B0502020202020204" pitchFamily="34" charset="0"/>
              </a:rPr>
              <a:t>O Smartsheet concede a você uma licença limitada intransferível, não exclusiva e livre de royalties para usar marcas de smartsheet conforme detalhado neste Guia. Seus usos de Marcas de Planilha, incluindo qualquer licença que possa ter sido acordada por escrito, não concede nenhum direito de propriedade ao Smartsheet Marks, incluindo, mas não se limitando a, quaisquer logotipos, designs ou outros materiais semelhantes. O Smartsheet mantém todos os direitos, títulos e interesses em materiais smartsheet Marks, incluindo quaisquer direitos de propriedade intelectual. Qualquer uso das Marcas smartsheet deve ser acompanhado de um aviso que indica claramente que Smartsheet Marks são marcas comerciais da Smartsheet Inc. </a:t>
            </a:r>
          </a:p>
          <a:p>
            <a:pPr>
              <a:lnSpc>
                <a:spcPct val="150000"/>
              </a:lnSpc>
              <a:spcAft>
                <a:spcPts val="1600"/>
              </a:spcAft>
            </a:pPr>
            <a:r>
              <a:rPr lang="pt" sz="1200" dirty="0">
                <a:latin typeface="Century Gothic" panose="020B0502020202020204" pitchFamily="34" charset="0"/>
              </a:rPr>
              <a:t>Você não exibirá marcas do Smartsheet de qualquer maneira que implense que você esteja relacionado, associado ou afiliado, patrocinado ou endossado pelo Smartsheet, ou de uma maneira que possa ser razoavelmente interpretada para sugerir que seu conteúdo, site, produto ou serviço, tenha sido autorado, aprovado ou editado pelo Smartsheet ou represente as opiniões ou opiniões do Smartsheet. </a:t>
            </a:r>
          </a:p>
          <a:p>
            <a:pPr>
              <a:lnSpc>
                <a:spcPct val="150000"/>
              </a:lnSpc>
              <a:spcAft>
                <a:spcPts val="1600"/>
              </a:spcAft>
            </a:pPr>
            <a:r>
              <a:rPr lang="pt" sz="1200" dirty="0">
                <a:latin typeface="Century Gothic" panose="020B0502020202020204" pitchFamily="34" charset="0"/>
              </a:rPr>
              <a:t>Você só pode usar Smartsheet Marks de uma maneira projetada para manter o mais alto padrão, qualidade e reputação que está associado com marcas de planilha inteligente, e de maneiras que sejam verdadeiras, precisas, justas e não enganosas. Você não usará marcas de planilha inteligentes para depreciar produtos ou serviços do Smartsheet ou Smartsheet. </a:t>
            </a:r>
          </a:p>
          <a:p>
            <a:pPr>
              <a:lnSpc>
                <a:spcPct val="150000"/>
              </a:lnSpc>
              <a:spcAft>
                <a:spcPts val="1600"/>
              </a:spcAft>
            </a:pPr>
            <a:r>
              <a:rPr lang="pt" sz="1200" dirty="0">
                <a:latin typeface="Century Gothic" panose="020B0502020202020204" pitchFamily="34" charset="0"/>
              </a:rPr>
              <a:t>A Smartsheet reserva-se o direito, a seu exclusivo critério, de rescindir ou modificar sua permissão para exibir as Marcas do Smartsheet e tomar medidas contra qualquer uso que não esteja em conformidade com este Guia, infrinja qualquer propriedade intelectual do Smartsheet ou outro direito, ou viole a lei aplicável.</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1. As DIRETRIZES DE USO  </a:t>
            </a:r>
            <a:r>
              <a:rPr lang="pt" sz="1600" dirty="0">
                <a:solidFill>
                  <a:schemeClr val="tx1">
                    <a:lumMod val="65000"/>
                    <a:lumOff val="35000"/>
                  </a:schemeClr>
                </a:solidFill>
                <a:latin typeface="Century Gothic" panose="020B0502020202020204" pitchFamily="34" charset="0"/>
              </a:rPr>
              <a:t>continuaram</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Você concorda em não desafiar ou ajudar outras pessoas a desafiar marcas smartsheet (exceto na medida em que tal restrição é proibida pela lei aplicável), e você concorda em não registrar ou tentar registrar quaisquer nomes de domínio, marcas comerciais, nomes comerciais ou outros recursos de marca distintas que são confusamente semelhantes aos do Smartsheet. </a:t>
            </a:r>
          </a:p>
          <a:p>
            <a:pPr>
              <a:lnSpc>
                <a:spcPct val="150000"/>
              </a:lnSpc>
              <a:spcAft>
                <a:spcPts val="1600"/>
              </a:spcAft>
            </a:pPr>
            <a:r>
              <a:rPr lang="pt" sz="1200" dirty="0">
                <a:latin typeface="Century Gothic" panose="020B0502020202020204" pitchFamily="34" charset="0"/>
              </a:rPr>
              <a:t>As marcas de planilhas inteligentes são fornecidas "como está" e o Smartsheet se isenta de quaisquer garantias expressas ou implícitas por lei em relação às Marcas smartsheet, incluindo garantias de não infringement. Em nenhum caso o Smartsheet será responsável por você pelo assunto deste Guia sob qualquer teoria de responsabilidade, incluindo por quaisquer danos diretos, indiretos, incidentais, especiais, consequentes, punitivos, exemplares ou outros danos decorrentes deste Guia ou pelo uso das Marcas smartsheet. Essa limitação deve ser aplicada mesmo se o Smartsheet estivesse ou deveria ter sido informado ou avisado da possibilidade de tais danos e, não obstante qualquer falha de finalidade essencial de qualquer recurso limitado aqui declarado. </a:t>
            </a:r>
          </a:p>
          <a:p>
            <a:pPr>
              <a:lnSpc>
                <a:spcPct val="150000"/>
              </a:lnSpc>
              <a:spcAft>
                <a:spcPts val="1600"/>
              </a:spcAft>
            </a:pPr>
            <a:r>
              <a:rPr lang="pt" sz="1200" dirty="0">
                <a:latin typeface="Century Gothic" panose="020B0502020202020204" pitchFamily="34" charset="0"/>
              </a:rPr>
              <a:t>Você não pode atribuir seus direitos ou delegar suas obrigações sob este Guia sem o consentimento prévio por escrito do Smartsheet. Este Guia não se destina a beneficiar, nem deve ser considerado para dar origem a.quaisquer direitos de terceiros. Este Guia será regido e interpretado de acordo com as leis do Estado de Washington, sem levar em conta os princípios de conflito da lei. O local para qualquer disputa ou reivindicação decorrente ou em conexão com este Guia será em King County, Washington. As partes são empreiteiras independentes. Nenhuma das partes será considerada como empregado, agente, sócio ou representante legal do outro para qualquer finalidade e nenhuma delas terá qualquer direito, poder ou autoridade para criar qualquer obrigação ou responsabilidade em nome do outro. A renúncia por Smartsheet de uma violação de qualquer disposição deste documento não deve ser tomada ou considerada uma renúncia da própria provisão. Se qualquer disposição deste Guia for mantida por um tribunal de jurisdição competente contrária à lei, tal disposição será alterada e interpretada de modo a melhor alcançar os objetivos da disposição original na medida do permitido por lei e as demais disposições deste Guia permanecerão em pleno vigor e efeito.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1. As DIRETRIZES DE USO  </a:t>
            </a:r>
            <a:r>
              <a:rPr lang="pt" sz="1600" dirty="0">
                <a:solidFill>
                  <a:schemeClr val="tx1">
                    <a:lumMod val="65000"/>
                    <a:lumOff val="35000"/>
                  </a:schemeClr>
                </a:solidFill>
                <a:latin typeface="Century Gothic" panose="020B0502020202020204" pitchFamily="34" charset="0"/>
              </a:rPr>
              <a:t>continuaram</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O Smartsheet agradece sua cooperação com essas Diretrizes de Marca Do Smartsheet e seu uso apropriado da propriedade intelectual do Smartsheet. Se você encontrar um site que use uma marca Smartsheet de forma inadequada, entre em contato com a Smartsheet. Para obter informações adicionais sobre marcas de planilha ou portfólio de propriedade intelectual da Smartsheet, entre em contato com legal@smartsheet.com.</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2. Usando marcas de planilhas do do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USANDO MARCAS DE </a:t>
            </a:r>
            <a:r>
              <a:rPr lang="pt" b="1" dirty="0">
                <a:solidFill>
                  <a:schemeClr val="bg1"/>
                </a:solidFill>
                <a:latin typeface="Century Gothic" panose="020B0502020202020204" pitchFamily="34" charset="0"/>
              </a:rPr>
              <a:t>PLANILHAS DO</a:t>
            </a:r>
            <a:r>
              <a:rPr lang="pt"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Use sempre a forma de marca e a ortografia adequadas.</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Distingue marcas comerciais do texto circundante com capitalização apropriada </a:t>
            </a:r>
            <a:br>
              <a:rPr lang="en-US" sz="1400" dirty="0">
                <a:latin typeface="Century Gothic" panose="020B0502020202020204" pitchFamily="34" charset="0"/>
              </a:rPr>
            </a:br>
            <a:r>
              <a:rPr lang="pt" sz="1400" dirty="0">
                <a:latin typeface="Century Gothic" panose="020B0502020202020204" pitchFamily="34" charset="0"/>
              </a:rPr>
              <a:t>(letras iniciais capitalizadas ou todas as letras capitalizadas), itálicos ou aspas.</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Use sempre a marca como adjetivo, não como substantivo ou verbo. Por exemplo:</a:t>
            </a:r>
          </a:p>
          <a:p>
            <a:pPr marL="742950" lvl="1"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Uso adequado: "O uso da plataforma de software Smartsheet como serviço está se tornando cada vez mais adotado em toda a empresa."</a:t>
            </a:r>
          </a:p>
          <a:p>
            <a:pPr marL="742950" lvl="1"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Uso inadequado: "O Smartsheet está se tornando cada vez mais adotado em toda a empresa."</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Inclua uma atribuição da propriedade da Smartsheet de suas marcas comerciais dentro da seção de aviso de crédito do seu produto, documentação do produto ou outra comunicação do produto.  Por exemplo: "Smartsheet, o logotipo smartsheet e a marca de verificação, são marcas comerciais ou marcas registradas da Smartsheet Inc. nos Estados Unidos e em outros países."</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3. Usando marcas de planilhas não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USANDO MARCAS DE SMARTSHEET NÃO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modifique uma marca registrada para uma forma plural.</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traduza uma marca registrada em uma língua estrangeira.</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altere uma marca registrada de forma alguma, inclusive através de identificadores visuais ou fontes não aprovadas.</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use ou registre marcas comerciais que sejam confusamente semelhantes às marcas registradas da Smartsheet.</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abrevia uma marca registrada como um acrônimo, exceto onde pode haver um acrônimo autorizado Smartsheet.</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utilize em relação a produtos ou serviços em qualquer meio que possa ser explícito, vulgar, ofensivo ou que viole de qualquer forma a lei aplicável.</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4. Cores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Azul ardósia - Escuro</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#455264</a:t>
            </a:r>
          </a:p>
          <a:p>
            <a:pPr>
              <a:spcAft>
                <a:spcPts val="1200"/>
              </a:spcAft>
            </a:pPr>
            <a:r>
              <a:rPr lang="pt" sz="1200" dirty="0">
                <a:latin typeface="Century Gothic" panose="020B0502020202020204" pitchFamily="34" charset="0"/>
              </a:rPr>
              <a:t>69 / 82 / 100</a:t>
            </a:r>
          </a:p>
          <a:p>
            <a:pPr>
              <a:spcAft>
                <a:spcPts val="1200"/>
              </a:spcAft>
            </a:pPr>
            <a:r>
              <a:rPr lang="pt" sz="1200" dirty="0">
                <a:latin typeface="Century Gothic" panose="020B0502020202020204" pitchFamily="34" charset="0"/>
              </a:rPr>
              <a:t>31 / 18 / 0 / 61</a:t>
            </a:r>
          </a:p>
          <a:p>
            <a:pPr>
              <a:spcAft>
                <a:spcPts val="1200"/>
              </a:spcAft>
            </a:pPr>
            <a:r>
              <a:rPr lang="pt"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Colaboração Azul</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#003059</a:t>
            </a:r>
          </a:p>
          <a:p>
            <a:pPr>
              <a:spcAft>
                <a:spcPts val="1200"/>
              </a:spcAft>
            </a:pPr>
            <a:r>
              <a:rPr lang="pt" sz="1200" dirty="0">
                <a:latin typeface="Century Gothic" panose="020B0502020202020204" pitchFamily="34" charset="0"/>
              </a:rPr>
              <a:t>0 / 48 / 89</a:t>
            </a:r>
          </a:p>
          <a:p>
            <a:pPr>
              <a:spcAft>
                <a:spcPts val="1200"/>
              </a:spcAft>
            </a:pPr>
            <a:r>
              <a:rPr lang="pt" sz="1200" dirty="0">
                <a:latin typeface="Century Gothic" panose="020B0502020202020204" pitchFamily="34" charset="0"/>
              </a:rPr>
              <a:t>100 / 46 / 0 / 65</a:t>
            </a:r>
          </a:p>
          <a:p>
            <a:pPr>
              <a:spcAft>
                <a:spcPts val="1200"/>
              </a:spcAft>
            </a:pPr>
            <a:r>
              <a:rPr lang="pt"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Verde de apoio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#349D73</a:t>
            </a:r>
          </a:p>
          <a:p>
            <a:pPr>
              <a:spcAft>
                <a:spcPts val="1200"/>
              </a:spcAft>
            </a:pPr>
            <a:r>
              <a:rPr lang="pt" sz="1200" dirty="0">
                <a:latin typeface="Century Gothic" panose="020B0502020202020204" pitchFamily="34" charset="0"/>
              </a:rPr>
              <a:t>52 / 157 / 115</a:t>
            </a:r>
          </a:p>
          <a:p>
            <a:pPr>
              <a:spcAft>
                <a:spcPts val="1200"/>
              </a:spcAft>
            </a:pPr>
            <a:r>
              <a:rPr lang="pt" sz="1200" dirty="0">
                <a:latin typeface="Century Gothic" panose="020B0502020202020204" pitchFamily="34" charset="0"/>
              </a:rPr>
              <a:t>67 / 0 / 27 / 38</a:t>
            </a:r>
          </a:p>
          <a:p>
            <a:pPr>
              <a:spcAft>
                <a:spcPts val="1200"/>
              </a:spcAft>
            </a:pPr>
            <a:r>
              <a:rPr lang="pt"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Azul Honesto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#2A75D1</a:t>
            </a:r>
          </a:p>
          <a:p>
            <a:pPr>
              <a:spcAft>
                <a:spcPts val="1200"/>
              </a:spcAft>
            </a:pPr>
            <a:r>
              <a:rPr lang="pt" sz="1200" dirty="0">
                <a:latin typeface="Century Gothic" panose="020B0502020202020204" pitchFamily="34" charset="0"/>
              </a:rPr>
              <a:t>42 / 117 / 209</a:t>
            </a:r>
          </a:p>
          <a:p>
            <a:pPr>
              <a:spcAft>
                <a:spcPts val="1200"/>
              </a:spcAft>
            </a:pPr>
            <a:r>
              <a:rPr lang="pt" sz="1200" dirty="0">
                <a:latin typeface="Century Gothic" panose="020B0502020202020204" pitchFamily="34" charset="0"/>
              </a:rPr>
              <a:t>80 / 44 / 0 / 18</a:t>
            </a:r>
          </a:p>
          <a:p>
            <a:pPr>
              <a:spcAft>
                <a:spcPts val="1200"/>
              </a:spcAft>
            </a:pPr>
            <a:r>
              <a:rPr lang="pt"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5</TotalTime>
  <Words>1734</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Alexandra Ragazhinskaya</dc:creator>
  <cp:lastModifiedBy>Jason Flores</cp:lastModifiedBy>
  <cp:revision>2</cp:revision>
  <dcterms:created xsi:type="dcterms:W3CDTF">2021-10-06T22:20:46Z</dcterms:created>
  <dcterms:modified xsi:type="dcterms:W3CDTF">2022-09-11T04:42:22Z</dcterms:modified>
</cp:coreProperties>
</file>