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86447"/>
  </p:normalViewPr>
  <p:slideViewPr>
    <p:cSldViewPr snapToGrid="0" snapToObjects="1">
      <p:cViewPr varScale="1">
        <p:scale>
          <a:sx n="112" d="100"/>
          <a:sy n="112" d="100"/>
        </p:scale>
        <p:origin x="840"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e&#10;&#10;Description générée automatiquement">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fr" sz="2200" b="1" dirty="0">
                <a:solidFill>
                  <a:schemeClr val="tx1">
                    <a:lumMod val="75000"/>
                    <a:lumOff val="25000"/>
                  </a:schemeClr>
                </a:solidFill>
                <a:latin typeface="Century Gothic" panose="020B0502020202020204" pitchFamily="34" charset="0"/>
              </a:rPr>
              <a:t>MODÈLE DE GUIDE DE STYLE DE MARQUE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fr" sz="3600" dirty="0">
                <a:solidFill>
                  <a:schemeClr val="tx2">
                    <a:lumMod val="50000"/>
                  </a:schemeClr>
                </a:solidFill>
                <a:latin typeface="Century Gothic" panose="020B0502020202020204" pitchFamily="34" charset="0"/>
              </a:rPr>
              <a:t>GUIDE DE STYLE DE MARQUE</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fr" sz="1400" dirty="0">
                <a:solidFill>
                  <a:schemeClr val="bg1">
                    <a:lumMod val="50000"/>
                  </a:schemeClr>
                </a:solidFill>
                <a:latin typeface="Century Gothic" panose="020B0502020202020204" pitchFamily="34" charset="0"/>
              </a:rPr>
              <a:t>©20XX. Tous droits réservés à votre organisation.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Sphère">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fr" sz="7200" b="1" dirty="0">
                  <a:solidFill>
                    <a:schemeClr val="bg1"/>
                  </a:solidFill>
                  <a:latin typeface="Century Gothic" panose="020B0502020202020204" pitchFamily="34" charset="0"/>
                </a:rPr>
                <a:t>VOTRE</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fr" sz="8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7. Autorisation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CLAIRANCE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Donnez au logo de la place pour respirer. Le logo doit avoir un espace libre autour de l'ensemble du verrouillage. Cela fournira un espacement approprié pour ses ascendants de caractères. Vous trouverez ci-dessous le montant minimum de dégagement, mais il est préférable d'en faire plus. </a:t>
            </a:r>
          </a:p>
        </p:txBody>
      </p:sp>
      <p:pic>
        <p:nvPicPr>
          <p:cNvPr id="8" name="Picture 7" descr="Interface utilisateur graphique, application&#10;&#10;Description générée automatiquement">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8. Utilisation incorrecte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ea typeface="Arial" charset="0"/>
                <a:cs typeface="Arial" charset="0"/>
              </a:rPr>
              <a:t>UTILISATION INCORRECTE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Veuillez utiliser les logos tels qu'ils sont fournis dans ces directives. Ne modifiez pas le logo.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Fausser</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fr" sz="1600" dirty="0">
                <a:latin typeface="Century Gothic" panose="020B0502020202020204" pitchFamily="34" charset="0"/>
              </a:rPr>
              <a:t>Ne pas biaiser ou mettre à l'échelle de manière disproportionnée</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Changer les couleurs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fr" sz="1600" dirty="0">
                <a:latin typeface="Century Gothic" panose="020B0502020202020204" pitchFamily="34" charset="0"/>
              </a:rPr>
              <a:t>Ne changez pas les couleurs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Recréer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fr" sz="1600" dirty="0">
                <a:latin typeface="Century Gothic" panose="020B0502020202020204" pitchFamily="34" charset="0"/>
              </a:rPr>
              <a:t>Ne faites pas de modifications, d'ajouts ou de substitutions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Ajouter des effets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fr" sz="1600" dirty="0">
                <a:latin typeface="Century Gothic" panose="020B0502020202020204" pitchFamily="34" charset="0"/>
              </a:rPr>
              <a:t>N'ajoutez pas d'ombres portées, de contours ou de biseaux</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Modifier l'orientation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fr" sz="1600" dirty="0">
                <a:latin typeface="Century Gothic" panose="020B0502020202020204" pitchFamily="34" charset="0"/>
              </a:rPr>
              <a:t>Ne modifiez pas l'orientation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fr" sz="2000" b="1" dirty="0">
                <a:solidFill>
                  <a:srgbClr val="C00000"/>
                </a:solidFill>
                <a:latin typeface="Century Gothic" panose="020B0502020202020204" pitchFamily="34" charset="0"/>
              </a:rPr>
              <a:t>Utiliser des arrière-plans occupés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fr" sz="1600" dirty="0">
                <a:latin typeface="Century Gothic" panose="020B0502020202020204" pitchFamily="34" charset="0"/>
              </a:rPr>
              <a:t>Ne placez pas sur des arrière-plans compliqués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ône&#10;&#10;Description générée automatiquement">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ône&#10;&#10;Description générée automatiquement">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ône&#10;&#10;Description générée automatiquement">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ône&#10;&#10;Description générée automatiquement">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ône&#10;&#10;Description générée automatiquement">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ône&#10;&#10;Description générée automatiquement">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fr" sz="1600" b="1" dirty="0">
                          <a:solidFill>
                            <a:schemeClr val="tx1"/>
                          </a:solidFill>
                          <a:effectLst/>
                          <a:latin typeface="Century Gothic" panose="020B0502020202020204" pitchFamily="34" charset="0"/>
                        </a:rPr>
                        <a:t>DÉMENTI</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fr" sz="1400" b="0" dirty="0">
                          <a:solidFill>
                            <a:schemeClr val="tx1"/>
                          </a:solidFill>
                          <a:effectLst/>
                          <a:latin typeface="Century Gothic" panose="020B0502020202020204" pitchFamily="34" charset="0"/>
                        </a:rPr>
                        <a:t>Tous les articles, modèles ou informations fournis par Smartsheet sur le site Web sont fournis à titre de référence uniquement. Bien que nous nous efforcions de maintenir les informations à jour et correctes, nous ne faisons aucune déclaration ou garantie d'aucune sorte, expresse ou implicite, quant à l'exhaustivité, l'exactitude, la fiabilité, la pertinence ou la disponibilité en ce qui concerne le site Web ou les informations, articles, modèles ou graphiques connexes contenus sur le site Web. Toute confiance que vous accordez à ces informations est donc strictement à vos propres risques.</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©20XX. </a:t>
            </a:r>
          </a:p>
          <a:p>
            <a:r>
              <a:rPr lang="fr" sz="1400" dirty="0">
                <a:solidFill>
                  <a:schemeClr val="tx1">
                    <a:lumMod val="75000"/>
                    <a:lumOff val="25000"/>
                  </a:schemeClr>
                </a:solidFill>
                <a:latin typeface="Century Gothic" panose="020B0502020202020204" pitchFamily="34" charset="0"/>
              </a:rPr>
              <a:t>Tous droits réservés à votre organisation.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/entreprise/smartsheet-com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fr"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e&#10;&#10;Description générée automatiquement">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GUIDE DE STYLE DE MARQUE |   TABLE DES MATIÈRES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fr" sz="3200" dirty="0">
                <a:solidFill>
                  <a:schemeClr val="tx1">
                    <a:lumMod val="65000"/>
                    <a:lumOff val="35000"/>
                  </a:schemeClr>
                </a:solidFill>
                <a:latin typeface="Century Gothic" panose="020B0502020202020204" pitchFamily="34" charset="0"/>
              </a:rPr>
              <a:t>TABLE DES MATIÈRES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Directives d'utilisation</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Marquer les DO d'utilisation</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Marquer l'utilisation NE PAS FAIRE</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Clairance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fr" dirty="0">
                <a:latin typeface="Century Gothic" panose="020B0502020202020204" pitchFamily="34" charset="0"/>
                <a:ea typeface="Montserrat Bold" charset="0"/>
                <a:cs typeface="Montserrat Bold" charset="0"/>
              </a:rPr>
              <a:t>Utilisation incorrecte</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Polices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fr" dirty="0">
                <a:latin typeface="Century Gothic" panose="020B0502020202020204" pitchFamily="34" charset="0"/>
                <a:ea typeface="Montserrat Bold" charset="0"/>
                <a:cs typeface="Montserrat Bold" charset="0"/>
              </a:rPr>
              <a:t>Couleurs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fr"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1. DIRECTIVES D'UTILISATION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DIRECTIVES D'UTILISATION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fr" sz="1200" dirty="0">
                <a:latin typeface="Century Gothic" panose="020B0502020202020204" pitchFamily="34" charset="0"/>
              </a:rPr>
              <a:t>Description</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2. Marquer les DO d'utilisation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MARQUER LES CHOSES À FAIRE EN MATIÈRE D'UTILISATION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Utilisez toujours la forme et l'orthographe appropriées de la marque.</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Distinguez les marques de commerce du texte environnant avec une majuscule appropriée </a:t>
            </a:r>
            <a:br>
              <a:rPr lang="en-US" sz="1400" dirty="0">
                <a:latin typeface="Century Gothic" panose="020B0502020202020204" pitchFamily="34" charset="0"/>
              </a:rPr>
            </a:br>
            <a:r>
              <a:rPr lang="fr" sz="1400" dirty="0">
                <a:latin typeface="Century Gothic" panose="020B0502020202020204" pitchFamily="34" charset="0"/>
              </a:rPr>
              <a:t>(lettres initiales en majuscules ou toutes les lettres en majuscules), en italique ou entre guillemets.</a:t>
            </a:r>
          </a:p>
        </p:txBody>
      </p:sp>
      <p:pic>
        <p:nvPicPr>
          <p:cNvPr id="13" name="Picture 12" descr="Forme&#10;&#10;Description générée automatiquement">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Signe pouce levé avec remplissage solide">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e&#10;&#10;Description générée automatiquement">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3. Marquer l'utilisation NE PAS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MARQUER LES NE PAS UTILISER</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modifiez pas une marque de commerce au pluriel.</a:t>
            </a:r>
          </a:p>
          <a:p>
            <a:pPr marL="285750" indent="-285750">
              <a:lnSpc>
                <a:spcPct val="150000"/>
              </a:lnSpc>
              <a:spcAft>
                <a:spcPts val="1600"/>
              </a:spcAft>
              <a:buFont typeface="Arial" panose="020B0604020202020204" pitchFamily="34" charset="0"/>
              <a:buChar char="•"/>
            </a:pPr>
            <a:r>
              <a:rPr lang="fr" sz="1400" dirty="0">
                <a:latin typeface="Century Gothic" panose="020B0502020202020204" pitchFamily="34" charset="0"/>
              </a:rPr>
              <a:t>Ne modifiez pas une marque de commerce de quelque manière que ce soit, y compris par le biais d'identifiants visuels ou de polices non approuvées.</a:t>
            </a:r>
          </a:p>
        </p:txBody>
      </p:sp>
      <p:pic>
        <p:nvPicPr>
          <p:cNvPr id="11" name="Graphic 10" descr="Pouce vers le bas avec remplissage solide">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4. Couleurs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COULEURS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Plage de Bronze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Soleil d'or</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Verdoyante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fr" sz="2000" dirty="0">
                <a:solidFill>
                  <a:srgbClr val="003059"/>
                </a:solidFill>
                <a:latin typeface="Century Gothic" panose="020B0502020202020204" pitchFamily="34" charset="0"/>
              </a:rPr>
              <a:t>Bleu puissance</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fr" sz="1200" dirty="0">
                <a:solidFill>
                  <a:schemeClr val="tx1">
                    <a:lumMod val="65000"/>
                    <a:lumOff val="35000"/>
                  </a:schemeClr>
                </a:solidFill>
                <a:latin typeface="Century Gothic" panose="020B0502020202020204" pitchFamily="34" charset="0"/>
              </a:rPr>
              <a:t>Sortilège:</a:t>
            </a:r>
          </a:p>
          <a:p>
            <a:pPr algn="r">
              <a:spcAft>
                <a:spcPts val="1200"/>
              </a:spcAft>
            </a:pPr>
            <a:r>
              <a:rPr lang="fr" sz="1200" dirty="0">
                <a:solidFill>
                  <a:schemeClr val="tx1">
                    <a:lumMod val="65000"/>
                    <a:lumOff val="35000"/>
                  </a:schemeClr>
                </a:solidFill>
                <a:latin typeface="Century Gothic" panose="020B0502020202020204" pitchFamily="34" charset="0"/>
              </a:rPr>
              <a:t>RVB:</a:t>
            </a:r>
          </a:p>
          <a:p>
            <a:pPr algn="r">
              <a:spcAft>
                <a:spcPts val="1200"/>
              </a:spcAft>
            </a:pPr>
            <a:r>
              <a:rPr lang="fr" sz="1200" dirty="0">
                <a:solidFill>
                  <a:schemeClr val="tx1">
                    <a:lumMod val="65000"/>
                    <a:lumOff val="35000"/>
                  </a:schemeClr>
                </a:solidFill>
                <a:latin typeface="Century Gothic" panose="020B0502020202020204" pitchFamily="34" charset="0"/>
              </a:rPr>
              <a:t>CMJN:</a:t>
            </a:r>
          </a:p>
          <a:p>
            <a:pPr algn="r">
              <a:spcAft>
                <a:spcPts val="1200"/>
              </a:spcAft>
            </a:pPr>
            <a:r>
              <a:rPr lang="fr"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fr" sz="1200" dirty="0">
                <a:latin typeface="Century Gothic" panose="020B0502020202020204" pitchFamily="34" charset="0"/>
              </a:rPr>
              <a:t>#000000</a:t>
            </a:r>
          </a:p>
          <a:p>
            <a:pPr>
              <a:spcAft>
                <a:spcPts val="1200"/>
              </a:spcAft>
            </a:pPr>
            <a:r>
              <a:rPr lang="fr" sz="1200" dirty="0">
                <a:latin typeface="Century Gothic" panose="020B0502020202020204" pitchFamily="34" charset="0"/>
              </a:rPr>
              <a:t>0/ 0 / 0</a:t>
            </a:r>
          </a:p>
          <a:p>
            <a:pPr>
              <a:spcAft>
                <a:spcPts val="1200"/>
              </a:spcAft>
            </a:pPr>
            <a:r>
              <a:rPr lang="fr" sz="1200" dirty="0">
                <a:latin typeface="Century Gothic" panose="020B0502020202020204" pitchFamily="34" charset="0"/>
              </a:rPr>
              <a:t>0 / 0 / 0 / 0</a:t>
            </a:r>
          </a:p>
          <a:p>
            <a:pPr>
              <a:spcAft>
                <a:spcPts val="1200"/>
              </a:spcAft>
            </a:pPr>
            <a:r>
              <a:rPr lang="fr"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5. Polices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POLICES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Roboto</a:t>
            </a:r>
          </a:p>
        </p:txBody>
      </p:sp>
      <p:pic>
        <p:nvPicPr>
          <p:cNvPr id="33" name="Picture 32" descr="Un panneau noir et blanc&#10;&#10;Description générée automatiquement avec une faible confiance">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panneau noir et blanc&#10;&#10;Description générée automatiquement avec une faible confiance">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fr" b="1" dirty="0">
                <a:solidFill>
                  <a:schemeClr val="bg1"/>
                </a:solidFill>
                <a:latin typeface="Century Gothic" panose="020B0502020202020204" pitchFamily="34" charset="0"/>
                <a:ea typeface="Arial" charset="0"/>
                <a:cs typeface="Arial" charset="0"/>
              </a:rPr>
              <a:t>RAPPORT DE PROJET</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fr"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fr"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Vous trouverez ci-dessous tous les traitements acceptés du logo.</a:t>
            </a:r>
          </a:p>
        </p:txBody>
      </p:sp>
      <p:pic>
        <p:nvPicPr>
          <p:cNvPr id="3" name="Picture 2" descr="Logo&#10;&#10;Description générée automatiquement">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horizontale</a:t>
            </a:r>
          </a:p>
        </p:txBody>
      </p:sp>
      <p:pic>
        <p:nvPicPr>
          <p:cNvPr id="10" name="Picture 9" descr="Une image contenant du texte, un signe&#10;&#10;Description générée automatiquement">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Mot-symbole</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fr" sz="1400" dirty="0">
                <a:latin typeface="Century Gothic" panose="020B0502020202020204" pitchFamily="34" charset="0"/>
              </a:rPr>
              <a:t>Le logotype sans logomark doit être utilisé exclusivement dans l'application.</a:t>
            </a:r>
          </a:p>
        </p:txBody>
      </p:sp>
      <p:pic>
        <p:nvPicPr>
          <p:cNvPr id="19" name="Picture 18" descr="Logo&#10;&#10;Description générée automatiquement">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ption générée automatiquement avec une confiance moyenne">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Disposition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fr" sz="2400" dirty="0">
                <a:solidFill>
                  <a:srgbClr val="003059"/>
                </a:solidFill>
                <a:latin typeface="Century Gothic" panose="020B0502020202020204" pitchFamily="34" charset="0"/>
              </a:rPr>
              <a:t>Logomark (icône)</a:t>
            </a:r>
          </a:p>
        </p:txBody>
      </p:sp>
      <p:pic>
        <p:nvPicPr>
          <p:cNvPr id="25" name="Picture 24" descr="Logo&#10;&#10;Description générée automatiquement">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ption générée automatiquement">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ône&#10;&#10;Description générée automatiquement">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e image contenant un logo&#10;&#10;Description générée automatiquement">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5</TotalTime>
  <Words>645</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Alexandra Ragazhinskaya</dc:creator>
  <cp:lastModifiedBy>Jason Flores</cp:lastModifiedBy>
  <cp:revision>2</cp:revision>
  <dcterms:created xsi:type="dcterms:W3CDTF">2021-10-06T22:17:55Z</dcterms:created>
  <dcterms:modified xsi:type="dcterms:W3CDTF">2022-09-11T04:26:31Z</dcterms:modified>
</cp:coreProperties>
</file>