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53" r:id="rId4"/>
    <p:sldId id="368" r:id="rId5"/>
    <p:sldId id="380" r:id="rId6"/>
    <p:sldId id="381" r:id="rId7"/>
    <p:sldId id="385" r:id="rId8"/>
    <p:sldId id="382" r:id="rId9"/>
    <p:sldId id="386" r:id="rId10"/>
    <p:sldId id="383" r:id="rId11"/>
    <p:sldId id="38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2ADCD1"/>
    <a:srgbClr val="FFC72C"/>
    <a:srgbClr val="E10600"/>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0" autoAdjust="0"/>
    <p:restoredTop sz="86447"/>
  </p:normalViewPr>
  <p:slideViewPr>
    <p:cSldViewPr snapToGrid="0" snapToObjects="1">
      <p:cViewPr varScale="1">
        <p:scale>
          <a:sx n="112" d="100"/>
          <a:sy n="112" d="100"/>
        </p:scale>
        <p:origin x="840"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860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10;&#10;Beschreibung automatisch generier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de" sz="2200" b="1" dirty="0">
                <a:solidFill>
                  <a:schemeClr val="tx1">
                    <a:lumMod val="75000"/>
                    <a:lumOff val="25000"/>
                  </a:schemeClr>
                </a:solidFill>
                <a:latin typeface="Century Gothic" panose="020B0502020202020204" pitchFamily="34" charset="0"/>
              </a:rPr>
              <a:t>VORLAGE FÜR MARKEN-STYLEGUIDES</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4861115"/>
            <a:ext cx="8138087" cy="1384995"/>
          </a:xfrm>
          <a:prstGeom prst="rect">
            <a:avLst/>
          </a:prstGeom>
          <a:noFill/>
        </p:spPr>
        <p:txBody>
          <a:bodyPr wrap="square" rtlCol="0">
            <a:spAutoFit/>
          </a:bodyPr>
          <a:lstStyle/>
          <a:p>
            <a:r>
              <a:rPr lang="de" sz="3600" dirty="0">
                <a:solidFill>
                  <a:schemeClr val="tx2">
                    <a:lumMod val="50000"/>
                  </a:schemeClr>
                </a:solidFill>
                <a:latin typeface="Century Gothic" panose="020B0502020202020204" pitchFamily="34" charset="0"/>
              </a:rPr>
              <a:t>MARKEN-STYLEGUIDE</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de" sz="1400" dirty="0">
                <a:solidFill>
                  <a:schemeClr val="bg1">
                    <a:lumMod val="50000"/>
                  </a:schemeClr>
                </a:solidFill>
                <a:latin typeface="Century Gothic" panose="020B0502020202020204" pitchFamily="34" charset="0"/>
              </a:rPr>
              <a:t>©20XX. Alle Rechte behalten sich Ihre Organisation vor.</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866579"/>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Kugel">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de" sz="7200" b="1" dirty="0">
                  <a:solidFill>
                    <a:schemeClr val="bg1"/>
                  </a:solidFill>
                  <a:latin typeface="Century Gothic" panose="020B0502020202020204" pitchFamily="34" charset="0"/>
                </a:rPr>
                <a:t>DEIN</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de" sz="8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7. Freigabe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FREIGABE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Geben Sie dem Logo etwas Raum zum Atmen. Dem Logo sollte etwas Platz um den gesamten Lockup herum gelassen werden. Dadurch wird der richtige Abstand für seine Charakteraufsteiger geschaffen. Im Folgenden finden Sie die Mindestfreigabe, aber mehr wird bevorzugt. </a:t>
            </a:r>
          </a:p>
        </p:txBody>
      </p:sp>
      <p:pic>
        <p:nvPicPr>
          <p:cNvPr id="8" name="Picture 7" descr="Grafische Benutzeroberfläche, Anwendung&#10;&#10;Beschreibung automatisch generier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8. Falsche Verwendung</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ea typeface="Arial" charset="0"/>
                <a:cs typeface="Arial" charset="0"/>
              </a:rPr>
              <a:t>FALSCHE VERWENDUNG</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Bitte verwenden Sie die Logos, wie sie in diesen Richtlinien enthalten sind. Ändern Sie das Logo nicht.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Schief</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de" sz="1600" dirty="0">
                <a:latin typeface="Century Gothic" panose="020B0502020202020204" pitchFamily="34" charset="0"/>
              </a:rPr>
              <a:t>Nicht überproportional verzerren oder skalieren</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Farben ändern</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Farben</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Auffrischen</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de" sz="1600" dirty="0">
                <a:latin typeface="Century Gothic" panose="020B0502020202020204" pitchFamily="34" charset="0"/>
              </a:rPr>
              <a:t>Nehmen Sie keine Änderungen, Ergänzungen oder Ersetzungen vor</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Hinzufügen von Effekten</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de" sz="1600" dirty="0">
                <a:latin typeface="Century Gothic" panose="020B0502020202020204" pitchFamily="34" charset="0"/>
              </a:rPr>
              <a:t>Keine Schlagschatten, Striche oder Abschrägungen hinzufügen</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Orientierung ändern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de" sz="1600" dirty="0">
                <a:latin typeface="Century Gothic" panose="020B0502020202020204" pitchFamily="34" charset="0"/>
              </a:rPr>
              <a:t>Ändern Sie nicht die Ausrichtung</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de" sz="2000" b="1" dirty="0">
                <a:solidFill>
                  <a:srgbClr val="C00000"/>
                </a:solidFill>
                <a:latin typeface="Century Gothic" panose="020B0502020202020204" pitchFamily="34" charset="0"/>
              </a:rPr>
              <a:t>Verwenden von ausgelasteten Hintergründen</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de" sz="1600" dirty="0">
                <a:latin typeface="Century Gothic" panose="020B0502020202020204" pitchFamily="34" charset="0"/>
              </a:rPr>
              <a:t>Platzieren Sie nicht auf komplizierten Hintergründen</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kone&#10;&#10;Beschreibung automatisch generier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kone&#10;&#10;Beschreibung automatisch generier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kone&#10;&#10;Beschreibung automatisch generier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kone&#10;&#10;Beschreibung automatisch generier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kone&#10;&#10;Beschreibung automatisch generier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kone&#10;&#10;Beschreibung automatisch generier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de" sz="1600" b="1" dirty="0">
                          <a:solidFill>
                            <a:schemeClr val="tx1"/>
                          </a:solidFill>
                          <a:effectLst/>
                          <a:latin typeface="Century Gothic" panose="020B0502020202020204" pitchFamily="34" charset="0"/>
                        </a:rPr>
                        <a:t>VERZICHTSERKLÄRUNG</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de" sz="1400" b="0" dirty="0">
                          <a:solidFill>
                            <a:schemeClr val="tx1"/>
                          </a:solidFill>
                          <a:effectLst/>
                          <a:latin typeface="Century Gothic" panose="020B0502020202020204" pitchFamily="34" charset="0"/>
                        </a:rPr>
                        <a:t>Alle Artikel, Vorlagen oder Informationen, die von Smartsheet auf der Website bereitgestellt werden, dienen nur als Referenz. Obwohl wir uns bemühen, die Informationen auf dem neuesten Stand und korrekt zu halten, geben wir keine Zusicherungen oder Gewährleistungen jeglicher Art, weder ausdrücklich noch stillschweigend, über die Vollständigkeit, Genauigkeit, Zuverlässigkeit, Eignung oder Verfügbarkeit in Bezug auf die Website oder die auf der Website enthaltenen Informationen, Artikel, Vorlagen oder zugehörigen Grafiken. Jegliches Vertrauen, das Sie auf solche Informationen setzen, erfolgt daher ausschließlich auf Ihr eigenes Risiko.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isberge">
            <a:extLst>
              <a:ext uri="{FF2B5EF4-FFF2-40B4-BE49-F238E27FC236}">
                <a16:creationId xmlns:a16="http://schemas.microsoft.com/office/drawing/2014/main" id="{6EF4E8DE-62C6-B74A-B229-9762B1919CC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Effect>
                      <a14:colorTemperature colorTemp="11500"/>
                    </a14:imgEffect>
                    <a14:imgEffect>
                      <a14:saturation sat="47000"/>
                    </a14:imgEffect>
                    <a14:imgEffect>
                      <a14:brightnessContrast bright="25000" contrast="11000"/>
                    </a14:imgEffect>
                  </a14:imgLayer>
                </a14:imgProps>
              </a:ext>
            </a:extLst>
          </a:blip>
          <a:srcRect l="21" r="53651"/>
          <a:stretch/>
        </p:blipFill>
        <p:spPr>
          <a:xfrm>
            <a:off x="5978782" y="0"/>
            <a:ext cx="6213218" cy="659330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5"/>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6"/>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7"/>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8"/>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9"/>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10"/>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1"/>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2"/>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755929"/>
            <a:ext cx="3499292" cy="523220"/>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©20XX. </a:t>
            </a:r>
          </a:p>
          <a:p>
            <a:r>
              <a:rPr lang="de" sz="1400" dirty="0">
                <a:solidFill>
                  <a:schemeClr val="tx1">
                    <a:lumMod val="75000"/>
                    <a:lumOff val="25000"/>
                  </a:schemeClr>
                </a:solidFill>
                <a:latin typeface="Century Gothic" panose="020B0502020202020204" pitchFamily="34" charset="0"/>
              </a:rPr>
              <a:t>Alle Rechte behalten sich Ihre Organisation vor.</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/firma/smartsheet-com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de"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10;&#10;Beschreibung automatisch generier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MARKEN-STYLEGUIDE-|   INHALTSVERZEICHNIS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de" sz="3200" dirty="0">
                <a:solidFill>
                  <a:schemeClr val="tx1">
                    <a:lumMod val="65000"/>
                    <a:lumOff val="35000"/>
                  </a:schemeClr>
                </a:solidFill>
                <a:latin typeface="Century Gothic" panose="020B0502020202020204" pitchFamily="34" charset="0"/>
              </a:rPr>
              <a:t>INHALTSVERZEICHNIS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Verwendungsrichtlinien</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Markieren Sie Verwendungs-DO's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Markieren Sie die Verwendung von DON'Ts</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Freigabe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de" dirty="0">
                <a:latin typeface="Century Gothic" panose="020B0502020202020204" pitchFamily="34" charset="0"/>
                <a:ea typeface="Montserrat Bold" charset="0"/>
                <a:cs typeface="Montserrat Bold" charset="0"/>
              </a:rPr>
              <a:t>Falsche Verwendung</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Schriftarten</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de" dirty="0">
                <a:latin typeface="Century Gothic" panose="020B0502020202020204" pitchFamily="34" charset="0"/>
                <a:ea typeface="Montserrat Bold" charset="0"/>
                <a:cs typeface="Montserrat Bold" charset="0"/>
              </a:rPr>
              <a:t>Farben</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de"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1. NUTZUNGSRICHTLINIEN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VERWENDUNGSRICHTLINIEN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de" sz="1200" dirty="0">
                <a:latin typeface="Century Gothic" panose="020B0502020202020204" pitchFamily="34" charset="0"/>
              </a:rPr>
              <a:t>Beschreibung</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097323"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2. Markieren Sie Verwendungs-DO's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MARKIERUNGSVERWENDUNG </a:t>
            </a:r>
            <a:r>
              <a:rPr lang="de" b="1" dirty="0">
                <a:solidFill>
                  <a:schemeClr val="bg1"/>
                </a:solidFill>
                <a:latin typeface="Century Gothic" panose="020B0502020202020204" pitchFamily="34" charset="0"/>
              </a:rPr>
              <a:t>DO</a:t>
            </a:r>
            <a:r>
              <a:rPr lang="de"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Verwenden Sie immer die richtige Markenform und Schreibweise.</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Unterscheiden Sie Marken von umgebendem Text mit entsprechender Großschreibung </a:t>
            </a:r>
            <a:br>
              <a:rPr lang="en-US" sz="1400" dirty="0">
                <a:latin typeface="Century Gothic" panose="020B0502020202020204" pitchFamily="34" charset="0"/>
              </a:rPr>
            </a:br>
            <a:r>
              <a:rPr lang="de" sz="1400" dirty="0">
                <a:latin typeface="Century Gothic" panose="020B0502020202020204" pitchFamily="34" charset="0"/>
              </a:rPr>
              <a:t>(Anfangsbuchstaben groß geschrieben oder alle Buchstaben großgeschrieben), Kursivschrift oder Anführungszeichen.</a:t>
            </a:r>
          </a:p>
        </p:txBody>
      </p:sp>
      <p:pic>
        <p:nvPicPr>
          <p:cNvPr id="13" name="Picture 12" descr="Form&#10;&#10;Beschreibung automatisch generiert">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Daumen hoch Schild mit durchgehender Füllung">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10;&#10;Beschreibung automatisch generier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56395"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3. Markiert Verwendungs-DON'Ts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MARKIERUNG DER VERWENDUNG DON'Ts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Ändern Sie eine Marke nicht in eine Pluralform.</a:t>
            </a:r>
          </a:p>
          <a:p>
            <a:pPr marL="285750" indent="-285750">
              <a:lnSpc>
                <a:spcPct val="150000"/>
              </a:lnSpc>
              <a:spcAft>
                <a:spcPts val="1600"/>
              </a:spcAft>
              <a:buFont typeface="Arial" panose="020B0604020202020204" pitchFamily="34" charset="0"/>
              <a:buChar char="•"/>
            </a:pPr>
            <a:r>
              <a:rPr lang="de" sz="1400" dirty="0">
                <a:latin typeface="Century Gothic" panose="020B0502020202020204" pitchFamily="34" charset="0"/>
              </a:rPr>
              <a:t>Ändern Sie eine Marke in keiner Weise, auch nicht durch visuelle Identifikatoren oder nicht genehmigte Schriftarten.</a:t>
            </a:r>
          </a:p>
        </p:txBody>
      </p:sp>
      <p:pic>
        <p:nvPicPr>
          <p:cNvPr id="11" name="Graphic 10" descr="Daumen runter mit durchgehender Füllung">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4. Farben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FARBEN</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Bronze Strand</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Goldene Sonne</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Üppiges Grün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de" sz="2000" dirty="0">
                <a:solidFill>
                  <a:srgbClr val="003059"/>
                </a:solidFill>
                <a:latin typeface="Century Gothic" panose="020B0502020202020204" pitchFamily="34" charset="0"/>
              </a:rPr>
              <a:t>Power Blau</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de" sz="1200" dirty="0">
                <a:solidFill>
                  <a:schemeClr val="tx1">
                    <a:lumMod val="65000"/>
                    <a:lumOff val="35000"/>
                  </a:schemeClr>
                </a:solidFill>
                <a:latin typeface="Century Gothic" panose="020B0502020202020204" pitchFamily="34" charset="0"/>
              </a:rPr>
              <a:t>Fluch:</a:t>
            </a:r>
          </a:p>
          <a:p>
            <a:pPr algn="r">
              <a:spcAft>
                <a:spcPts val="1200"/>
              </a:spcAft>
            </a:pPr>
            <a:r>
              <a:rPr lang="de" sz="1200" dirty="0">
                <a:solidFill>
                  <a:schemeClr val="tx1">
                    <a:lumMod val="65000"/>
                    <a:lumOff val="35000"/>
                  </a:schemeClr>
                </a:solidFill>
                <a:latin typeface="Century Gothic" panose="020B0502020202020204" pitchFamily="34" charset="0"/>
              </a:rPr>
              <a:t>RGB:</a:t>
            </a:r>
          </a:p>
          <a:p>
            <a:pPr algn="r">
              <a:spcAft>
                <a:spcPts val="1200"/>
              </a:spcAft>
            </a:pPr>
            <a:r>
              <a:rPr lang="de" sz="1200" dirty="0">
                <a:solidFill>
                  <a:schemeClr val="tx1">
                    <a:lumMod val="65000"/>
                    <a:lumOff val="35000"/>
                  </a:schemeClr>
                </a:solidFill>
                <a:latin typeface="Century Gothic" panose="020B0502020202020204" pitchFamily="34" charset="0"/>
              </a:rPr>
              <a:t>CMYK:</a:t>
            </a:r>
          </a:p>
          <a:p>
            <a:pPr algn="r">
              <a:spcAft>
                <a:spcPts val="1200"/>
              </a:spcAft>
            </a:pPr>
            <a:r>
              <a:rPr lang="de"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de" sz="1200" dirty="0">
                <a:latin typeface="Century Gothic" panose="020B0502020202020204" pitchFamily="34" charset="0"/>
              </a:rPr>
              <a:t>#000000</a:t>
            </a:r>
          </a:p>
          <a:p>
            <a:pPr>
              <a:spcAft>
                <a:spcPts val="1200"/>
              </a:spcAft>
            </a:pPr>
            <a:r>
              <a:rPr lang="de" sz="1200" dirty="0">
                <a:latin typeface="Century Gothic" panose="020B0502020202020204" pitchFamily="34" charset="0"/>
              </a:rPr>
              <a:t>0/ 0 / 0</a:t>
            </a:r>
          </a:p>
          <a:p>
            <a:pPr>
              <a:spcAft>
                <a:spcPts val="1200"/>
              </a:spcAft>
            </a:pPr>
            <a:r>
              <a:rPr lang="de" sz="1200" dirty="0">
                <a:latin typeface="Century Gothic" panose="020B0502020202020204" pitchFamily="34" charset="0"/>
              </a:rPr>
              <a:t>0 / 0 / 0 / 0</a:t>
            </a:r>
          </a:p>
          <a:p>
            <a:pPr>
              <a:spcAft>
                <a:spcPts val="1200"/>
              </a:spcAft>
            </a:pPr>
            <a:r>
              <a:rPr lang="de"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5. Schriftarten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SCHRIFTARTEN</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Roboto</a:t>
            </a:r>
          </a:p>
        </p:txBody>
      </p:sp>
      <p:pic>
        <p:nvPicPr>
          <p:cNvPr id="33" name="Picture 32" descr="Ein schwarz-weißes Schild&#10;&#10;Beschreibung automatisch mit geringer Zuverlässigkeit generiert">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Ein schwarz-weißes Schild&#10;&#10;Beschreibung automatisch mit geringer Zuverlässigkeit generiert">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de" b="1" dirty="0">
                <a:solidFill>
                  <a:schemeClr val="bg1"/>
                </a:solidFill>
                <a:latin typeface="Century Gothic" panose="020B0502020202020204" pitchFamily="34" charset="0"/>
                <a:ea typeface="Arial" charset="0"/>
                <a:cs typeface="Arial" charset="0"/>
              </a:rPr>
              <a:t>PROJEKTBERICHT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de"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de"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Im Folgenden finden Sie alle akzeptierten Behandlungen des Logos.</a:t>
            </a:r>
          </a:p>
        </p:txBody>
      </p:sp>
      <p:pic>
        <p:nvPicPr>
          <p:cNvPr id="3" name="Picture 2" descr="Logo&#10;&#10;Beschreibung automatisch generier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Horizontales Layout</a:t>
            </a:r>
          </a:p>
        </p:txBody>
      </p:sp>
      <p:pic>
        <p:nvPicPr>
          <p:cNvPr id="10" name="Picture 9" descr="Ein Bild mit Text, Zeichen&#10;&#10;Beschreibung automatisch generier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Wortmarke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de" sz="1400" dirty="0">
                <a:latin typeface="Century Gothic" panose="020B0502020202020204" pitchFamily="34" charset="0"/>
              </a:rPr>
              <a:t>Das Logo ohne Logomarke ist ausschließlich innerhalb der App zu verwenden.</a:t>
            </a:r>
          </a:p>
        </p:txBody>
      </p:sp>
      <p:pic>
        <p:nvPicPr>
          <p:cNvPr id="19" name="Picture 18" descr="Logo&#10;&#10;Beschreibung automatisch generier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Beschreibung automatisch mit mittlerer Zuverlässigkeit generiert">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Vertikales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de" sz="2400" dirty="0">
                <a:solidFill>
                  <a:srgbClr val="003059"/>
                </a:solidFill>
                <a:latin typeface="Century Gothic" panose="020B0502020202020204" pitchFamily="34" charset="0"/>
              </a:rPr>
              <a:t>Logomark (Symbol)</a:t>
            </a:r>
          </a:p>
        </p:txBody>
      </p:sp>
      <p:pic>
        <p:nvPicPr>
          <p:cNvPr id="25" name="Picture 24" descr="Logo&#10;&#10;Beschreibung automatisch generier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Beschreibung automatisch generier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Symbol&#10;&#10;Beschreibung automatisch generier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Ein Bild mit Logo&#10;&#10;Beschreibung automatisch generier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Template_PowerPoint" id="{04F4AED6-2635-4545-9166-E39ADC33AE00}" vid="{7F23FE42-DE5E-1A47-81C6-AEC0DA95E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IC-Brand-Style-Guide-Template_PowerPoint</Template>
  <TotalTime>3</TotalTime>
  <Words>554</Words>
  <Application>Microsoft Macintosh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Alexandra Ragazhinskaya</dc:creator>
  <cp:lastModifiedBy>Jason Flores</cp:lastModifiedBy>
  <cp:revision>2</cp:revision>
  <dcterms:created xsi:type="dcterms:W3CDTF">2021-10-06T22:17:55Z</dcterms:created>
  <dcterms:modified xsi:type="dcterms:W3CDTF">2022-09-11T04:12:32Z</dcterms:modified>
</cp:coreProperties>
</file>