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86447"/>
  </p:normalViewPr>
  <p:slideViewPr>
    <p:cSldViewPr snapToGrid="0" snapToObjects="1">
      <p:cViewPr varScale="1">
        <p:scale>
          <a:sx n="112" d="100"/>
          <a:sy n="112" d="100"/>
        </p:scale>
        <p:origin x="496"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PRÉSENTATION DE L'ANALYSE DE RENTABILISATION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fr" sz="6000" dirty="0">
                <a:latin typeface="Century Gothic" panose="020B0502020202020204" pitchFamily="34" charset="0"/>
              </a:rPr>
              <a:t>NOM DU PROJET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fr" sz="2000" dirty="0">
                <a:latin typeface="Century Gothic" panose="020B0502020202020204" pitchFamily="34" charset="0"/>
              </a:rPr>
              <a:t>[ NOM ]</a:t>
            </a:r>
          </a:p>
          <a:p>
            <a:endParaRPr lang="en-US" sz="2000" dirty="0">
              <a:latin typeface="Century Gothic" panose="020B0502020202020204" pitchFamily="34" charset="0"/>
            </a:endParaRPr>
          </a:p>
          <a:p>
            <a:r>
              <a:rPr lang="fr" sz="2000" dirty="0">
                <a:latin typeface="Century Gothic" panose="020B0502020202020204" pitchFamily="34" charset="0"/>
              </a:rPr>
              <a:t>[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fr" sz="4400" b="1" dirty="0">
                  <a:solidFill>
                    <a:schemeClr val="bg1"/>
                  </a:solidFill>
                  <a:latin typeface="Century Gothic" panose="020B0502020202020204" pitchFamily="34" charset="0"/>
                </a:rPr>
                <a:t>VOTRE</a:t>
              </a:r>
            </a:p>
            <a:p>
              <a:pPr algn="ctr"/>
              <a:r>
                <a:rPr lang="fr" sz="4400" b="1" dirty="0">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fr" sz="1400" dirty="0">
                <a:latin typeface="Century Gothic" panose="020B0502020202020204" pitchFamily="34" charset="0"/>
              </a:rPr>
              <a:t>Informations sur le contrôle des documents, </a:t>
            </a:r>
            <a:r>
              <a:rPr lang="fr" sz="1100" i="1" dirty="0">
                <a:latin typeface="Century Gothic" panose="020B0502020202020204" pitchFamily="34" charset="0"/>
              </a:rPr>
              <a:t>le cas échéant</a:t>
            </a:r>
            <a:endParaRPr lang="en-US" sz="1200" i="1" dirty="0">
              <a:latin typeface="Century Gothic" panose="020B0502020202020204" pitchFamily="34" charset="0"/>
            </a:endParaRP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8947186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fr" sz="1600" dirty="0">
                          <a:latin typeface="Century Gothic" panose="020B0502020202020204" pitchFamily="34" charset="0"/>
                        </a:rPr>
                        <a:t>Décrivez les avantages du projet. Inclure des avantages spécifiques, tels que l'augmentation des revenus, des économies de temps ou de ressources, ou des avantages intangibles, et la façon dont les améliorations seront mesurées.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AVANTAGES</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r>
              <a:rPr lang="fr" sz="4000" dirty="0">
                <a:solidFill>
                  <a:schemeClr val="bg1">
                    <a:lumMod val="50000"/>
                  </a:schemeClr>
                </a:solidFill>
                <a:latin typeface="Century Gothic" panose="020B0502020202020204" pitchFamily="34" charset="0"/>
              </a:rPr>
              <a:t>AVANTAGES</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73932255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fr" sz="1600" dirty="0">
                          <a:latin typeface="Century Gothic" panose="020B0502020202020204" pitchFamily="34" charset="0"/>
                        </a:rPr>
                        <a:t>Décrivez les avantages du projet. Inclure des avantages spécifiques, tels que l'augmentation des revenus, des économies de temps ou de ressources, ou des avantages intangibles, et la façon dont les améliorations seront mesurées.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présentation de l'analyse de rentabilisation | COMMENTAIRES</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r>
              <a:rPr lang="fr" sz="4000" dirty="0">
                <a:solidFill>
                  <a:schemeClr val="bg1">
                    <a:lumMod val="50000"/>
                  </a:schemeClr>
                </a:solidFill>
                <a:latin typeface="Century Gothic" panose="020B0502020202020204" pitchFamily="34" charset="0"/>
              </a:rPr>
              <a:t>COMMENTAIRES</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fr" sz="1400" b="1" u="none" strike="noStrike" dirty="0">
                          <a:solidFill>
                            <a:schemeClr val="bg1"/>
                          </a:solidFill>
                          <a:effectLst/>
                          <a:latin typeface="Century Gothic" panose="020B0502020202020204" pitchFamily="34" charset="0"/>
                        </a:rPr>
                        <a:t>TABLE</a:t>
                      </a:r>
                    </a:p>
                    <a:p>
                      <a:pPr algn="l" fontAlgn="b"/>
                      <a:r>
                        <a:rPr lang="fr" sz="1400" b="1" i="0" u="none" strike="noStrike" dirty="0">
                          <a:solidFill>
                            <a:schemeClr val="bg1"/>
                          </a:solidFill>
                          <a:effectLst/>
                          <a:latin typeface="Century Gothic" panose="020B0502020202020204" pitchFamily="34" charset="0"/>
                        </a:rPr>
                        <a:t>De</a:t>
                      </a:r>
                    </a:p>
                    <a:p>
                      <a:pPr algn="l" fontAlgn="b"/>
                      <a:r>
                        <a:rPr lang="fr" sz="1400" b="1" i="0" u="none" strike="noStrike" dirty="0">
                          <a:solidFill>
                            <a:schemeClr val="bg1"/>
                          </a:solidFill>
                          <a:effectLst/>
                          <a:latin typeface="Century Gothic" panose="020B0502020202020204" pitchFamily="34" charset="0"/>
                        </a:rPr>
                        <a:t>CONTENU</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présentation de l'analyse de rentabilisation | TABLE DES MATIÈRES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fr" sz="2000" dirty="0">
                <a:latin typeface="Century Gothic" panose="020B0502020202020204" pitchFamily="34" charset="0"/>
              </a:rPr>
              <a:t>Résumé</a:t>
            </a:r>
          </a:p>
          <a:p>
            <a:pPr marL="342900" indent="-342900">
              <a:lnSpc>
                <a:spcPct val="200000"/>
              </a:lnSpc>
              <a:buFont typeface="Arial" panose="020B0604020202020204" pitchFamily="34" charset="0"/>
              <a:buChar char="•"/>
            </a:pPr>
            <a:r>
              <a:rPr lang="fr" sz="2000" dirty="0">
                <a:latin typeface="Century Gothic" panose="020B0502020202020204" pitchFamily="34" charset="0"/>
              </a:rPr>
              <a:t>Description du projet</a:t>
            </a:r>
          </a:p>
          <a:p>
            <a:pPr marL="342900" indent="-342900">
              <a:lnSpc>
                <a:spcPct val="200000"/>
              </a:lnSpc>
              <a:buFont typeface="Arial" panose="020B0604020202020204" pitchFamily="34" charset="0"/>
              <a:buChar char="•"/>
            </a:pPr>
            <a:r>
              <a:rPr lang="fr" sz="2000" dirty="0">
                <a:latin typeface="Century Gothic" panose="020B0502020202020204" pitchFamily="34" charset="0"/>
              </a:rPr>
              <a:t>Solution</a:t>
            </a:r>
          </a:p>
          <a:p>
            <a:pPr marL="342900" indent="-342900">
              <a:lnSpc>
                <a:spcPct val="200000"/>
              </a:lnSpc>
              <a:buFont typeface="Arial" panose="020B0604020202020204" pitchFamily="34" charset="0"/>
              <a:buChar char="•"/>
            </a:pPr>
            <a:r>
              <a:rPr lang="fr" sz="2000" dirty="0">
                <a:latin typeface="Century Gothic" panose="020B0502020202020204" pitchFamily="34" charset="0"/>
              </a:rPr>
              <a:t>Hypothèses et dépendances</a:t>
            </a:r>
          </a:p>
          <a:p>
            <a:pPr marL="342900" indent="-342900">
              <a:lnSpc>
                <a:spcPct val="200000"/>
              </a:lnSpc>
              <a:buFont typeface="Arial" panose="020B0604020202020204" pitchFamily="34" charset="0"/>
              <a:buChar char="•"/>
            </a:pPr>
            <a:r>
              <a:rPr lang="fr" sz="2000" dirty="0">
                <a:latin typeface="Century Gothic" panose="020B0502020202020204" pitchFamily="34" charset="0"/>
              </a:rPr>
              <a:t>Options</a:t>
            </a:r>
          </a:p>
          <a:p>
            <a:pPr marL="342900" indent="-342900">
              <a:lnSpc>
                <a:spcPct val="200000"/>
              </a:lnSpc>
              <a:buFont typeface="Arial" panose="020B0604020202020204" pitchFamily="34" charset="0"/>
              <a:buChar char="•"/>
            </a:pPr>
            <a:r>
              <a:rPr lang="fr" sz="2000" dirty="0">
                <a:latin typeface="Century Gothic" panose="020B0502020202020204" pitchFamily="34" charset="0"/>
              </a:rPr>
              <a:t>Données financières</a:t>
            </a:r>
          </a:p>
          <a:p>
            <a:pPr marL="342900" indent="-342900">
              <a:lnSpc>
                <a:spcPct val="200000"/>
              </a:lnSpc>
              <a:buFont typeface="Arial" panose="020B0604020202020204" pitchFamily="34" charset="0"/>
              <a:buChar char="•"/>
            </a:pPr>
            <a:r>
              <a:rPr lang="fr" sz="2000" dirty="0">
                <a:latin typeface="Century Gothic" panose="020B0502020202020204" pitchFamily="34" charset="0"/>
              </a:rPr>
              <a:t>Solution recommandée</a:t>
            </a:r>
          </a:p>
          <a:p>
            <a:pPr marL="342900" indent="-342900">
              <a:lnSpc>
                <a:spcPct val="200000"/>
              </a:lnSpc>
              <a:buFont typeface="Arial" panose="020B0604020202020204" pitchFamily="34" charset="0"/>
              <a:buChar char="•"/>
            </a:pPr>
            <a:r>
              <a:rPr lang="fr" sz="2000" dirty="0">
                <a:latin typeface="Century Gothic" panose="020B0502020202020204" pitchFamily="34" charset="0"/>
              </a:rPr>
              <a:t>Avantages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a:lnSpc>
                          <a:spcPct val="150000"/>
                        </a:lnSpc>
                      </a:pPr>
                      <a:r>
                        <a:rPr lang="fr" sz="1600" dirty="0">
                          <a:latin typeface="Century Gothic" panose="020B0502020202020204" pitchFamily="34" charset="0"/>
                        </a:rPr>
                        <a:t>Problème, coût, solution, avantage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RÉSUMÉ</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r>
              <a:rPr lang="fr" sz="4000" dirty="0">
                <a:solidFill>
                  <a:schemeClr val="bg1">
                    <a:lumMod val="50000"/>
                  </a:schemeClr>
                </a:solidFill>
                <a:latin typeface="Century Gothic" panose="020B0502020202020204" pitchFamily="34" charset="0"/>
              </a:rPr>
              <a:t>RÉSUMÉ</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941535232"/>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fr" sz="1200" b="1" i="0" u="none" strike="noStrike" dirty="0">
                          <a:solidFill>
                            <a:srgbClr val="000000"/>
                          </a:solidFill>
                          <a:effectLst/>
                          <a:latin typeface="Century Gothic" panose="020B0502020202020204" pitchFamily="34" charset="0"/>
                        </a:rPr>
                        <a:t>OBJECTIF COMMERCIAL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fr" sz="1200" b="0" i="0" u="none" strike="noStrike" dirty="0">
                          <a:solidFill>
                            <a:srgbClr val="000000"/>
                          </a:solidFill>
                          <a:effectLst/>
                          <a:latin typeface="Century Gothic" panose="020B0502020202020204" pitchFamily="34" charset="0"/>
                        </a:rPr>
                        <a:t>Objectif commercial : en une ou deux phrases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fr" sz="1200" b="1" i="0" u="none" strike="noStrike" dirty="0">
                          <a:solidFill>
                            <a:srgbClr val="000000"/>
                          </a:solidFill>
                          <a:effectLst/>
                          <a:latin typeface="Century Gothic" panose="020B0502020202020204" pitchFamily="34" charset="0"/>
                        </a:rPr>
                        <a:t>PROBLÈME / OPPORTUNITÉ</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fr" sz="1200" b="0" i="0" u="none" strike="noStrike" dirty="0">
                          <a:solidFill>
                            <a:srgbClr val="000000"/>
                          </a:solidFill>
                          <a:effectLst/>
                          <a:latin typeface="Century Gothic" panose="020B0502020202020204" pitchFamily="34" charset="0"/>
                        </a:rPr>
                        <a:t>Description du problème ou de l'opportunité</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DESCRIPTION DU PROJET</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fr" sz="1600" dirty="0">
                          <a:latin typeface="Century Gothic" panose="020B0502020202020204" pitchFamily="34" charset="0"/>
                        </a:rPr>
                        <a:t>Aspects clés de la solution</a:t>
                      </a:r>
                    </a:p>
                    <a:p>
                      <a:pPr marL="285750" indent="-285750">
                        <a:lnSpc>
                          <a:spcPct val="150000"/>
                        </a:lnSpc>
                        <a:buFont typeface="Arial" panose="020B0604020202020204" pitchFamily="34" charset="0"/>
                        <a:buChar char="•"/>
                      </a:pPr>
                      <a:r>
                        <a:rPr lang="fr" sz="1600" dirty="0">
                          <a:latin typeface="Century Gothic" panose="020B0502020202020204" pitchFamily="34" charset="0"/>
                        </a:rPr>
                        <a:t>Comment la solution contribue-t-elle aux problèmes ou aux opportunités de l'entreprise?</a:t>
                      </a:r>
                    </a:p>
                    <a:p>
                      <a:pPr marL="285750" indent="-285750">
                        <a:lnSpc>
                          <a:spcPct val="150000"/>
                        </a:lnSpc>
                        <a:buFont typeface="Arial" panose="020B0604020202020204" pitchFamily="34" charset="0"/>
                        <a:buChar char="•"/>
                      </a:pPr>
                      <a:r>
                        <a:rPr lang="fr" sz="1600" dirty="0">
                          <a:latin typeface="Century Gothic" panose="020B0502020202020204" pitchFamily="34" charset="0"/>
                        </a:rPr>
                        <a:t>Décrire l'importance stratégique du projet. </a:t>
                      </a: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SOLUTION</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r>
              <a:rPr lang="fr" sz="4000" dirty="0">
                <a:solidFill>
                  <a:schemeClr val="bg1">
                    <a:lumMod val="50000"/>
                  </a:schemeClr>
                </a:solidFill>
                <a:latin typeface="Century Gothic" panose="020B0502020202020204" pitchFamily="34" charset="0"/>
              </a:rPr>
              <a:t>SOLUTION</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11916901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fontAlgn="ctr"/>
                      <a:r>
                        <a:rPr lang="fr" sz="1200" b="1" i="0" u="none" strike="noStrike" dirty="0">
                          <a:solidFill>
                            <a:srgbClr val="000000"/>
                          </a:solidFill>
                          <a:effectLst/>
                          <a:latin typeface="Century Gothic" panose="020B0502020202020204" pitchFamily="34" charset="0"/>
                        </a:rPr>
                        <a:t>HYPOTHÈSES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fr" sz="1200" b="0" i="0" u="none" strike="noStrike" dirty="0">
                          <a:solidFill>
                            <a:srgbClr val="000000"/>
                          </a:solidFill>
                          <a:effectLst/>
                          <a:latin typeface="Century Gothic" panose="020B0502020202020204" pitchFamily="34" charset="0"/>
                        </a:rPr>
                        <a:t>Décrivez les hypothèses sur lesquelles le projet est fondé.</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fontAlgn="ctr"/>
                      <a:r>
                        <a:rPr lang="fr" sz="1200" b="1" i="0" u="none" strike="noStrike" dirty="0">
                          <a:solidFill>
                            <a:srgbClr val="000000"/>
                          </a:solidFill>
                          <a:effectLst/>
                          <a:latin typeface="Century Gothic" panose="020B0502020202020204" pitchFamily="34" charset="0"/>
                        </a:rPr>
                        <a:t>DÉPENDANCES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r>
                        <a:rPr lang="fr" sz="1200" b="0" i="0" u="none" strike="noStrike" dirty="0">
                          <a:solidFill>
                            <a:srgbClr val="000000"/>
                          </a:solidFill>
                          <a:effectLst/>
                          <a:latin typeface="Century Gothic" panose="020B0502020202020204" pitchFamily="34" charset="0"/>
                        </a:rPr>
                        <a:t>Détaillez toutes les dépendances.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HYPOTHÈSES ET DÉPENDANCES</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a:spcBef>
                          <a:spcPts val="0"/>
                        </a:spcBef>
                        <a:spcAft>
                          <a:spcPts val="0"/>
                        </a:spcAft>
                      </a:pPr>
                      <a:r>
                        <a:rPr lang="fr" sz="12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ALTERNATIVE SOLUTION</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fr" sz="1200" b="1" i="0" u="none" strike="noStrike" dirty="0">
                          <a:solidFill>
                            <a:srgbClr val="000000"/>
                          </a:solidFill>
                          <a:effectLst/>
                          <a:latin typeface="Century Gothic" panose="020B0502020202020204" pitchFamily="34" charset="0"/>
                        </a:rPr>
                        <a:t>AVANTAGES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fr" sz="1200" b="1" i="0" u="none" strike="noStrike" dirty="0">
                          <a:solidFill>
                            <a:srgbClr val="000000"/>
                          </a:solidFill>
                          <a:effectLst/>
                          <a:latin typeface="Century Gothic" panose="020B0502020202020204" pitchFamily="34" charset="0"/>
                        </a:rPr>
                        <a:t>INCONVÉNIENTS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OPTIONS</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fr" sz="1600" dirty="0">
                          <a:latin typeface="Century Gothic" panose="020B0502020202020204" pitchFamily="34" charset="0"/>
                        </a:rPr>
                        <a:t>Détail du développement et des coûts permanents.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DONNÉES FINANCIÈRES</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r>
              <a:rPr lang="fr" sz="4000" dirty="0">
                <a:solidFill>
                  <a:schemeClr val="bg1">
                    <a:lumMod val="50000"/>
                  </a:schemeClr>
                </a:solidFill>
                <a:latin typeface="Century Gothic" panose="020B0502020202020204" pitchFamily="34" charset="0"/>
              </a:rPr>
              <a:t>DONNÉES FINANCIÈRES</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r>
                        <a:rPr lang="fr" sz="1600" dirty="0">
                          <a:latin typeface="Century Gothic" panose="020B0502020202020204" pitchFamily="34" charset="0"/>
                        </a:rPr>
                        <a:t>Résumez pourquoi cette approche est recommandée.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fr" b="1" dirty="0">
                <a:solidFill>
                  <a:schemeClr val="bg1"/>
                </a:solidFill>
                <a:latin typeface="Century Gothic" panose="020B0502020202020204" pitchFamily="34" charset="0"/>
                <a:ea typeface="Arial" charset="0"/>
                <a:cs typeface="Arial" charset="0"/>
              </a:rPr>
              <a:t>SOLUTION RECOMMANDÉE</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r>
              <a:rPr lang="fr" sz="4000" dirty="0">
                <a:solidFill>
                  <a:schemeClr val="bg1">
                    <a:lumMod val="50000"/>
                  </a:schemeClr>
                </a:solidFill>
                <a:latin typeface="Century Gothic" panose="020B0502020202020204" pitchFamily="34" charset="0"/>
              </a:rPr>
              <a:t>SOLUTION RECOMMANDÉE</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915703B1-76D0-4B3D-A795-5B8924C27079}" vid="{DBCA3F6E-6D40-4E7A-8E93-367EBF2B42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TotalTime>
  <Words>361</Words>
  <Application>Microsoft Macintosh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Jason Flores</dc:creator>
  <cp:lastModifiedBy>Jason Flores</cp:lastModifiedBy>
  <cp:revision>2</cp:revision>
  <dcterms:created xsi:type="dcterms:W3CDTF">2022-08-22T22:25:43Z</dcterms:created>
  <dcterms:modified xsi:type="dcterms:W3CDTF">2022-09-11T04:26:26Z</dcterms:modified>
</cp:coreProperties>
</file>