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8" r:id="rId2"/>
    <p:sldId id="309" r:id="rId3"/>
    <p:sldId id="316" r:id="rId4"/>
    <p:sldId id="327" r:id="rId5"/>
    <p:sldId id="337" r:id="rId6"/>
    <p:sldId id="338" r:id="rId7"/>
    <p:sldId id="328" r:id="rId8"/>
    <p:sldId id="339" r:id="rId9"/>
    <p:sldId id="340" r:id="rId10"/>
    <p:sldId id="341" r:id="rId11"/>
    <p:sldId id="320" r:id="rId12"/>
    <p:sldId id="29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EF3"/>
    <a:srgbClr val="E3EAF6"/>
    <a:srgbClr val="5B7191"/>
    <a:srgbClr val="CDD5DD"/>
    <a:srgbClr val="74859B"/>
    <a:srgbClr val="C4D2E7"/>
    <a:srgbClr val="F0A622"/>
    <a:srgbClr val="5E913E"/>
    <a:srgbClr val="CE1D02"/>
    <a:srgbClr val="4DAC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496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94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7029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602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322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261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3357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0750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9248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026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PRESENTACIÓN DE CASOS DE NEGOCIO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552992" y="1564789"/>
            <a:ext cx="112214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6000" dirty="0">
                <a:latin typeface="Century Gothic" panose="020B0502020202020204" pitchFamily="34" charset="0"/>
              </a:rPr>
              <a:t>NOMBRE DEL PROYECTO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552992" y="3543420"/>
            <a:ext cx="78544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000" dirty="0">
                <a:latin typeface="Century Gothic" panose="020B0502020202020204" pitchFamily="34" charset="0"/>
              </a:rPr>
              <a:t>[ NOMBRE ]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es" sz="2000" dirty="0">
                <a:latin typeface="Century Gothic" panose="020B0502020202020204" pitchFamily="34" charset="0"/>
              </a:rPr>
              <a:t>[ FECHA ]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>
            <a:cxnSpLocks/>
          </p:cNvCxnSpPr>
          <p:nvPr/>
        </p:nvCxnSpPr>
        <p:spPr>
          <a:xfrm>
            <a:off x="552992" y="2766174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3E4A99-8E98-9C49-BEA2-1DA828E7F9B3}"/>
              </a:ext>
            </a:extLst>
          </p:cNvPr>
          <p:cNvGrpSpPr/>
          <p:nvPr/>
        </p:nvGrpSpPr>
        <p:grpSpPr>
          <a:xfrm>
            <a:off x="8691080" y="2913827"/>
            <a:ext cx="2932884" cy="2890404"/>
            <a:chOff x="415636" y="923060"/>
            <a:chExt cx="2932884" cy="28904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FDED863-2973-1644-9532-648285F6B0E9}"/>
                </a:ext>
              </a:extLst>
            </p:cNvPr>
            <p:cNvSpPr/>
            <p:nvPr/>
          </p:nvSpPr>
          <p:spPr>
            <a:xfrm>
              <a:off x="415636" y="923060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8A17C04B-3B6F-B640-8C13-8A28DEB19342}"/>
                </a:ext>
              </a:extLst>
            </p:cNvPr>
            <p:cNvSpPr/>
            <p:nvPr/>
          </p:nvSpPr>
          <p:spPr>
            <a:xfrm>
              <a:off x="666342" y="104861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A10552-11D4-8049-A191-37D70CB0C373}"/>
                </a:ext>
              </a:extLst>
            </p:cNvPr>
            <p:cNvSpPr txBox="1"/>
            <p:nvPr/>
          </p:nvSpPr>
          <p:spPr>
            <a:xfrm>
              <a:off x="666341" y="1644986"/>
              <a:ext cx="2431473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USTED</a:t>
              </a:r>
            </a:p>
            <a:p>
              <a:pPr algn="ctr"/>
              <a:r>
                <a:rPr lang="es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LOGOTIPO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6D75985B-2D6E-BB43-98FB-F676FE3A93C7}"/>
              </a:ext>
            </a:extLst>
          </p:cNvPr>
          <p:cNvSpPr txBox="1"/>
          <p:nvPr/>
        </p:nvSpPr>
        <p:spPr>
          <a:xfrm>
            <a:off x="568036" y="5157900"/>
            <a:ext cx="29328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400" dirty="0">
                <a:latin typeface="Century Gothic" panose="020B0502020202020204" pitchFamily="34" charset="0"/>
              </a:rPr>
              <a:t>Información de control de documentos </a:t>
            </a:r>
            <a:r>
              <a:rPr lang="es" sz="1100" i="1" dirty="0">
                <a:latin typeface="Century Gothic" panose="020B0502020202020204" pitchFamily="34" charset="0"/>
              </a:rPr>
              <a:t>, si corresponde</a:t>
            </a:r>
            <a:endParaRPr lang="en-US" sz="1200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471866"/>
              </p:ext>
            </p:extLst>
          </p:nvPr>
        </p:nvGraphicFramePr>
        <p:xfrm>
          <a:off x="1030014" y="872360"/>
          <a:ext cx="10247586" cy="449094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0247586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449094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" sz="1600" dirty="0">
                          <a:latin typeface="Century Gothic" panose="020B0502020202020204" pitchFamily="34" charset="0"/>
                        </a:rPr>
                        <a:t>Describir los beneficios del proyecto. Incluya beneficios específicos, como mayores ingresos, ahorros de tiempo o recursos, o beneficios intangibles, y cómo se medirán las mejoras.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BENEFICIOS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ECC1BC-B692-BA43-8912-9C978560C9B6}"/>
              </a:ext>
            </a:extLst>
          </p:cNvPr>
          <p:cNvSpPr txBox="1"/>
          <p:nvPr/>
        </p:nvSpPr>
        <p:spPr>
          <a:xfrm>
            <a:off x="300743" y="11669"/>
            <a:ext cx="66062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40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BENEFICIOS</a:t>
            </a:r>
          </a:p>
        </p:txBody>
      </p:sp>
    </p:spTree>
    <p:extLst>
      <p:ext uri="{BB962C8B-B14F-4D97-AF65-F5344CB8AC3E}">
        <p14:creationId xmlns:p14="http://schemas.microsoft.com/office/powerpoint/2010/main" val="2725899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33C0B09-0CEB-0544-A557-29CC350C9B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322558"/>
              </p:ext>
            </p:extLst>
          </p:nvPr>
        </p:nvGraphicFramePr>
        <p:xfrm>
          <a:off x="1030014" y="872360"/>
          <a:ext cx="10247586" cy="449094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0247586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449094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" sz="1600" dirty="0">
                          <a:latin typeface="Century Gothic" panose="020B0502020202020204" pitchFamily="34" charset="0"/>
                        </a:rPr>
                        <a:t>Describir los beneficios del proyecto. Incluya beneficios específicos, como mayores ingresos, ahorros de tiempo o recursos, o beneficios intangibles, y cómo se medirán las mejoras.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PRESENTACIÓN DE CASOS DE NEGOCIO | COMENTARIOS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2860D12-6A71-8F44-A957-3AA8E8D3B48D}"/>
              </a:ext>
            </a:extLst>
          </p:cNvPr>
          <p:cNvSpPr txBox="1"/>
          <p:nvPr/>
        </p:nvSpPr>
        <p:spPr>
          <a:xfrm>
            <a:off x="300743" y="11669"/>
            <a:ext cx="66062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40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COMENTARIOS</a:t>
            </a: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Cualquier artículo, plantilla o información proporcionada por Smartsheet en el sitio web es solo para referencia. Si bien nos esforzamos por mantener la información actualizada y correcta, no hacemos representaciones o garantías de ningún tipo, expresas o implícitas, sobre la integridad, precisión, confiabilidad, idoneidad o disponibilidad con respecto al sitio web o la información, artículos, plantillas o gráficos relacionados contenidos en el sitio web. Por lo tanto, cualquier confianza que deposite en dicha información es estrictamente bajo su propio riesgo.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BC44ED-2B4D-EB4F-B4F3-DA0B26C88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855253"/>
              </p:ext>
            </p:extLst>
          </p:nvPr>
        </p:nvGraphicFramePr>
        <p:xfrm>
          <a:off x="725214" y="228600"/>
          <a:ext cx="10941269" cy="554355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464579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476690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5543550">
                <a:tc>
                  <a:txBody>
                    <a:bodyPr/>
                    <a:lstStyle/>
                    <a:p>
                      <a:pPr algn="l" fontAlgn="b"/>
                      <a:r>
                        <a:rPr lang="es" sz="14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MESA</a:t>
                      </a:r>
                    </a:p>
                    <a:p>
                      <a:pPr algn="l" fontAlgn="b"/>
                      <a:r>
                        <a:rPr lang="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</a:t>
                      </a:r>
                    </a:p>
                    <a:p>
                      <a:pPr algn="l" fontAlgn="b"/>
                      <a:r>
                        <a:rPr lang="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CONTENIDO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354330" algn="l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Font typeface="Arial Unicode MS" panose="020B0604020202020204" pitchFamily="34" charset="-128"/>
                        <a:buChar char="✙"/>
                      </a:pPr>
                      <a:endParaRPr lang="en-US" sz="17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8579" y="6477000"/>
            <a:ext cx="11476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PRESENTACIÓN DE CASOS DE NEGOCIO | TABLA DE CONTENIDOS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866523-4C8E-7643-889D-E7B32BD5DA74}"/>
              </a:ext>
            </a:extLst>
          </p:cNvPr>
          <p:cNvSpPr txBox="1"/>
          <p:nvPr/>
        </p:nvSpPr>
        <p:spPr>
          <a:xfrm>
            <a:off x="2426231" y="539391"/>
            <a:ext cx="8363952" cy="4919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" sz="2000" dirty="0">
                <a:latin typeface="Century Gothic" panose="020B0502020202020204" pitchFamily="34" charset="0"/>
              </a:rPr>
              <a:t>Resumen ejecutivo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" sz="2000" dirty="0">
                <a:latin typeface="Century Gothic" panose="020B0502020202020204" pitchFamily="34" charset="0"/>
              </a:rPr>
              <a:t>Descripción del proyecto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" sz="2000" dirty="0">
                <a:latin typeface="Century Gothic" panose="020B0502020202020204" pitchFamily="34" charset="0"/>
              </a:rPr>
              <a:t>Solución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" sz="2000" dirty="0">
                <a:latin typeface="Century Gothic" panose="020B0502020202020204" pitchFamily="34" charset="0"/>
              </a:rPr>
              <a:t>Supuestos y dependencias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" sz="2000" dirty="0">
                <a:latin typeface="Century Gothic" panose="020B0502020202020204" pitchFamily="34" charset="0"/>
              </a:rPr>
              <a:t>Opciones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" sz="2000" dirty="0">
                <a:latin typeface="Century Gothic" panose="020B0502020202020204" pitchFamily="34" charset="0"/>
              </a:rPr>
              <a:t>Finanzas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" sz="2000" dirty="0">
                <a:latin typeface="Century Gothic" panose="020B0502020202020204" pitchFamily="34" charset="0"/>
              </a:rPr>
              <a:t>Solución recomendada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" sz="2000" dirty="0">
                <a:latin typeface="Century Gothic" panose="020B0502020202020204" pitchFamily="34" charset="0"/>
              </a:rPr>
              <a:t>Beneficios</a:t>
            </a:r>
          </a:p>
        </p:txBody>
      </p:sp>
    </p:spTree>
    <p:extLst>
      <p:ext uri="{BB962C8B-B14F-4D97-AF65-F5344CB8AC3E}">
        <p14:creationId xmlns:p14="http://schemas.microsoft.com/office/powerpoint/2010/main" val="1599595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097123"/>
              </p:ext>
            </p:extLst>
          </p:nvPr>
        </p:nvGraphicFramePr>
        <p:xfrm>
          <a:off x="987972" y="872360"/>
          <a:ext cx="10289628" cy="449094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0289628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44909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" sz="1600" dirty="0">
                          <a:latin typeface="Century Gothic" panose="020B0502020202020204" pitchFamily="34" charset="0"/>
                        </a:rPr>
                        <a:t>Problema, Costo, Solución, Beneficio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RESUMEN EJECUTIVO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B94520-8BDD-864B-9296-2BC959049B11}"/>
              </a:ext>
            </a:extLst>
          </p:cNvPr>
          <p:cNvSpPr txBox="1"/>
          <p:nvPr/>
        </p:nvSpPr>
        <p:spPr>
          <a:xfrm>
            <a:off x="300743" y="11669"/>
            <a:ext cx="66062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40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RESUMEN EJECUTIVO</a:t>
            </a:r>
          </a:p>
        </p:txBody>
      </p: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535232"/>
              </p:ext>
            </p:extLst>
          </p:nvPr>
        </p:nvGraphicFramePr>
        <p:xfrm>
          <a:off x="662152" y="401444"/>
          <a:ext cx="10909738" cy="545281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288645">
                  <a:extLst>
                    <a:ext uri="{9D8B030D-6E8A-4147-A177-3AD203B41FA5}">
                      <a16:colId xmlns:a16="http://schemas.microsoft.com/office/drawing/2014/main" val="4136967170"/>
                    </a:ext>
                  </a:extLst>
                </a:gridCol>
                <a:gridCol w="9621093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2726408">
                <a:tc>
                  <a:txBody>
                    <a:bodyPr/>
                    <a:lstStyle/>
                    <a:p>
                      <a:pPr algn="l" fontAlgn="ctr"/>
                      <a:r>
                        <a:rPr lang="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OBJETIVO DE NEGOCIO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Objetivo de Negocio: en una o dos frases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  <a:tr h="2726410">
                <a:tc>
                  <a:txBody>
                    <a:bodyPr/>
                    <a:lstStyle/>
                    <a:p>
                      <a:pPr algn="l" fontAlgn="ctr"/>
                      <a:r>
                        <a:rPr lang="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PROBLEMA / OPORTUNIDAD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Descripción del problema o de la oportunidad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36240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DESCRIPCIÓN DEL PROYECTO</a:t>
            </a:r>
          </a:p>
        </p:txBody>
      </p:sp>
    </p:spTree>
    <p:extLst>
      <p:ext uri="{BB962C8B-B14F-4D97-AF65-F5344CB8AC3E}">
        <p14:creationId xmlns:p14="http://schemas.microsoft.com/office/powerpoint/2010/main" val="81358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53232"/>
              </p:ext>
            </p:extLst>
          </p:nvPr>
        </p:nvGraphicFramePr>
        <p:xfrm>
          <a:off x="1030014" y="872360"/>
          <a:ext cx="10247586" cy="449094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0247586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449094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" sz="1600" dirty="0">
                          <a:latin typeface="Century Gothic" panose="020B0502020202020204" pitchFamily="34" charset="0"/>
                        </a:rPr>
                        <a:t>Aspectos clave de la solución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" sz="1600" dirty="0">
                          <a:latin typeface="Century Gothic" panose="020B0502020202020204" pitchFamily="34" charset="0"/>
                        </a:rPr>
                        <a:t>¿Cómo contribuye la solución a los problemas u oportunidades de negocio?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" sz="1600" dirty="0">
                          <a:latin typeface="Century Gothic" panose="020B0502020202020204" pitchFamily="34" charset="0"/>
                        </a:rPr>
                        <a:t>Describir la importancia estratégica del proyecto.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SOLUCIÓN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74A450-A861-9D46-A053-11649DAD3658}"/>
              </a:ext>
            </a:extLst>
          </p:cNvPr>
          <p:cNvSpPr txBox="1"/>
          <p:nvPr/>
        </p:nvSpPr>
        <p:spPr>
          <a:xfrm>
            <a:off x="300743" y="11669"/>
            <a:ext cx="66062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40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SOLUCIÓN</a:t>
            </a:r>
          </a:p>
        </p:txBody>
      </p:sp>
    </p:spTree>
    <p:extLst>
      <p:ext uri="{BB962C8B-B14F-4D97-AF65-F5344CB8AC3E}">
        <p14:creationId xmlns:p14="http://schemas.microsoft.com/office/powerpoint/2010/main" val="439307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169013"/>
              </p:ext>
            </p:extLst>
          </p:nvPr>
        </p:nvGraphicFramePr>
        <p:xfrm>
          <a:off x="662152" y="401444"/>
          <a:ext cx="10909738" cy="545281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288645">
                  <a:extLst>
                    <a:ext uri="{9D8B030D-6E8A-4147-A177-3AD203B41FA5}">
                      <a16:colId xmlns:a16="http://schemas.microsoft.com/office/drawing/2014/main" val="4136967170"/>
                    </a:ext>
                  </a:extLst>
                </a:gridCol>
                <a:gridCol w="9621093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2726408">
                <a:tc>
                  <a:txBody>
                    <a:bodyPr/>
                    <a:lstStyle/>
                    <a:p>
                      <a:pPr algn="l" fontAlgn="ctr"/>
                      <a:r>
                        <a:rPr lang="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SUPOSICIONES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Describa los supuestos en los que se basa el proyecto.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  <a:tr h="2726410">
                <a:tc>
                  <a:txBody>
                    <a:bodyPr/>
                    <a:lstStyle/>
                    <a:p>
                      <a:pPr algn="l" fontAlgn="ctr"/>
                      <a:r>
                        <a:rPr lang="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DEPENDENCIAS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Detallar cualquier dependencia.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36240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SUPUESTOS Y DEPENDENCIAS</a:t>
            </a:r>
          </a:p>
        </p:txBody>
      </p:sp>
    </p:spTree>
    <p:extLst>
      <p:ext uri="{BB962C8B-B14F-4D97-AF65-F5344CB8AC3E}">
        <p14:creationId xmlns:p14="http://schemas.microsoft.com/office/powerpoint/2010/main" val="2882744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432923"/>
              </p:ext>
            </p:extLst>
          </p:nvPr>
        </p:nvGraphicFramePr>
        <p:xfrm>
          <a:off x="457200" y="401443"/>
          <a:ext cx="11285035" cy="5410779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3410607">
                  <a:extLst>
                    <a:ext uri="{9D8B030D-6E8A-4147-A177-3AD203B41FA5}">
                      <a16:colId xmlns:a16="http://schemas.microsoft.com/office/drawing/2014/main" val="4136967170"/>
                    </a:ext>
                  </a:extLst>
                </a:gridCol>
                <a:gridCol w="3937214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  <a:gridCol w="3937214">
                  <a:extLst>
                    <a:ext uri="{9D8B030D-6E8A-4147-A177-3AD203B41FA5}">
                      <a16:colId xmlns:a16="http://schemas.microsoft.com/office/drawing/2014/main" val="3816280040"/>
                    </a:ext>
                  </a:extLst>
                </a:gridCol>
              </a:tblGrid>
              <a:tr h="4131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2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SOLUCIÓN ALTERNATIVA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VENTAJAS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DESVENTAJAS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  <a:tr h="16658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206045"/>
                  </a:ext>
                </a:extLst>
              </a:tr>
              <a:tr h="16658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362401"/>
                  </a:ext>
                </a:extLst>
              </a:tr>
              <a:tr h="16658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94047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OPCIONES</a:t>
            </a:r>
          </a:p>
        </p:txBody>
      </p:sp>
    </p:spTree>
    <p:extLst>
      <p:ext uri="{BB962C8B-B14F-4D97-AF65-F5344CB8AC3E}">
        <p14:creationId xmlns:p14="http://schemas.microsoft.com/office/powerpoint/2010/main" val="2623282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74746"/>
              </p:ext>
            </p:extLst>
          </p:nvPr>
        </p:nvGraphicFramePr>
        <p:xfrm>
          <a:off x="1030014" y="872360"/>
          <a:ext cx="10247586" cy="449094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0247586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449094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" sz="1600" dirty="0">
                          <a:latin typeface="Century Gothic" panose="020B0502020202020204" pitchFamily="34" charset="0"/>
                        </a:rPr>
                        <a:t>Detalle el desarrollo y los costos continuos.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FINANZAS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867FB2-2478-0541-B90B-F9D40114C038}"/>
              </a:ext>
            </a:extLst>
          </p:cNvPr>
          <p:cNvSpPr txBox="1"/>
          <p:nvPr/>
        </p:nvSpPr>
        <p:spPr>
          <a:xfrm>
            <a:off x="300743" y="11669"/>
            <a:ext cx="66062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40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FINANZAS</a:t>
            </a:r>
          </a:p>
        </p:txBody>
      </p:sp>
    </p:spTree>
    <p:extLst>
      <p:ext uri="{BB962C8B-B14F-4D97-AF65-F5344CB8AC3E}">
        <p14:creationId xmlns:p14="http://schemas.microsoft.com/office/powerpoint/2010/main" val="2637704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840880"/>
              </p:ext>
            </p:extLst>
          </p:nvPr>
        </p:nvGraphicFramePr>
        <p:xfrm>
          <a:off x="1030014" y="872360"/>
          <a:ext cx="10247586" cy="449094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0247586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449094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" sz="1600" dirty="0">
                          <a:latin typeface="Century Gothic" panose="020B0502020202020204" pitchFamily="34" charset="0"/>
                        </a:rPr>
                        <a:t>Resuma por qué se recomienda este enfoque.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SOLUCIÓN RECOMENDADA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29B265-ABC7-F44B-ADE1-33EC47EC359B}"/>
              </a:ext>
            </a:extLst>
          </p:cNvPr>
          <p:cNvSpPr txBox="1"/>
          <p:nvPr/>
        </p:nvSpPr>
        <p:spPr>
          <a:xfrm>
            <a:off x="300743" y="11669"/>
            <a:ext cx="9253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40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SOLUCIÓN RECOMENDADA</a:t>
            </a:r>
          </a:p>
        </p:txBody>
      </p:sp>
    </p:spTree>
    <p:extLst>
      <p:ext uri="{BB962C8B-B14F-4D97-AF65-F5344CB8AC3E}">
        <p14:creationId xmlns:p14="http://schemas.microsoft.com/office/powerpoint/2010/main" val="36197338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915703B1-76D0-4B3D-A795-5B8924C27079}" vid="{DBCA3F6E-6D40-4E7A-8E93-367EBF2B423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3</TotalTime>
  <Words>339</Words>
  <Application>Microsoft Macintosh PowerPoint</Application>
  <PresentationFormat>Widescreen</PresentationFormat>
  <Paragraphs>69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 Unicode MS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Jason Flores</dc:creator>
  <cp:lastModifiedBy>Jason Flores</cp:lastModifiedBy>
  <cp:revision>2</cp:revision>
  <dcterms:created xsi:type="dcterms:W3CDTF">2022-08-22T22:25:43Z</dcterms:created>
  <dcterms:modified xsi:type="dcterms:W3CDTF">2022-09-11T04:19:06Z</dcterms:modified>
</cp:coreProperties>
</file>