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258" r:id="rId2"/>
    <p:sldId id="309" r:id="rId3"/>
    <p:sldId id="316" r:id="rId4"/>
    <p:sldId id="327" r:id="rId5"/>
    <p:sldId id="337" r:id="rId6"/>
    <p:sldId id="338" r:id="rId7"/>
    <p:sldId id="328" r:id="rId8"/>
    <p:sldId id="339" r:id="rId9"/>
    <p:sldId id="340" r:id="rId10"/>
    <p:sldId id="341" r:id="rId11"/>
    <p:sldId id="320" r:id="rId12"/>
    <p:sldId id="29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AEEF3"/>
    <a:srgbClr val="E3EAF6"/>
    <a:srgbClr val="5B7191"/>
    <a:srgbClr val="CDD5DD"/>
    <a:srgbClr val="74859B"/>
    <a:srgbClr val="C4D2E7"/>
    <a:srgbClr val="F0A622"/>
    <a:srgbClr val="5E913E"/>
    <a:srgbClr val="CE1D02"/>
    <a:srgbClr val="4DAC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3" autoAdjust="0"/>
    <p:restoredTop sz="86447"/>
  </p:normalViewPr>
  <p:slideViewPr>
    <p:cSldViewPr snapToGrid="0" snapToObjects="1">
      <p:cViewPr varScale="1">
        <p:scale>
          <a:sx n="112" d="100"/>
          <a:sy n="112" d="100"/>
        </p:scale>
        <p:origin x="496" y="184"/>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3" Type="http://schemas.openxmlformats.org/officeDocument/2006/relationships/slide" Target="slides/slide3.xml"/><Relationship Id="rId7" Type="http://schemas.openxmlformats.org/officeDocument/2006/relationships/slide" Target="slides/slide7.xml"/><Relationship Id="rId12" Type="http://schemas.openxmlformats.org/officeDocument/2006/relationships/slide" Target="slides/slide12.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1.xml"/><Relationship Id="rId5" Type="http://schemas.openxmlformats.org/officeDocument/2006/relationships/slide" Target="slides/slide5.xml"/><Relationship Id="rId10" Type="http://schemas.openxmlformats.org/officeDocument/2006/relationships/slide" Target="slides/slide10.xml"/><Relationship Id="rId4" Type="http://schemas.openxmlformats.org/officeDocument/2006/relationships/slide" Target="slides/slide4.xml"/><Relationship Id="rId9"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9/10/22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36417029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15602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26543225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25412619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32763357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4660750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6999248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3906026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9/10/22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9/10/22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9/10/22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9/10/22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PRÄSENTATION DES BUSINESS CASE</a:t>
            </a:r>
          </a:p>
        </p:txBody>
      </p:sp>
      <p:sp>
        <p:nvSpPr>
          <p:cNvPr id="11" name="TextBox 10">
            <a:extLst>
              <a:ext uri="{FF2B5EF4-FFF2-40B4-BE49-F238E27FC236}">
                <a16:creationId xmlns:a16="http://schemas.microsoft.com/office/drawing/2014/main" id="{D25B69A5-3B0C-C540-8CC8-9794435EA004}"/>
              </a:ext>
            </a:extLst>
          </p:cNvPr>
          <p:cNvSpPr txBox="1"/>
          <p:nvPr/>
        </p:nvSpPr>
        <p:spPr>
          <a:xfrm>
            <a:off x="552992" y="1564789"/>
            <a:ext cx="11221474" cy="1015663"/>
          </a:xfrm>
          <a:prstGeom prst="rect">
            <a:avLst/>
          </a:prstGeom>
          <a:noFill/>
        </p:spPr>
        <p:txBody>
          <a:bodyPr wrap="square" rtlCol="0">
            <a:spAutoFit/>
          </a:bodyPr>
          <a:lstStyle/>
          <a:p>
            <a:r>
              <a:rPr lang="de" sz="6000" dirty="0">
                <a:latin typeface="Century Gothic" panose="020B0502020202020204" pitchFamily="34" charset="0"/>
              </a:rPr>
              <a:t>PROJEKTNAME</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3543420"/>
            <a:ext cx="7854449" cy="1015663"/>
          </a:xfrm>
          <a:prstGeom prst="rect">
            <a:avLst/>
          </a:prstGeom>
          <a:noFill/>
        </p:spPr>
        <p:txBody>
          <a:bodyPr wrap="square" rtlCol="0">
            <a:spAutoFit/>
          </a:bodyPr>
          <a:lstStyle/>
          <a:p>
            <a:r>
              <a:rPr lang="de" sz="2000" dirty="0">
                <a:latin typeface="Century Gothic" panose="020B0502020202020204" pitchFamily="34" charset="0"/>
              </a:rPr>
              <a:t>[ NAME ]</a:t>
            </a:r>
          </a:p>
          <a:p>
            <a:endParaRPr lang="en-US" sz="2000" dirty="0">
              <a:latin typeface="Century Gothic" panose="020B0502020202020204" pitchFamily="34" charset="0"/>
            </a:endParaRPr>
          </a:p>
          <a:p>
            <a:r>
              <a:rPr lang="de" sz="2000" dirty="0">
                <a:latin typeface="Century Gothic" panose="020B0502020202020204" pitchFamily="34" charset="0"/>
              </a:rPr>
              <a:t>[ DATUM ]</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2766174"/>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913827"/>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a:r>
                <a:rPr lang="de" sz="4400" b="1" dirty="0">
                  <a:solidFill>
                    <a:schemeClr val="bg1"/>
                  </a:solidFill>
                  <a:latin typeface="Century Gothic" panose="020B0502020202020204" pitchFamily="34" charset="0"/>
                </a:rPr>
                <a:t>DEIN</a:t>
              </a:r>
            </a:p>
            <a:p>
              <a:pPr algn="ctr"/>
              <a:r>
                <a:rPr lang="de" sz="4400" b="1" dirty="0">
                  <a:solidFill>
                    <a:schemeClr val="bg1"/>
                  </a:solidFill>
                  <a:latin typeface="Century Gothic" panose="020B0502020202020204" pitchFamily="34" charset="0"/>
                </a:rPr>
                <a:t>LOGO</a:t>
              </a:r>
            </a:p>
          </p:txBody>
        </p:sp>
      </p:grpSp>
      <p:sp>
        <p:nvSpPr>
          <p:cNvPr id="12" name="TextBox 11">
            <a:extLst>
              <a:ext uri="{FF2B5EF4-FFF2-40B4-BE49-F238E27FC236}">
                <a16:creationId xmlns:a16="http://schemas.microsoft.com/office/drawing/2014/main" id="{6D75985B-2D6E-BB43-98FB-F676FE3A93C7}"/>
              </a:ext>
            </a:extLst>
          </p:cNvPr>
          <p:cNvSpPr txBox="1"/>
          <p:nvPr/>
        </p:nvSpPr>
        <p:spPr>
          <a:xfrm>
            <a:off x="568036" y="5157900"/>
            <a:ext cx="2932884" cy="477054"/>
          </a:xfrm>
          <a:prstGeom prst="rect">
            <a:avLst/>
          </a:prstGeom>
          <a:noFill/>
        </p:spPr>
        <p:txBody>
          <a:bodyPr wrap="square" rtlCol="0">
            <a:spAutoFit/>
          </a:bodyPr>
          <a:lstStyle/>
          <a:p>
            <a:r>
              <a:rPr lang="de" sz="1400" dirty="0">
                <a:latin typeface="Century Gothic" panose="020B0502020202020204" pitchFamily="34" charset="0"/>
              </a:rPr>
              <a:t>Dokumentenlenkungsinformationen </a:t>
            </a:r>
            <a:r>
              <a:rPr lang="de" sz="1100" i="1" dirty="0">
                <a:latin typeface="Century Gothic" panose="020B0502020202020204" pitchFamily="34" charset="0"/>
              </a:rPr>
              <a:t>, falls zutreffend</a:t>
            </a:r>
            <a:endParaRPr lang="en-US" sz="1200" i="1" dirty="0">
              <a:latin typeface="Century Gothic" panose="020B0502020202020204" pitchFamily="34" charset="0"/>
            </a:endParaRPr>
          </a:p>
        </p:txBody>
      </p:sp>
    </p:spTree>
    <p:extLst>
      <p:ext uri="{BB962C8B-B14F-4D97-AF65-F5344CB8AC3E}">
        <p14:creationId xmlns:p14="http://schemas.microsoft.com/office/powerpoint/2010/main" val="175015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3489471866"/>
              </p:ext>
            </p:extLst>
          </p:nvPr>
        </p:nvGraphicFramePr>
        <p:xfrm>
          <a:off x="1030014" y="872360"/>
          <a:ext cx="10247586"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47586">
                  <a:extLst>
                    <a:ext uri="{9D8B030D-6E8A-4147-A177-3AD203B41FA5}">
                      <a16:colId xmlns:a16="http://schemas.microsoft.com/office/drawing/2014/main" val="4155828514"/>
                    </a:ext>
                  </a:extLst>
                </a:gridCol>
              </a:tblGrid>
              <a:tr h="4490948">
                <a:tc>
                  <a:txBody>
                    <a:bodyPr/>
                    <a:lstStyle/>
                    <a:p>
                      <a:pPr marL="285750" indent="-285750">
                        <a:lnSpc>
                          <a:spcPct val="150000"/>
                        </a:lnSpc>
                        <a:buFont typeface="Arial" panose="020B0604020202020204" pitchFamily="34" charset="0"/>
                        <a:buChar char="•"/>
                      </a:pPr>
                      <a:r>
                        <a:rPr lang="de" sz="1600" dirty="0">
                          <a:latin typeface="Century Gothic" panose="020B0502020202020204" pitchFamily="34" charset="0"/>
                        </a:rPr>
                        <a:t>Beschreiben Sie die Vorteile des Projekts. Schließen Sie spezifische Vorteile ein, z. B. höhere Einnahmen, Zeit- oder Ressourceneinsparungen oder immaterielle Vorteile und wie Verbesserungen gemessen werden.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NÜTZT</a:t>
            </a:r>
          </a:p>
        </p:txBody>
      </p:sp>
      <p:sp>
        <p:nvSpPr>
          <p:cNvPr id="5" name="TextBox 4">
            <a:extLst>
              <a:ext uri="{FF2B5EF4-FFF2-40B4-BE49-F238E27FC236}">
                <a16:creationId xmlns:a16="http://schemas.microsoft.com/office/drawing/2014/main" id="{A2ECC1BC-B692-BA43-8912-9C978560C9B6}"/>
              </a:ext>
            </a:extLst>
          </p:cNvPr>
          <p:cNvSpPr txBox="1"/>
          <p:nvPr/>
        </p:nvSpPr>
        <p:spPr>
          <a:xfrm>
            <a:off x="300743" y="11669"/>
            <a:ext cx="6606205" cy="707886"/>
          </a:xfrm>
          <a:prstGeom prst="rect">
            <a:avLst/>
          </a:prstGeom>
          <a:noFill/>
        </p:spPr>
        <p:txBody>
          <a:bodyPr wrap="square" rtlCol="0">
            <a:spAutoFit/>
          </a:bodyPr>
          <a:lstStyle/>
          <a:p>
            <a:r>
              <a:rPr lang="de" sz="4000" dirty="0">
                <a:solidFill>
                  <a:schemeClr val="bg1">
                    <a:lumMod val="50000"/>
                  </a:schemeClr>
                </a:solidFill>
                <a:latin typeface="Century Gothic" panose="020B0502020202020204" pitchFamily="34" charset="0"/>
              </a:rPr>
              <a:t>NÜTZT</a:t>
            </a:r>
          </a:p>
        </p:txBody>
      </p:sp>
    </p:spTree>
    <p:extLst>
      <p:ext uri="{BB962C8B-B14F-4D97-AF65-F5344CB8AC3E}">
        <p14:creationId xmlns:p14="http://schemas.microsoft.com/office/powerpoint/2010/main" val="2725899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1">
            <a:extLst>
              <a:ext uri="{FF2B5EF4-FFF2-40B4-BE49-F238E27FC236}">
                <a16:creationId xmlns:a16="http://schemas.microsoft.com/office/drawing/2014/main" id="{933C0B09-0CEB-0544-A557-29CC350C9BFB}"/>
              </a:ext>
            </a:extLst>
          </p:cNvPr>
          <p:cNvGraphicFramePr>
            <a:graphicFrameLocks noGrp="1"/>
          </p:cNvGraphicFramePr>
          <p:nvPr>
            <p:extLst>
              <p:ext uri="{D42A27DB-BD31-4B8C-83A1-F6EECF244321}">
                <p14:modId xmlns:p14="http://schemas.microsoft.com/office/powerpoint/2010/main" val="739322558"/>
              </p:ext>
            </p:extLst>
          </p:nvPr>
        </p:nvGraphicFramePr>
        <p:xfrm>
          <a:off x="1030014" y="872360"/>
          <a:ext cx="10247586"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47586">
                  <a:extLst>
                    <a:ext uri="{9D8B030D-6E8A-4147-A177-3AD203B41FA5}">
                      <a16:colId xmlns:a16="http://schemas.microsoft.com/office/drawing/2014/main" val="4155828514"/>
                    </a:ext>
                  </a:extLst>
                </a:gridCol>
              </a:tblGrid>
              <a:tr h="4490948">
                <a:tc>
                  <a:txBody>
                    <a:bodyPr/>
                    <a:lstStyle/>
                    <a:p>
                      <a:pPr marL="285750" indent="-285750">
                        <a:lnSpc>
                          <a:spcPct val="150000"/>
                        </a:lnSpc>
                        <a:buFont typeface="Arial" panose="020B0604020202020204" pitchFamily="34" charset="0"/>
                        <a:buChar char="•"/>
                      </a:pPr>
                      <a:r>
                        <a:rPr lang="de" sz="1600" dirty="0">
                          <a:latin typeface="Century Gothic" panose="020B0502020202020204" pitchFamily="34" charset="0"/>
                        </a:rPr>
                        <a:t>Beschreiben Sie die Vorteile des Projekts. Schließen Sie spezifische Vorteile ein, z. B. höhere Einnahmen, Zeit- oder Ressourceneinsparungen oder immaterielle Vorteile und wie Verbesserungen gemessen werden.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BUSINESS CASE PRÄSENTATION | KOMMENTARE</a:t>
            </a:r>
          </a:p>
        </p:txBody>
      </p:sp>
      <p:sp>
        <p:nvSpPr>
          <p:cNvPr id="10" name="TextBox 9">
            <a:extLst>
              <a:ext uri="{FF2B5EF4-FFF2-40B4-BE49-F238E27FC236}">
                <a16:creationId xmlns:a16="http://schemas.microsoft.com/office/drawing/2014/main" id="{F2860D12-6A71-8F44-A957-3AA8E8D3B48D}"/>
              </a:ext>
            </a:extLst>
          </p:cNvPr>
          <p:cNvSpPr txBox="1"/>
          <p:nvPr/>
        </p:nvSpPr>
        <p:spPr>
          <a:xfrm>
            <a:off x="300743" y="11669"/>
            <a:ext cx="6606205" cy="707886"/>
          </a:xfrm>
          <a:prstGeom prst="rect">
            <a:avLst/>
          </a:prstGeom>
          <a:noFill/>
        </p:spPr>
        <p:txBody>
          <a:bodyPr wrap="square" rtlCol="0">
            <a:spAutoFit/>
          </a:bodyPr>
          <a:lstStyle/>
          <a:p>
            <a:r>
              <a:rPr lang="de" sz="4000" dirty="0">
                <a:solidFill>
                  <a:schemeClr val="bg1">
                    <a:lumMod val="50000"/>
                  </a:schemeClr>
                </a:solidFill>
                <a:latin typeface="Century Gothic" panose="020B0502020202020204" pitchFamily="34" charset="0"/>
              </a:rPr>
              <a:t>KOMMENTARE</a:t>
            </a:r>
          </a:p>
        </p:txBody>
      </p:sp>
    </p:spTree>
    <p:extLst>
      <p:ext uri="{BB962C8B-B14F-4D97-AF65-F5344CB8AC3E}">
        <p14:creationId xmlns:p14="http://schemas.microsoft.com/office/powerpoint/2010/main" val="10367233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de" sz="1600" b="1" dirty="0">
                          <a:solidFill>
                            <a:schemeClr val="tx1"/>
                          </a:solidFill>
                          <a:effectLst/>
                          <a:latin typeface="Century Gothic" panose="020B0502020202020204" pitchFamily="34" charset="0"/>
                        </a:rPr>
                        <a:t>VERZICHTSERKLÄRUNG</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de" sz="1400" b="0" dirty="0">
                          <a:solidFill>
                            <a:schemeClr val="tx1"/>
                          </a:solidFill>
                          <a:effectLst/>
                          <a:latin typeface="Century Gothic" panose="020B0502020202020204" pitchFamily="34" charset="0"/>
                        </a:rPr>
                        <a:t>Alle Artikel, Vorlagen oder Informationen, die von Smartsheet auf der Website bereitgestellt werden, dienen nur als Referenz. Obwohl wir uns bemühen, die Informationen auf dem neuesten Stand und korrekt zu halten, geben wir keine Zusicherungen oder Gewährleistungen jeglicher Art, weder ausdrücklich noch stillschweigend, über die Vollständigkeit, Genauigkeit, Zuverlässigkeit, Eignung oder Verfügbarkeit in Bezug auf die Website oder die auf der Website enthaltenen Informationen, Artikel, Vorlagen oder zugehörigen Grafiken. Jegliches Vertrauen, das Sie auf solche Informationen setzen, erfolgt daher ausschließlich auf Ihr eigenes Risiko.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FCBC44ED-2B4D-EB4F-B4F3-DA0B26C8836C}"/>
              </a:ext>
            </a:extLst>
          </p:cNvPr>
          <p:cNvGraphicFramePr>
            <a:graphicFrameLocks noGrp="1"/>
          </p:cNvGraphicFramePr>
          <p:nvPr>
            <p:extLst>
              <p:ext uri="{D42A27DB-BD31-4B8C-83A1-F6EECF244321}">
                <p14:modId xmlns:p14="http://schemas.microsoft.com/office/powerpoint/2010/main" val="892855253"/>
              </p:ext>
            </p:extLst>
          </p:nvPr>
        </p:nvGraphicFramePr>
        <p:xfrm>
          <a:off x="725214" y="228600"/>
          <a:ext cx="10941269" cy="554355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464579">
                  <a:extLst>
                    <a:ext uri="{9D8B030D-6E8A-4147-A177-3AD203B41FA5}">
                      <a16:colId xmlns:a16="http://schemas.microsoft.com/office/drawing/2014/main" val="2448353432"/>
                    </a:ext>
                  </a:extLst>
                </a:gridCol>
                <a:gridCol w="9476690">
                  <a:extLst>
                    <a:ext uri="{9D8B030D-6E8A-4147-A177-3AD203B41FA5}">
                      <a16:colId xmlns:a16="http://schemas.microsoft.com/office/drawing/2014/main" val="185754983"/>
                    </a:ext>
                  </a:extLst>
                </a:gridCol>
              </a:tblGrid>
              <a:tr h="5543550">
                <a:tc>
                  <a:txBody>
                    <a:bodyPr/>
                    <a:lstStyle/>
                    <a:p>
                      <a:pPr algn="l" fontAlgn="b"/>
                      <a:r>
                        <a:rPr lang="de" sz="1400" b="1" u="none" strike="noStrike" dirty="0">
                          <a:solidFill>
                            <a:schemeClr val="bg1"/>
                          </a:solidFill>
                          <a:effectLst/>
                          <a:latin typeface="Century Gothic" panose="020B0502020202020204" pitchFamily="34" charset="0"/>
                        </a:rPr>
                        <a:t>TISCH</a:t>
                      </a:r>
                    </a:p>
                    <a:p>
                      <a:pPr algn="l" fontAlgn="b"/>
                      <a:r>
                        <a:rPr lang="de" sz="1400" b="1" i="0" u="none" strike="noStrike" dirty="0">
                          <a:solidFill>
                            <a:schemeClr val="bg1"/>
                          </a:solidFill>
                          <a:effectLst/>
                          <a:latin typeface="Century Gothic" panose="020B0502020202020204" pitchFamily="34" charset="0"/>
                        </a:rPr>
                        <a:t>Von</a:t>
                      </a:r>
                    </a:p>
                    <a:p>
                      <a:pPr algn="l" fontAlgn="b"/>
                      <a:r>
                        <a:rPr lang="de" sz="1400" b="1" i="0" u="none" strike="noStrike" dirty="0">
                          <a:solidFill>
                            <a:schemeClr val="bg1"/>
                          </a:solidFill>
                          <a:effectLst/>
                          <a:latin typeface="Century Gothic" panose="020B0502020202020204" pitchFamily="34" charset="0"/>
                        </a:rPr>
                        <a:t>INHALT</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endParaRPr lang="en-US" sz="1800" b="1" kern="1200" dirty="0">
                        <a:solidFill>
                          <a:schemeClr val="dk1"/>
                        </a:solidFill>
                        <a:effectLst/>
                        <a:latin typeface="+mn-lt"/>
                        <a:ea typeface="+mn-ea"/>
                        <a:cs typeface="+mn-cs"/>
                      </a:endParaRPr>
                    </a:p>
                    <a:p>
                      <a:pPr marL="171450" indent="-354330" algn="l" fontAlgn="ctr">
                        <a:lnSpc>
                          <a:spcPct val="150000"/>
                        </a:lnSpc>
                        <a:spcBef>
                          <a:spcPts val="0"/>
                        </a:spcBef>
                        <a:spcAft>
                          <a:spcPts val="600"/>
                        </a:spcAft>
                        <a:buClr>
                          <a:schemeClr val="tx2">
                            <a:lumMod val="60000"/>
                            <a:lumOff val="40000"/>
                          </a:schemeClr>
                        </a:buClr>
                        <a:buFont typeface="Arial Unicode MS" panose="020B0604020202020204" pitchFamily="34" charset="-128"/>
                        <a:buChar char="✙"/>
                      </a:pPr>
                      <a:endParaRPr lang="en-US" sz="1700" b="0" i="0" u="none" strike="noStrike" dirty="0">
                        <a:solidFill>
                          <a:schemeClr val="tx2">
                            <a:lumMod val="50000"/>
                          </a:schemeClr>
                        </a:solidFill>
                        <a:effectLst/>
                        <a:latin typeface="Century Gothic" panose="020B0502020202020204" pitchFamily="34" charset="0"/>
                      </a:endParaRP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8579" y="6477000"/>
            <a:ext cx="11476462"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BUSINESS CASE PRÄSENTATION | INHALTSVERZEICHNIS</a:t>
            </a:r>
          </a:p>
        </p:txBody>
      </p:sp>
      <p:sp>
        <p:nvSpPr>
          <p:cNvPr id="3" name="TextBox 2">
            <a:extLst>
              <a:ext uri="{FF2B5EF4-FFF2-40B4-BE49-F238E27FC236}">
                <a16:creationId xmlns:a16="http://schemas.microsoft.com/office/drawing/2014/main" id="{2F866523-4C8E-7643-889D-E7B32BD5DA74}"/>
              </a:ext>
            </a:extLst>
          </p:cNvPr>
          <p:cNvSpPr txBox="1"/>
          <p:nvPr/>
        </p:nvSpPr>
        <p:spPr>
          <a:xfrm>
            <a:off x="2426231" y="539391"/>
            <a:ext cx="8363952" cy="4919745"/>
          </a:xfrm>
          <a:prstGeom prst="rect">
            <a:avLst/>
          </a:prstGeom>
          <a:noFill/>
        </p:spPr>
        <p:txBody>
          <a:bodyPr wrap="square" rtlCol="0">
            <a:spAutoFit/>
          </a:bodyPr>
          <a:lstStyle/>
          <a:p>
            <a:pPr marL="342900" indent="-342900">
              <a:lnSpc>
                <a:spcPct val="200000"/>
              </a:lnSpc>
              <a:buFont typeface="Arial" panose="020B0604020202020204" pitchFamily="34" charset="0"/>
              <a:buChar char="•"/>
            </a:pPr>
            <a:r>
              <a:rPr lang="de" sz="2000" dirty="0">
                <a:latin typeface="Century Gothic" panose="020B0502020202020204" pitchFamily="34" charset="0"/>
              </a:rPr>
              <a:t>Zusammenfassung</a:t>
            </a:r>
          </a:p>
          <a:p>
            <a:pPr marL="342900" indent="-342900">
              <a:lnSpc>
                <a:spcPct val="200000"/>
              </a:lnSpc>
              <a:buFont typeface="Arial" panose="020B0604020202020204" pitchFamily="34" charset="0"/>
              <a:buChar char="•"/>
            </a:pPr>
            <a:r>
              <a:rPr lang="de" sz="2000" dirty="0">
                <a:latin typeface="Century Gothic" panose="020B0502020202020204" pitchFamily="34" charset="0"/>
              </a:rPr>
              <a:t>Projektbeschreibung</a:t>
            </a:r>
          </a:p>
          <a:p>
            <a:pPr marL="342900" indent="-342900">
              <a:lnSpc>
                <a:spcPct val="200000"/>
              </a:lnSpc>
              <a:buFont typeface="Arial" panose="020B0604020202020204" pitchFamily="34" charset="0"/>
              <a:buChar char="•"/>
            </a:pPr>
            <a:r>
              <a:rPr lang="de" sz="2000" dirty="0">
                <a:latin typeface="Century Gothic" panose="020B0502020202020204" pitchFamily="34" charset="0"/>
              </a:rPr>
              <a:t>Lösung</a:t>
            </a:r>
          </a:p>
          <a:p>
            <a:pPr marL="342900" indent="-342900">
              <a:lnSpc>
                <a:spcPct val="200000"/>
              </a:lnSpc>
              <a:buFont typeface="Arial" panose="020B0604020202020204" pitchFamily="34" charset="0"/>
              <a:buChar char="•"/>
            </a:pPr>
            <a:r>
              <a:rPr lang="de" sz="2000" dirty="0">
                <a:latin typeface="Century Gothic" panose="020B0502020202020204" pitchFamily="34" charset="0"/>
              </a:rPr>
              <a:t>Annahmen und Abhängigkeiten</a:t>
            </a:r>
          </a:p>
          <a:p>
            <a:pPr marL="342900" indent="-342900">
              <a:lnSpc>
                <a:spcPct val="200000"/>
              </a:lnSpc>
              <a:buFont typeface="Arial" panose="020B0604020202020204" pitchFamily="34" charset="0"/>
              <a:buChar char="•"/>
            </a:pPr>
            <a:r>
              <a:rPr lang="de" sz="2000" dirty="0">
                <a:latin typeface="Century Gothic" panose="020B0502020202020204" pitchFamily="34" charset="0"/>
              </a:rPr>
              <a:t>Optionen</a:t>
            </a:r>
          </a:p>
          <a:p>
            <a:pPr marL="342900" indent="-342900">
              <a:lnSpc>
                <a:spcPct val="200000"/>
              </a:lnSpc>
              <a:buFont typeface="Arial" panose="020B0604020202020204" pitchFamily="34" charset="0"/>
              <a:buChar char="•"/>
            </a:pPr>
            <a:r>
              <a:rPr lang="de" sz="2000" dirty="0">
                <a:latin typeface="Century Gothic" panose="020B0502020202020204" pitchFamily="34" charset="0"/>
              </a:rPr>
              <a:t>Finanzen</a:t>
            </a:r>
          </a:p>
          <a:p>
            <a:pPr marL="342900" indent="-342900">
              <a:lnSpc>
                <a:spcPct val="200000"/>
              </a:lnSpc>
              <a:buFont typeface="Arial" panose="020B0604020202020204" pitchFamily="34" charset="0"/>
              <a:buChar char="•"/>
            </a:pPr>
            <a:r>
              <a:rPr lang="de" sz="2000" dirty="0">
                <a:latin typeface="Century Gothic" panose="020B0502020202020204" pitchFamily="34" charset="0"/>
              </a:rPr>
              <a:t>Empfohlene Lösung</a:t>
            </a:r>
          </a:p>
          <a:p>
            <a:pPr marL="342900" indent="-342900">
              <a:lnSpc>
                <a:spcPct val="200000"/>
              </a:lnSpc>
              <a:buFont typeface="Arial" panose="020B0604020202020204" pitchFamily="34" charset="0"/>
              <a:buChar char="•"/>
            </a:pPr>
            <a:r>
              <a:rPr lang="de" sz="2000" dirty="0">
                <a:latin typeface="Century Gothic" panose="020B0502020202020204" pitchFamily="34" charset="0"/>
              </a:rPr>
              <a:t>Nützt</a:t>
            </a:r>
          </a:p>
        </p:txBody>
      </p:sp>
    </p:spTree>
    <p:extLst>
      <p:ext uri="{BB962C8B-B14F-4D97-AF65-F5344CB8AC3E}">
        <p14:creationId xmlns:p14="http://schemas.microsoft.com/office/powerpoint/2010/main" val="1599595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3074097123"/>
              </p:ext>
            </p:extLst>
          </p:nvPr>
        </p:nvGraphicFramePr>
        <p:xfrm>
          <a:off x="987972" y="872360"/>
          <a:ext cx="10289628"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89628">
                  <a:extLst>
                    <a:ext uri="{9D8B030D-6E8A-4147-A177-3AD203B41FA5}">
                      <a16:colId xmlns:a16="http://schemas.microsoft.com/office/drawing/2014/main" val="4155828514"/>
                    </a:ext>
                  </a:extLst>
                </a:gridCol>
              </a:tblGrid>
              <a:tr h="4490948">
                <a:tc>
                  <a:txBody>
                    <a:bodyPr/>
                    <a:lstStyle/>
                    <a:p>
                      <a:pPr>
                        <a:lnSpc>
                          <a:spcPct val="150000"/>
                        </a:lnSpc>
                      </a:pPr>
                      <a:r>
                        <a:rPr lang="de" sz="1600" dirty="0">
                          <a:latin typeface="Century Gothic" panose="020B0502020202020204" pitchFamily="34" charset="0"/>
                        </a:rPr>
                        <a:t>Problem, Kosten, Lösung, Nutzen</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ZUSAMMENFASSUNG</a:t>
            </a:r>
          </a:p>
        </p:txBody>
      </p:sp>
      <p:sp>
        <p:nvSpPr>
          <p:cNvPr id="5" name="TextBox 4">
            <a:extLst>
              <a:ext uri="{FF2B5EF4-FFF2-40B4-BE49-F238E27FC236}">
                <a16:creationId xmlns:a16="http://schemas.microsoft.com/office/drawing/2014/main" id="{91B94520-8BDD-864B-9296-2BC959049B11}"/>
              </a:ext>
            </a:extLst>
          </p:cNvPr>
          <p:cNvSpPr txBox="1"/>
          <p:nvPr/>
        </p:nvSpPr>
        <p:spPr>
          <a:xfrm>
            <a:off x="300743" y="11669"/>
            <a:ext cx="6606205" cy="707886"/>
          </a:xfrm>
          <a:prstGeom prst="rect">
            <a:avLst/>
          </a:prstGeom>
          <a:noFill/>
        </p:spPr>
        <p:txBody>
          <a:bodyPr wrap="square" rtlCol="0">
            <a:spAutoFit/>
          </a:bodyPr>
          <a:lstStyle/>
          <a:p>
            <a:r>
              <a:rPr lang="de" sz="4000" dirty="0">
                <a:solidFill>
                  <a:schemeClr val="bg1">
                    <a:lumMod val="50000"/>
                  </a:schemeClr>
                </a:solidFill>
                <a:latin typeface="Century Gothic" panose="020B0502020202020204" pitchFamily="34" charset="0"/>
              </a:rPr>
              <a:t>ZUSAMMENFASSUNG</a:t>
            </a:r>
          </a:p>
        </p:txBody>
      </p:sp>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1941535232"/>
              </p:ext>
            </p:extLst>
          </p:nvPr>
        </p:nvGraphicFramePr>
        <p:xfrm>
          <a:off x="662152" y="401444"/>
          <a:ext cx="10909738" cy="545281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288645">
                  <a:extLst>
                    <a:ext uri="{9D8B030D-6E8A-4147-A177-3AD203B41FA5}">
                      <a16:colId xmlns:a16="http://schemas.microsoft.com/office/drawing/2014/main" val="4136967170"/>
                    </a:ext>
                  </a:extLst>
                </a:gridCol>
                <a:gridCol w="9621093">
                  <a:extLst>
                    <a:ext uri="{9D8B030D-6E8A-4147-A177-3AD203B41FA5}">
                      <a16:colId xmlns:a16="http://schemas.microsoft.com/office/drawing/2014/main" val="4155828514"/>
                    </a:ext>
                  </a:extLst>
                </a:gridCol>
              </a:tblGrid>
              <a:tr h="2726408">
                <a:tc>
                  <a:txBody>
                    <a:bodyPr/>
                    <a:lstStyle/>
                    <a:p>
                      <a:pPr algn="l" fontAlgn="ctr"/>
                      <a:r>
                        <a:rPr lang="de" sz="1200" b="1" i="0" u="none" strike="noStrike" dirty="0">
                          <a:solidFill>
                            <a:srgbClr val="000000"/>
                          </a:solidFill>
                          <a:effectLst/>
                          <a:latin typeface="Century Gothic" panose="020B0502020202020204" pitchFamily="34" charset="0"/>
                        </a:rPr>
                        <a:t>GESCHÄFTSZIEL</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de" sz="1200" b="0" i="0" u="none" strike="noStrike" dirty="0">
                          <a:solidFill>
                            <a:srgbClr val="000000"/>
                          </a:solidFill>
                          <a:effectLst/>
                          <a:latin typeface="Century Gothic" panose="020B0502020202020204" pitchFamily="34" charset="0"/>
                        </a:rPr>
                        <a:t>Geschäftsziel: in ein oder zwei Sätzen</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r h="2726410">
                <a:tc>
                  <a:txBody>
                    <a:bodyPr/>
                    <a:lstStyle/>
                    <a:p>
                      <a:pPr algn="l" fontAlgn="ctr"/>
                      <a:r>
                        <a:rPr lang="de" sz="1200" b="1" i="0" u="none" strike="noStrike" dirty="0">
                          <a:solidFill>
                            <a:srgbClr val="000000"/>
                          </a:solidFill>
                          <a:effectLst/>
                          <a:latin typeface="Century Gothic" panose="020B0502020202020204" pitchFamily="34" charset="0"/>
                        </a:rPr>
                        <a:t>PROBLEM / CHANCE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r>
                        <a:rPr lang="de" sz="1200" b="0" i="0" u="none" strike="noStrike" dirty="0">
                          <a:solidFill>
                            <a:srgbClr val="000000"/>
                          </a:solidFill>
                          <a:effectLst/>
                          <a:latin typeface="Century Gothic" panose="020B0502020202020204" pitchFamily="34" charset="0"/>
                        </a:rPr>
                        <a:t>Problem- oder Opportunity-Beschreibung</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4075362401"/>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PROJEKTBESCHREIBUNG</a:t>
            </a:r>
          </a:p>
        </p:txBody>
      </p:sp>
    </p:spTree>
    <p:extLst>
      <p:ext uri="{BB962C8B-B14F-4D97-AF65-F5344CB8AC3E}">
        <p14:creationId xmlns:p14="http://schemas.microsoft.com/office/powerpoint/2010/main" val="81358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54753232"/>
              </p:ext>
            </p:extLst>
          </p:nvPr>
        </p:nvGraphicFramePr>
        <p:xfrm>
          <a:off x="1030014" y="872360"/>
          <a:ext cx="10247586"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47586">
                  <a:extLst>
                    <a:ext uri="{9D8B030D-6E8A-4147-A177-3AD203B41FA5}">
                      <a16:colId xmlns:a16="http://schemas.microsoft.com/office/drawing/2014/main" val="4155828514"/>
                    </a:ext>
                  </a:extLst>
                </a:gridCol>
              </a:tblGrid>
              <a:tr h="4490948">
                <a:tc>
                  <a:txBody>
                    <a:bodyPr/>
                    <a:lstStyle/>
                    <a:p>
                      <a:pPr marL="285750" indent="-285750">
                        <a:lnSpc>
                          <a:spcPct val="150000"/>
                        </a:lnSpc>
                        <a:buFont typeface="Arial" panose="020B0604020202020204" pitchFamily="34" charset="0"/>
                        <a:buChar char="•"/>
                      </a:pPr>
                      <a:r>
                        <a:rPr lang="de" sz="1600" dirty="0">
                          <a:latin typeface="Century Gothic" panose="020B0502020202020204" pitchFamily="34" charset="0"/>
                        </a:rPr>
                        <a:t>Hauptaspekte der Lösung</a:t>
                      </a:r>
                    </a:p>
                    <a:p>
                      <a:pPr marL="285750" indent="-285750">
                        <a:lnSpc>
                          <a:spcPct val="150000"/>
                        </a:lnSpc>
                        <a:buFont typeface="Arial" panose="020B0604020202020204" pitchFamily="34" charset="0"/>
                        <a:buChar char="•"/>
                      </a:pPr>
                      <a:r>
                        <a:rPr lang="de" sz="1600" dirty="0">
                          <a:latin typeface="Century Gothic" panose="020B0502020202020204" pitchFamily="34" charset="0"/>
                        </a:rPr>
                        <a:t>Wie trägt die Lösung zu Geschäftsproblemen oder -chancen bei?</a:t>
                      </a:r>
                    </a:p>
                    <a:p>
                      <a:pPr marL="285750" indent="-285750">
                        <a:lnSpc>
                          <a:spcPct val="150000"/>
                        </a:lnSpc>
                        <a:buFont typeface="Arial" panose="020B0604020202020204" pitchFamily="34" charset="0"/>
                        <a:buChar char="•"/>
                      </a:pPr>
                      <a:r>
                        <a:rPr lang="de" sz="1600" dirty="0">
                          <a:latin typeface="Century Gothic" panose="020B0502020202020204" pitchFamily="34" charset="0"/>
                        </a:rPr>
                        <a:t>Beschreiben Sie die strategische Bedeutung des Projekts. </a:t>
                      </a:r>
                      <a:endParaRPr lang="en-US" sz="16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LÖSUNG</a:t>
            </a:r>
          </a:p>
        </p:txBody>
      </p:sp>
      <p:sp>
        <p:nvSpPr>
          <p:cNvPr id="5" name="TextBox 4">
            <a:extLst>
              <a:ext uri="{FF2B5EF4-FFF2-40B4-BE49-F238E27FC236}">
                <a16:creationId xmlns:a16="http://schemas.microsoft.com/office/drawing/2014/main" id="{9574A450-A861-9D46-A053-11649DAD3658}"/>
              </a:ext>
            </a:extLst>
          </p:cNvPr>
          <p:cNvSpPr txBox="1"/>
          <p:nvPr/>
        </p:nvSpPr>
        <p:spPr>
          <a:xfrm>
            <a:off x="300743" y="11669"/>
            <a:ext cx="6606205" cy="707886"/>
          </a:xfrm>
          <a:prstGeom prst="rect">
            <a:avLst/>
          </a:prstGeom>
          <a:noFill/>
        </p:spPr>
        <p:txBody>
          <a:bodyPr wrap="square" rtlCol="0">
            <a:spAutoFit/>
          </a:bodyPr>
          <a:lstStyle/>
          <a:p>
            <a:r>
              <a:rPr lang="de" sz="4000" dirty="0">
                <a:solidFill>
                  <a:schemeClr val="bg1">
                    <a:lumMod val="50000"/>
                  </a:schemeClr>
                </a:solidFill>
                <a:latin typeface="Century Gothic" panose="020B0502020202020204" pitchFamily="34" charset="0"/>
              </a:rPr>
              <a:t>LÖSUNG</a:t>
            </a:r>
          </a:p>
        </p:txBody>
      </p:sp>
    </p:spTree>
    <p:extLst>
      <p:ext uri="{BB962C8B-B14F-4D97-AF65-F5344CB8AC3E}">
        <p14:creationId xmlns:p14="http://schemas.microsoft.com/office/powerpoint/2010/main" val="439307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2119169013"/>
              </p:ext>
            </p:extLst>
          </p:nvPr>
        </p:nvGraphicFramePr>
        <p:xfrm>
          <a:off x="662152" y="401444"/>
          <a:ext cx="10909738" cy="545281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288645">
                  <a:extLst>
                    <a:ext uri="{9D8B030D-6E8A-4147-A177-3AD203B41FA5}">
                      <a16:colId xmlns:a16="http://schemas.microsoft.com/office/drawing/2014/main" val="4136967170"/>
                    </a:ext>
                  </a:extLst>
                </a:gridCol>
                <a:gridCol w="9621093">
                  <a:extLst>
                    <a:ext uri="{9D8B030D-6E8A-4147-A177-3AD203B41FA5}">
                      <a16:colId xmlns:a16="http://schemas.microsoft.com/office/drawing/2014/main" val="4155828514"/>
                    </a:ext>
                  </a:extLst>
                </a:gridCol>
              </a:tblGrid>
              <a:tr h="2726408">
                <a:tc>
                  <a:txBody>
                    <a:bodyPr/>
                    <a:lstStyle/>
                    <a:p>
                      <a:pPr algn="l" fontAlgn="ctr"/>
                      <a:r>
                        <a:rPr lang="de" sz="1200" b="1" i="0" u="none" strike="noStrike" dirty="0">
                          <a:solidFill>
                            <a:srgbClr val="000000"/>
                          </a:solidFill>
                          <a:effectLst/>
                          <a:latin typeface="Century Gothic" panose="020B0502020202020204" pitchFamily="34" charset="0"/>
                        </a:rPr>
                        <a:t>ANNAHMEN</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de" sz="1200" b="0" i="0" u="none" strike="noStrike" dirty="0">
                          <a:solidFill>
                            <a:srgbClr val="000000"/>
                          </a:solidFill>
                          <a:effectLst/>
                          <a:latin typeface="Century Gothic" panose="020B0502020202020204" pitchFamily="34" charset="0"/>
                        </a:rPr>
                        <a:t>Beschreiben Sie Annahmen, auf denen das Projekt basiert.</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r h="2726410">
                <a:tc>
                  <a:txBody>
                    <a:bodyPr/>
                    <a:lstStyle/>
                    <a:p>
                      <a:pPr algn="l" fontAlgn="ctr"/>
                      <a:r>
                        <a:rPr lang="de" sz="1200" b="1" i="0" u="none" strike="noStrike" dirty="0">
                          <a:solidFill>
                            <a:srgbClr val="000000"/>
                          </a:solidFill>
                          <a:effectLst/>
                          <a:latin typeface="Century Gothic" panose="020B0502020202020204" pitchFamily="34" charset="0"/>
                        </a:rPr>
                        <a:t>ABHÄNGIGKEITEN</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r>
                        <a:rPr lang="de" sz="1200" b="0" i="0" u="none" strike="noStrike" dirty="0">
                          <a:solidFill>
                            <a:srgbClr val="000000"/>
                          </a:solidFill>
                          <a:effectLst/>
                          <a:latin typeface="Century Gothic" panose="020B0502020202020204" pitchFamily="34" charset="0"/>
                        </a:rPr>
                        <a:t>Beschreiben Sie alle Abhängigkeiten.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4075362401"/>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ANNAHMEN UND ABHÄNGIGKEITEN</a:t>
            </a:r>
          </a:p>
        </p:txBody>
      </p:sp>
    </p:spTree>
    <p:extLst>
      <p:ext uri="{BB962C8B-B14F-4D97-AF65-F5344CB8AC3E}">
        <p14:creationId xmlns:p14="http://schemas.microsoft.com/office/powerpoint/2010/main" val="2882744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2412432923"/>
              </p:ext>
            </p:extLst>
          </p:nvPr>
        </p:nvGraphicFramePr>
        <p:xfrm>
          <a:off x="457200" y="401443"/>
          <a:ext cx="11285035" cy="5410779"/>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3410607">
                  <a:extLst>
                    <a:ext uri="{9D8B030D-6E8A-4147-A177-3AD203B41FA5}">
                      <a16:colId xmlns:a16="http://schemas.microsoft.com/office/drawing/2014/main" val="4136967170"/>
                    </a:ext>
                  </a:extLst>
                </a:gridCol>
                <a:gridCol w="3937214">
                  <a:extLst>
                    <a:ext uri="{9D8B030D-6E8A-4147-A177-3AD203B41FA5}">
                      <a16:colId xmlns:a16="http://schemas.microsoft.com/office/drawing/2014/main" val="4155828514"/>
                    </a:ext>
                  </a:extLst>
                </a:gridCol>
                <a:gridCol w="3937214">
                  <a:extLst>
                    <a:ext uri="{9D8B030D-6E8A-4147-A177-3AD203B41FA5}">
                      <a16:colId xmlns:a16="http://schemas.microsoft.com/office/drawing/2014/main" val="3816280040"/>
                    </a:ext>
                  </a:extLst>
                </a:gridCol>
              </a:tblGrid>
              <a:tr h="413113">
                <a:tc>
                  <a:txBody>
                    <a:bodyPr/>
                    <a:lstStyle/>
                    <a:p>
                      <a:pPr marL="0" marR="0">
                        <a:spcBef>
                          <a:spcPts val="0"/>
                        </a:spcBef>
                        <a:spcAft>
                          <a:spcPts val="0"/>
                        </a:spcAft>
                      </a:pPr>
                      <a:r>
                        <a:rPr lang="de" sz="1200" b="1"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ALTERNATIVLÖSUNG</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de" sz="1200" b="1" i="0" u="none" strike="noStrike" dirty="0">
                          <a:solidFill>
                            <a:srgbClr val="000000"/>
                          </a:solidFill>
                          <a:effectLst/>
                          <a:latin typeface="Century Gothic" panose="020B0502020202020204" pitchFamily="34" charset="0"/>
                        </a:rPr>
                        <a:t>VORTEILE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tc>
                  <a:txBody>
                    <a:bodyPr/>
                    <a:lstStyle/>
                    <a:p>
                      <a:pPr algn="l" fontAlgn="ctr"/>
                      <a:r>
                        <a:rPr lang="de" sz="1200" b="1" i="0" u="none" strike="noStrike" dirty="0">
                          <a:solidFill>
                            <a:srgbClr val="000000"/>
                          </a:solidFill>
                          <a:effectLst/>
                          <a:latin typeface="Century Gothic" panose="020B0502020202020204" pitchFamily="34" charset="0"/>
                        </a:rPr>
                        <a:t>BENACHTEILIGUNGEN</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864072260"/>
                  </a:ext>
                </a:extLst>
              </a:tr>
              <a:tr h="1665888">
                <a:tc>
                  <a:txBody>
                    <a:bodyPr/>
                    <a:lstStyle/>
                    <a:p>
                      <a:pPr marL="0" marR="0">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464206045"/>
                  </a:ext>
                </a:extLst>
              </a:tr>
              <a:tr h="1665889">
                <a:tc>
                  <a:txBody>
                    <a:bodyPr/>
                    <a:lstStyle/>
                    <a:p>
                      <a:pPr marL="0" marR="0">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75362401"/>
                  </a:ext>
                </a:extLst>
              </a:tr>
              <a:tr h="1665889">
                <a:tc>
                  <a:txBody>
                    <a:bodyPr/>
                    <a:lstStyle/>
                    <a:p>
                      <a:pPr marL="0" marR="0">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768940471"/>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OPTIONEN</a:t>
            </a:r>
          </a:p>
        </p:txBody>
      </p:sp>
    </p:spTree>
    <p:extLst>
      <p:ext uri="{BB962C8B-B14F-4D97-AF65-F5344CB8AC3E}">
        <p14:creationId xmlns:p14="http://schemas.microsoft.com/office/powerpoint/2010/main" val="26232826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250174746"/>
              </p:ext>
            </p:extLst>
          </p:nvPr>
        </p:nvGraphicFramePr>
        <p:xfrm>
          <a:off x="1030014" y="872360"/>
          <a:ext cx="10247586"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47586">
                  <a:extLst>
                    <a:ext uri="{9D8B030D-6E8A-4147-A177-3AD203B41FA5}">
                      <a16:colId xmlns:a16="http://schemas.microsoft.com/office/drawing/2014/main" val="4155828514"/>
                    </a:ext>
                  </a:extLst>
                </a:gridCol>
              </a:tblGrid>
              <a:tr h="4490948">
                <a:tc>
                  <a:txBody>
                    <a:bodyPr/>
                    <a:lstStyle/>
                    <a:p>
                      <a:pPr marL="285750" indent="-285750">
                        <a:lnSpc>
                          <a:spcPct val="150000"/>
                        </a:lnSpc>
                        <a:buFont typeface="Arial" panose="020B0604020202020204" pitchFamily="34" charset="0"/>
                        <a:buChar char="•"/>
                      </a:pPr>
                      <a:r>
                        <a:rPr lang="de" sz="1600" dirty="0">
                          <a:latin typeface="Century Gothic" panose="020B0502020202020204" pitchFamily="34" charset="0"/>
                        </a:rPr>
                        <a:t>Detailentwicklung und laufende Kosten.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FINANZEN</a:t>
            </a:r>
          </a:p>
        </p:txBody>
      </p:sp>
      <p:sp>
        <p:nvSpPr>
          <p:cNvPr id="5" name="TextBox 4">
            <a:extLst>
              <a:ext uri="{FF2B5EF4-FFF2-40B4-BE49-F238E27FC236}">
                <a16:creationId xmlns:a16="http://schemas.microsoft.com/office/drawing/2014/main" id="{83867FB2-2478-0541-B90B-F9D40114C038}"/>
              </a:ext>
            </a:extLst>
          </p:cNvPr>
          <p:cNvSpPr txBox="1"/>
          <p:nvPr/>
        </p:nvSpPr>
        <p:spPr>
          <a:xfrm>
            <a:off x="300743" y="11669"/>
            <a:ext cx="6606205" cy="707886"/>
          </a:xfrm>
          <a:prstGeom prst="rect">
            <a:avLst/>
          </a:prstGeom>
          <a:noFill/>
        </p:spPr>
        <p:txBody>
          <a:bodyPr wrap="square" rtlCol="0">
            <a:spAutoFit/>
          </a:bodyPr>
          <a:lstStyle/>
          <a:p>
            <a:r>
              <a:rPr lang="de" sz="4000" dirty="0">
                <a:solidFill>
                  <a:schemeClr val="bg1">
                    <a:lumMod val="50000"/>
                  </a:schemeClr>
                </a:solidFill>
                <a:latin typeface="Century Gothic" panose="020B0502020202020204" pitchFamily="34" charset="0"/>
              </a:rPr>
              <a:t>FINANZEN</a:t>
            </a:r>
          </a:p>
        </p:txBody>
      </p:sp>
    </p:spTree>
    <p:extLst>
      <p:ext uri="{BB962C8B-B14F-4D97-AF65-F5344CB8AC3E}">
        <p14:creationId xmlns:p14="http://schemas.microsoft.com/office/powerpoint/2010/main" val="2637704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1220840880"/>
              </p:ext>
            </p:extLst>
          </p:nvPr>
        </p:nvGraphicFramePr>
        <p:xfrm>
          <a:off x="1030014" y="872360"/>
          <a:ext cx="10247586"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47586">
                  <a:extLst>
                    <a:ext uri="{9D8B030D-6E8A-4147-A177-3AD203B41FA5}">
                      <a16:colId xmlns:a16="http://schemas.microsoft.com/office/drawing/2014/main" val="4155828514"/>
                    </a:ext>
                  </a:extLst>
                </a:gridCol>
              </a:tblGrid>
              <a:tr h="4490948">
                <a:tc>
                  <a:txBody>
                    <a:bodyPr/>
                    <a:lstStyle/>
                    <a:p>
                      <a:pPr marL="285750" indent="-285750">
                        <a:lnSpc>
                          <a:spcPct val="150000"/>
                        </a:lnSpc>
                        <a:buFont typeface="Arial" panose="020B0604020202020204" pitchFamily="34" charset="0"/>
                        <a:buChar char="•"/>
                      </a:pPr>
                      <a:r>
                        <a:rPr lang="de" sz="1600" dirty="0">
                          <a:latin typeface="Century Gothic" panose="020B0502020202020204" pitchFamily="34" charset="0"/>
                        </a:rPr>
                        <a:t>Fassen Sie zusammen, warum dieser Ansatz empfohlen wird.</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EMPFOHLENE LÖSUNG</a:t>
            </a:r>
          </a:p>
        </p:txBody>
      </p:sp>
      <p:sp>
        <p:nvSpPr>
          <p:cNvPr id="5" name="TextBox 4">
            <a:extLst>
              <a:ext uri="{FF2B5EF4-FFF2-40B4-BE49-F238E27FC236}">
                <a16:creationId xmlns:a16="http://schemas.microsoft.com/office/drawing/2014/main" id="{7929B265-ABC7-F44B-ADE1-33EC47EC359B}"/>
              </a:ext>
            </a:extLst>
          </p:cNvPr>
          <p:cNvSpPr txBox="1"/>
          <p:nvPr/>
        </p:nvSpPr>
        <p:spPr>
          <a:xfrm>
            <a:off x="300743" y="11669"/>
            <a:ext cx="9253160" cy="707886"/>
          </a:xfrm>
          <a:prstGeom prst="rect">
            <a:avLst/>
          </a:prstGeom>
          <a:noFill/>
        </p:spPr>
        <p:txBody>
          <a:bodyPr wrap="square" rtlCol="0">
            <a:spAutoFit/>
          </a:bodyPr>
          <a:lstStyle/>
          <a:p>
            <a:r>
              <a:rPr lang="de" sz="4000" dirty="0">
                <a:solidFill>
                  <a:schemeClr val="bg1">
                    <a:lumMod val="50000"/>
                  </a:schemeClr>
                </a:solidFill>
                <a:latin typeface="Century Gothic" panose="020B0502020202020204" pitchFamily="34" charset="0"/>
              </a:rPr>
              <a:t>EMPFOHLENE LÖSUNG</a:t>
            </a:r>
          </a:p>
        </p:txBody>
      </p:sp>
    </p:spTree>
    <p:extLst>
      <p:ext uri="{BB962C8B-B14F-4D97-AF65-F5344CB8AC3E}">
        <p14:creationId xmlns:p14="http://schemas.microsoft.com/office/powerpoint/2010/main" val="3619733817"/>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Презентация1" id="{915703B1-76D0-4B3D-A795-5B8924C27079}" vid="{DBCA3F6E-6D40-4E7A-8E93-367EBF2B423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3</TotalTime>
  <Words>315</Words>
  <Application>Microsoft Macintosh PowerPoint</Application>
  <PresentationFormat>Widescreen</PresentationFormat>
  <Paragraphs>69</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 Unicode MS</vt: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Jason Flores</dc:creator>
  <cp:lastModifiedBy>Jason Flores</cp:lastModifiedBy>
  <cp:revision>2</cp:revision>
  <dcterms:created xsi:type="dcterms:W3CDTF">2022-08-22T22:25:43Z</dcterms:created>
  <dcterms:modified xsi:type="dcterms:W3CDTF">2022-09-11T04:12:29Z</dcterms:modified>
</cp:coreProperties>
</file>