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8" r:id="rId2"/>
    <p:sldId id="309" r:id="rId3"/>
    <p:sldId id="316" r:id="rId4"/>
    <p:sldId id="327" r:id="rId5"/>
    <p:sldId id="337" r:id="rId6"/>
    <p:sldId id="338" r:id="rId7"/>
    <p:sldId id="328" r:id="rId8"/>
    <p:sldId id="339" r:id="rId9"/>
    <p:sldId id="340" r:id="rId10"/>
    <p:sldId id="341" r:id="rId11"/>
    <p:sldId id="32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86447"/>
  </p:normalViewPr>
  <p:slideViewPr>
    <p:cSldViewPr snapToGrid="0" snapToObjects="1">
      <p:cViewPr varScale="1">
        <p:scale>
          <a:sx n="112" d="100"/>
          <a:sy n="112" d="100"/>
        </p:scale>
        <p:origin x="496" y="184"/>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641702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654322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3276335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466075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699924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90602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APRESENTAÇÃO DE CASOS DE NEGÓCIOS</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1015663"/>
          </a:xfrm>
          <a:prstGeom prst="rect">
            <a:avLst/>
          </a:prstGeom>
          <a:noFill/>
        </p:spPr>
        <p:txBody>
          <a:bodyPr wrap="square" rtlCol="0">
            <a:spAutoFit/>
          </a:bodyPr>
          <a:lstStyle/>
          <a:p>
            <a:r>
              <a:rPr lang="pt" sz="6000" dirty="0">
                <a:latin typeface="Century Gothic" panose="020B0502020202020204" pitchFamily="34" charset="0"/>
              </a:rPr>
              <a:t>NOME DO PROJETO</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r>
              <a:rPr lang="pt" sz="2000" dirty="0">
                <a:latin typeface="Century Gothic" panose="020B0502020202020204" pitchFamily="34" charset="0"/>
              </a:rPr>
              <a:t>[ NOME ]</a:t>
            </a:r>
          </a:p>
          <a:p>
            <a:endParaRPr lang="en-US" sz="2000" dirty="0">
              <a:latin typeface="Century Gothic" panose="020B0502020202020204" pitchFamily="34" charset="0"/>
            </a:endParaRPr>
          </a:p>
          <a:p>
            <a:r>
              <a:rPr lang="pt" sz="2000" dirty="0">
                <a:latin typeface="Century Gothic" panose="020B0502020202020204" pitchFamily="34" charset="0"/>
              </a:rPr>
              <a:t>[ DATA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6617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913827"/>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pt" sz="4400" b="1" dirty="0">
                  <a:solidFill>
                    <a:schemeClr val="bg1"/>
                  </a:solidFill>
                  <a:latin typeface="Century Gothic" panose="020B0502020202020204" pitchFamily="34" charset="0"/>
                </a:rPr>
                <a:t>TEU</a:t>
              </a:r>
            </a:p>
            <a:p>
              <a:pPr algn="ctr"/>
              <a:r>
                <a:rPr lang="pt" sz="4400" b="1" dirty="0">
                  <a:solidFill>
                    <a:schemeClr val="bg1"/>
                  </a:solidFill>
                  <a:latin typeface="Century Gothic" panose="020B0502020202020204" pitchFamily="34" charset="0"/>
                </a:rPr>
                <a:t>LOGOTIPO</a:t>
              </a:r>
            </a:p>
          </p:txBody>
        </p:sp>
      </p:grpSp>
      <p:sp>
        <p:nvSpPr>
          <p:cNvPr id="12" name="TextBox 11">
            <a:extLst>
              <a:ext uri="{FF2B5EF4-FFF2-40B4-BE49-F238E27FC236}">
                <a16:creationId xmlns:a16="http://schemas.microsoft.com/office/drawing/2014/main" id="{6D75985B-2D6E-BB43-98FB-F676FE3A93C7}"/>
              </a:ext>
            </a:extLst>
          </p:cNvPr>
          <p:cNvSpPr txBox="1"/>
          <p:nvPr/>
        </p:nvSpPr>
        <p:spPr>
          <a:xfrm>
            <a:off x="568036" y="5157900"/>
            <a:ext cx="2932884" cy="477054"/>
          </a:xfrm>
          <a:prstGeom prst="rect">
            <a:avLst/>
          </a:prstGeom>
          <a:noFill/>
        </p:spPr>
        <p:txBody>
          <a:bodyPr wrap="square" rtlCol="0">
            <a:spAutoFit/>
          </a:bodyPr>
          <a:lstStyle/>
          <a:p>
            <a:r>
              <a:rPr lang="pt" sz="1400" dirty="0">
                <a:latin typeface="Century Gothic" panose="020B0502020202020204" pitchFamily="34" charset="0"/>
              </a:rPr>
              <a:t>Informações de controle de documentos </a:t>
            </a:r>
            <a:r>
              <a:rPr lang="pt" sz="1100" i="1" dirty="0">
                <a:latin typeface="Century Gothic" panose="020B0502020202020204" pitchFamily="34" charset="0"/>
              </a:rPr>
              <a:t>, se aplicável</a:t>
            </a:r>
            <a:endParaRPr lang="en-US" sz="1200" i="1" dirty="0">
              <a:latin typeface="Century Gothic" panose="020B0502020202020204" pitchFamily="34" charset="0"/>
            </a:endParaRPr>
          </a:p>
        </p:txBody>
      </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489471866"/>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pt" sz="1600" dirty="0">
                          <a:latin typeface="Century Gothic" panose="020B0502020202020204" pitchFamily="34" charset="0"/>
                        </a:rPr>
                        <a:t>Descreva os benefícios do projeto. Inclua benefícios específicos, como aumento de receitas, economia de tempo ou recursos, ou benefícios intangíveis e como as melhorias serão medidas.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BENEFÍCIOS</a:t>
            </a:r>
          </a:p>
        </p:txBody>
      </p:sp>
      <p:sp>
        <p:nvSpPr>
          <p:cNvPr id="5" name="TextBox 4">
            <a:extLst>
              <a:ext uri="{FF2B5EF4-FFF2-40B4-BE49-F238E27FC236}">
                <a16:creationId xmlns:a16="http://schemas.microsoft.com/office/drawing/2014/main" id="{A2ECC1BC-B692-BA43-8912-9C978560C9B6}"/>
              </a:ext>
            </a:extLst>
          </p:cNvPr>
          <p:cNvSpPr txBox="1"/>
          <p:nvPr/>
        </p:nvSpPr>
        <p:spPr>
          <a:xfrm>
            <a:off x="300743" y="11669"/>
            <a:ext cx="6606205" cy="707886"/>
          </a:xfrm>
          <a:prstGeom prst="rect">
            <a:avLst/>
          </a:prstGeom>
          <a:noFill/>
        </p:spPr>
        <p:txBody>
          <a:bodyPr wrap="square" rtlCol="0">
            <a:spAutoFit/>
          </a:bodyPr>
          <a:lstStyle/>
          <a:p>
            <a:r>
              <a:rPr lang="pt" sz="4000" dirty="0">
                <a:solidFill>
                  <a:schemeClr val="bg1">
                    <a:lumMod val="50000"/>
                  </a:schemeClr>
                </a:solidFill>
                <a:latin typeface="Century Gothic" panose="020B0502020202020204" pitchFamily="34" charset="0"/>
              </a:rPr>
              <a:t>BENEFÍCIOS</a:t>
            </a:r>
          </a:p>
        </p:txBody>
      </p:sp>
    </p:spTree>
    <p:extLst>
      <p:ext uri="{BB962C8B-B14F-4D97-AF65-F5344CB8AC3E}">
        <p14:creationId xmlns:p14="http://schemas.microsoft.com/office/powerpoint/2010/main" val="2725899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933C0B09-0CEB-0544-A557-29CC350C9BFB}"/>
              </a:ext>
            </a:extLst>
          </p:cNvPr>
          <p:cNvGraphicFramePr>
            <a:graphicFrameLocks noGrp="1"/>
          </p:cNvGraphicFramePr>
          <p:nvPr>
            <p:extLst>
              <p:ext uri="{D42A27DB-BD31-4B8C-83A1-F6EECF244321}">
                <p14:modId xmlns:p14="http://schemas.microsoft.com/office/powerpoint/2010/main" val="739322558"/>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pt" sz="1600" dirty="0">
                          <a:latin typeface="Century Gothic" panose="020B0502020202020204" pitchFamily="34" charset="0"/>
                        </a:rPr>
                        <a:t>Descreva os benefícios do projeto. Inclua benefícios específicos, como aumento de receitas, economia de tempo ou recursos, ou benefícios intangíveis e como as melhorias serão medidas.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 DE APRESENTAÇÃO DE CASOS DE NEGÓCIOS COMENTÁRIOS</a:t>
            </a:r>
          </a:p>
        </p:txBody>
      </p:sp>
      <p:sp>
        <p:nvSpPr>
          <p:cNvPr id="10" name="TextBox 9">
            <a:extLst>
              <a:ext uri="{FF2B5EF4-FFF2-40B4-BE49-F238E27FC236}">
                <a16:creationId xmlns:a16="http://schemas.microsoft.com/office/drawing/2014/main" id="{F2860D12-6A71-8F44-A957-3AA8E8D3B48D}"/>
              </a:ext>
            </a:extLst>
          </p:cNvPr>
          <p:cNvSpPr txBox="1"/>
          <p:nvPr/>
        </p:nvSpPr>
        <p:spPr>
          <a:xfrm>
            <a:off x="300743" y="11669"/>
            <a:ext cx="6606205" cy="707886"/>
          </a:xfrm>
          <a:prstGeom prst="rect">
            <a:avLst/>
          </a:prstGeom>
          <a:noFill/>
        </p:spPr>
        <p:txBody>
          <a:bodyPr wrap="square" rtlCol="0">
            <a:spAutoFit/>
          </a:bodyPr>
          <a:lstStyle/>
          <a:p>
            <a:r>
              <a:rPr lang="pt" sz="4000" dirty="0">
                <a:solidFill>
                  <a:schemeClr val="bg1">
                    <a:lumMod val="50000"/>
                  </a:schemeClr>
                </a:solidFill>
                <a:latin typeface="Century Gothic" panose="020B0502020202020204" pitchFamily="34" charset="0"/>
              </a:rPr>
              <a:t>COMENTÁRIOS</a:t>
            </a:r>
          </a:p>
        </p:txBody>
      </p:sp>
    </p:spTree>
    <p:extLst>
      <p:ext uri="{BB962C8B-B14F-4D97-AF65-F5344CB8AC3E}">
        <p14:creationId xmlns:p14="http://schemas.microsoft.com/office/powerpoint/2010/main" val="1036723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Quaisquer artigos, modelos ou informações fornecidas pelo Smartsheet no site são apenas para referência. Embora nos esforcemos para manter as informações atualizadas e corretas, não fazemos representações ou garantias de qualquer tipo, expressas ou implícitas, sobre a completude, precisão, confiabilidade, adequação ou disponibilidade em relação ao site ou às informações, artigos, modelos ou gráficos relacionados contidos no site. Qualquer dependência que você colocar em tais informações é, portanto, estritamente por sua conta e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pt" sz="1400" b="1" u="none" strike="noStrike" dirty="0">
                          <a:solidFill>
                            <a:schemeClr val="bg1"/>
                          </a:solidFill>
                          <a:effectLst/>
                          <a:latin typeface="Century Gothic" panose="020B0502020202020204" pitchFamily="34" charset="0"/>
                        </a:rPr>
                        <a:t>MESA</a:t>
                      </a:r>
                    </a:p>
                    <a:p>
                      <a:pPr algn="l" fontAlgn="b"/>
                      <a:r>
                        <a:rPr lang="pt" sz="1400" b="1" i="0" u="none" strike="noStrike" dirty="0">
                          <a:solidFill>
                            <a:schemeClr val="bg1"/>
                          </a:solidFill>
                          <a:effectLst/>
                          <a:latin typeface="Century Gothic" panose="020B0502020202020204" pitchFamily="34" charset="0"/>
                        </a:rPr>
                        <a:t>De</a:t>
                      </a:r>
                    </a:p>
                    <a:p>
                      <a:pPr algn="l" fontAlgn="b"/>
                      <a:r>
                        <a:rPr lang="pt" sz="1400" b="1" i="0" u="none" strike="noStrike" dirty="0">
                          <a:solidFill>
                            <a:schemeClr val="bg1"/>
                          </a:solidFill>
                          <a:effectLst/>
                          <a:latin typeface="Century Gothic" panose="020B0502020202020204" pitchFamily="34" charset="0"/>
                        </a:rPr>
                        <a:t>CONTEÚDO</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 DE APRESENTAÇÃO DE CASOS DE NEGÓCIOS TABELA DE CONTEÚDOS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539391"/>
            <a:ext cx="8363952" cy="4919745"/>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pt" sz="2000" dirty="0">
                <a:latin typeface="Century Gothic" panose="020B0502020202020204" pitchFamily="34" charset="0"/>
              </a:rPr>
              <a:t>Resumo</a:t>
            </a:r>
          </a:p>
          <a:p>
            <a:pPr marL="342900" indent="-342900">
              <a:lnSpc>
                <a:spcPct val="200000"/>
              </a:lnSpc>
              <a:buFont typeface="Arial" panose="020B0604020202020204" pitchFamily="34" charset="0"/>
              <a:buChar char="•"/>
            </a:pPr>
            <a:r>
              <a:rPr lang="pt" sz="2000" dirty="0">
                <a:latin typeface="Century Gothic" panose="020B0502020202020204" pitchFamily="34" charset="0"/>
              </a:rPr>
              <a:t>Descrição do projeto</a:t>
            </a:r>
          </a:p>
          <a:p>
            <a:pPr marL="342900" indent="-342900">
              <a:lnSpc>
                <a:spcPct val="200000"/>
              </a:lnSpc>
              <a:buFont typeface="Arial" panose="020B0604020202020204" pitchFamily="34" charset="0"/>
              <a:buChar char="•"/>
            </a:pPr>
            <a:r>
              <a:rPr lang="pt" sz="2000" dirty="0">
                <a:latin typeface="Century Gothic" panose="020B0502020202020204" pitchFamily="34" charset="0"/>
              </a:rPr>
              <a:t>Solução</a:t>
            </a:r>
          </a:p>
          <a:p>
            <a:pPr marL="342900" indent="-342900">
              <a:lnSpc>
                <a:spcPct val="200000"/>
              </a:lnSpc>
              <a:buFont typeface="Arial" panose="020B0604020202020204" pitchFamily="34" charset="0"/>
              <a:buChar char="•"/>
            </a:pPr>
            <a:r>
              <a:rPr lang="pt" sz="2000" dirty="0">
                <a:latin typeface="Century Gothic" panose="020B0502020202020204" pitchFamily="34" charset="0"/>
              </a:rPr>
              <a:t>Suposições e Dependências</a:t>
            </a:r>
          </a:p>
          <a:p>
            <a:pPr marL="342900" indent="-342900">
              <a:lnSpc>
                <a:spcPct val="200000"/>
              </a:lnSpc>
              <a:buFont typeface="Arial" panose="020B0604020202020204" pitchFamily="34" charset="0"/>
              <a:buChar char="•"/>
            </a:pPr>
            <a:r>
              <a:rPr lang="pt" sz="2000" dirty="0">
                <a:latin typeface="Century Gothic" panose="020B0502020202020204" pitchFamily="34" charset="0"/>
              </a:rPr>
              <a:t>Opções</a:t>
            </a:r>
          </a:p>
          <a:p>
            <a:pPr marL="342900" indent="-342900">
              <a:lnSpc>
                <a:spcPct val="200000"/>
              </a:lnSpc>
              <a:buFont typeface="Arial" panose="020B0604020202020204" pitchFamily="34" charset="0"/>
              <a:buChar char="•"/>
            </a:pPr>
            <a:r>
              <a:rPr lang="pt" sz="2000" dirty="0">
                <a:latin typeface="Century Gothic" panose="020B0502020202020204" pitchFamily="34" charset="0"/>
              </a:rPr>
              <a:t>Finanças</a:t>
            </a:r>
          </a:p>
          <a:p>
            <a:pPr marL="342900" indent="-342900">
              <a:lnSpc>
                <a:spcPct val="200000"/>
              </a:lnSpc>
              <a:buFont typeface="Arial" panose="020B0604020202020204" pitchFamily="34" charset="0"/>
              <a:buChar char="•"/>
            </a:pPr>
            <a:r>
              <a:rPr lang="pt" sz="2000" dirty="0">
                <a:latin typeface="Century Gothic" panose="020B0502020202020204" pitchFamily="34" charset="0"/>
              </a:rPr>
              <a:t>Solução recomendada</a:t>
            </a:r>
          </a:p>
          <a:p>
            <a:pPr marL="342900" indent="-342900">
              <a:lnSpc>
                <a:spcPct val="200000"/>
              </a:lnSpc>
              <a:buFont typeface="Arial" panose="020B0604020202020204" pitchFamily="34" charset="0"/>
              <a:buChar char="•"/>
            </a:pPr>
            <a:r>
              <a:rPr lang="pt" sz="2000" dirty="0">
                <a:latin typeface="Century Gothic" panose="020B0502020202020204" pitchFamily="34" charset="0"/>
              </a:rPr>
              <a:t>Benefícios</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074097123"/>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pPr>
                        <a:lnSpc>
                          <a:spcPct val="150000"/>
                        </a:lnSpc>
                      </a:pPr>
                      <a:r>
                        <a:rPr lang="pt" sz="1600" dirty="0">
                          <a:latin typeface="Century Gothic" panose="020B0502020202020204" pitchFamily="34" charset="0"/>
                        </a:rPr>
                        <a:t>Problema, Custo, Solução, Benefício</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RESUMO</a:t>
            </a:r>
          </a:p>
        </p:txBody>
      </p:sp>
      <p:sp>
        <p:nvSpPr>
          <p:cNvPr id="5" name="TextBox 4">
            <a:extLst>
              <a:ext uri="{FF2B5EF4-FFF2-40B4-BE49-F238E27FC236}">
                <a16:creationId xmlns:a16="http://schemas.microsoft.com/office/drawing/2014/main" id="{91B94520-8BDD-864B-9296-2BC959049B11}"/>
              </a:ext>
            </a:extLst>
          </p:cNvPr>
          <p:cNvSpPr txBox="1"/>
          <p:nvPr/>
        </p:nvSpPr>
        <p:spPr>
          <a:xfrm>
            <a:off x="300743" y="11669"/>
            <a:ext cx="6606205" cy="707886"/>
          </a:xfrm>
          <a:prstGeom prst="rect">
            <a:avLst/>
          </a:prstGeom>
          <a:noFill/>
        </p:spPr>
        <p:txBody>
          <a:bodyPr wrap="square" rtlCol="0">
            <a:spAutoFit/>
          </a:bodyPr>
          <a:lstStyle/>
          <a:p>
            <a:r>
              <a:rPr lang="pt" sz="4000" dirty="0">
                <a:solidFill>
                  <a:schemeClr val="bg1">
                    <a:lumMod val="50000"/>
                  </a:schemeClr>
                </a:solidFill>
                <a:latin typeface="Century Gothic" panose="020B0502020202020204" pitchFamily="34" charset="0"/>
              </a:rPr>
              <a:t>RESUMO</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941535232"/>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288645">
                  <a:extLst>
                    <a:ext uri="{9D8B030D-6E8A-4147-A177-3AD203B41FA5}">
                      <a16:colId xmlns:a16="http://schemas.microsoft.com/office/drawing/2014/main" val="4136967170"/>
                    </a:ext>
                  </a:extLst>
                </a:gridCol>
                <a:gridCol w="9621093">
                  <a:extLst>
                    <a:ext uri="{9D8B030D-6E8A-4147-A177-3AD203B41FA5}">
                      <a16:colId xmlns:a16="http://schemas.microsoft.com/office/drawing/2014/main" val="4155828514"/>
                    </a:ext>
                  </a:extLst>
                </a:gridCol>
              </a:tblGrid>
              <a:tr h="2726408">
                <a:tc>
                  <a:txBody>
                    <a:bodyPr/>
                    <a:lstStyle/>
                    <a:p>
                      <a:pPr algn="l" fontAlgn="ctr"/>
                      <a:r>
                        <a:rPr lang="pt" sz="1200" b="1" i="0" u="none" strike="noStrike" dirty="0">
                          <a:solidFill>
                            <a:srgbClr val="000000"/>
                          </a:solidFill>
                          <a:effectLst/>
                          <a:latin typeface="Century Gothic" panose="020B0502020202020204" pitchFamily="34" charset="0"/>
                        </a:rPr>
                        <a:t>OBJETIVO DE NEGÓCIOS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pt" sz="1200" b="0" i="0" u="none" strike="noStrike" dirty="0">
                          <a:solidFill>
                            <a:srgbClr val="000000"/>
                          </a:solidFill>
                          <a:effectLst/>
                          <a:latin typeface="Century Gothic" panose="020B0502020202020204" pitchFamily="34" charset="0"/>
                        </a:rPr>
                        <a:t>Objetivo de Negócios: em uma ou duas frases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fontAlgn="ctr"/>
                      <a:r>
                        <a:rPr lang="pt" sz="1200" b="1" i="0" u="none" strike="noStrike" dirty="0">
                          <a:solidFill>
                            <a:srgbClr val="000000"/>
                          </a:solidFill>
                          <a:effectLst/>
                          <a:latin typeface="Century Gothic" panose="020B0502020202020204" pitchFamily="34" charset="0"/>
                        </a:rPr>
                        <a:t>PROBLEMA / OPORTUNIDADE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r>
                        <a:rPr lang="pt" sz="1200" b="0" i="0" u="none" strike="noStrike" dirty="0">
                          <a:solidFill>
                            <a:srgbClr val="000000"/>
                          </a:solidFill>
                          <a:effectLst/>
                          <a:latin typeface="Century Gothic" panose="020B0502020202020204" pitchFamily="34" charset="0"/>
                        </a:rPr>
                        <a:t>Problema ou Descrição de oportunidade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DESCRIÇÃO DO PROJETO</a:t>
            </a:r>
          </a:p>
        </p:txBody>
      </p:sp>
    </p:spTree>
    <p:extLst>
      <p:ext uri="{BB962C8B-B14F-4D97-AF65-F5344CB8AC3E}">
        <p14:creationId xmlns:p14="http://schemas.microsoft.com/office/powerpoint/2010/main" val="81358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54753232"/>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pt" sz="1600" dirty="0">
                          <a:latin typeface="Century Gothic" panose="020B0502020202020204" pitchFamily="34" charset="0"/>
                        </a:rPr>
                        <a:t>Principais aspectos da solução</a:t>
                      </a:r>
                    </a:p>
                    <a:p>
                      <a:pPr marL="285750" indent="-285750">
                        <a:lnSpc>
                          <a:spcPct val="150000"/>
                        </a:lnSpc>
                        <a:buFont typeface="Arial" panose="020B0604020202020204" pitchFamily="34" charset="0"/>
                        <a:buChar char="•"/>
                      </a:pPr>
                      <a:r>
                        <a:rPr lang="pt" sz="1600" dirty="0">
                          <a:latin typeface="Century Gothic" panose="020B0502020202020204" pitchFamily="34" charset="0"/>
                        </a:rPr>
                        <a:t>Como a solução contribui para problemas ou oportunidades de negócios?</a:t>
                      </a:r>
                    </a:p>
                    <a:p>
                      <a:pPr marL="285750" indent="-285750">
                        <a:lnSpc>
                          <a:spcPct val="150000"/>
                        </a:lnSpc>
                        <a:buFont typeface="Arial" panose="020B0604020202020204" pitchFamily="34" charset="0"/>
                        <a:buChar char="•"/>
                      </a:pPr>
                      <a:r>
                        <a:rPr lang="pt" sz="1600" dirty="0">
                          <a:latin typeface="Century Gothic" panose="020B0502020202020204" pitchFamily="34" charset="0"/>
                        </a:rPr>
                        <a:t>Descreva a importância estratégica do projeto. </a:t>
                      </a:r>
                      <a:endParaRPr lang="en-US" sz="16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SOLUÇÃO</a:t>
            </a:r>
          </a:p>
        </p:txBody>
      </p:sp>
      <p:sp>
        <p:nvSpPr>
          <p:cNvPr id="5" name="TextBox 4">
            <a:extLst>
              <a:ext uri="{FF2B5EF4-FFF2-40B4-BE49-F238E27FC236}">
                <a16:creationId xmlns:a16="http://schemas.microsoft.com/office/drawing/2014/main" id="{9574A450-A861-9D46-A053-11649DAD3658}"/>
              </a:ext>
            </a:extLst>
          </p:cNvPr>
          <p:cNvSpPr txBox="1"/>
          <p:nvPr/>
        </p:nvSpPr>
        <p:spPr>
          <a:xfrm>
            <a:off x="300743" y="11669"/>
            <a:ext cx="6606205" cy="707886"/>
          </a:xfrm>
          <a:prstGeom prst="rect">
            <a:avLst/>
          </a:prstGeom>
          <a:noFill/>
        </p:spPr>
        <p:txBody>
          <a:bodyPr wrap="square" rtlCol="0">
            <a:spAutoFit/>
          </a:bodyPr>
          <a:lstStyle/>
          <a:p>
            <a:r>
              <a:rPr lang="pt" sz="4000" dirty="0">
                <a:solidFill>
                  <a:schemeClr val="bg1">
                    <a:lumMod val="50000"/>
                  </a:schemeClr>
                </a:solidFill>
                <a:latin typeface="Century Gothic" panose="020B0502020202020204" pitchFamily="34" charset="0"/>
              </a:rPr>
              <a:t>SOLUÇÃO</a:t>
            </a:r>
          </a:p>
        </p:txBody>
      </p:sp>
    </p:spTree>
    <p:extLst>
      <p:ext uri="{BB962C8B-B14F-4D97-AF65-F5344CB8AC3E}">
        <p14:creationId xmlns:p14="http://schemas.microsoft.com/office/powerpoint/2010/main" val="439307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119169013"/>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288645">
                  <a:extLst>
                    <a:ext uri="{9D8B030D-6E8A-4147-A177-3AD203B41FA5}">
                      <a16:colId xmlns:a16="http://schemas.microsoft.com/office/drawing/2014/main" val="4136967170"/>
                    </a:ext>
                  </a:extLst>
                </a:gridCol>
                <a:gridCol w="9621093">
                  <a:extLst>
                    <a:ext uri="{9D8B030D-6E8A-4147-A177-3AD203B41FA5}">
                      <a16:colId xmlns:a16="http://schemas.microsoft.com/office/drawing/2014/main" val="4155828514"/>
                    </a:ext>
                  </a:extLst>
                </a:gridCol>
              </a:tblGrid>
              <a:tr h="2726408">
                <a:tc>
                  <a:txBody>
                    <a:bodyPr/>
                    <a:lstStyle/>
                    <a:p>
                      <a:pPr algn="l" fontAlgn="ctr"/>
                      <a:r>
                        <a:rPr lang="pt" sz="1200" b="1" i="0" u="none" strike="noStrike" dirty="0">
                          <a:solidFill>
                            <a:srgbClr val="000000"/>
                          </a:solidFill>
                          <a:effectLst/>
                          <a:latin typeface="Century Gothic" panose="020B0502020202020204" pitchFamily="34" charset="0"/>
                        </a:rPr>
                        <a:t>SUPOSIÇÕES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pt" sz="1200" b="0" i="0" u="none" strike="noStrike" dirty="0">
                          <a:solidFill>
                            <a:srgbClr val="000000"/>
                          </a:solidFill>
                          <a:effectLst/>
                          <a:latin typeface="Century Gothic" panose="020B0502020202020204" pitchFamily="34" charset="0"/>
                        </a:rPr>
                        <a:t>Descreva suposições sobre as quais o projeto se baseia.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fontAlgn="ctr"/>
                      <a:r>
                        <a:rPr lang="pt" sz="1200" b="1" i="0" u="none" strike="noStrike" dirty="0">
                          <a:solidFill>
                            <a:srgbClr val="000000"/>
                          </a:solidFill>
                          <a:effectLst/>
                          <a:latin typeface="Century Gothic" panose="020B0502020202020204" pitchFamily="34" charset="0"/>
                        </a:rPr>
                        <a:t>DEPENDÊNCIAS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r>
                        <a:rPr lang="pt" sz="1200" b="0" i="0" u="none" strike="noStrike" dirty="0">
                          <a:solidFill>
                            <a:srgbClr val="000000"/>
                          </a:solidFill>
                          <a:effectLst/>
                          <a:latin typeface="Century Gothic" panose="020B0502020202020204" pitchFamily="34" charset="0"/>
                        </a:rPr>
                        <a:t>Detalhe quaisquer dependências.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SUPOSIÇÕES E DEPENDÊNCIAS</a:t>
            </a:r>
          </a:p>
        </p:txBody>
      </p:sp>
    </p:spTree>
    <p:extLst>
      <p:ext uri="{BB962C8B-B14F-4D97-AF65-F5344CB8AC3E}">
        <p14:creationId xmlns:p14="http://schemas.microsoft.com/office/powerpoint/2010/main" val="2882744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412432923"/>
              </p:ext>
            </p:extLst>
          </p:nvPr>
        </p:nvGraphicFramePr>
        <p:xfrm>
          <a:off x="457200" y="401443"/>
          <a:ext cx="11285035" cy="5410779"/>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410607">
                  <a:extLst>
                    <a:ext uri="{9D8B030D-6E8A-4147-A177-3AD203B41FA5}">
                      <a16:colId xmlns:a16="http://schemas.microsoft.com/office/drawing/2014/main" val="4136967170"/>
                    </a:ext>
                  </a:extLst>
                </a:gridCol>
                <a:gridCol w="3937214">
                  <a:extLst>
                    <a:ext uri="{9D8B030D-6E8A-4147-A177-3AD203B41FA5}">
                      <a16:colId xmlns:a16="http://schemas.microsoft.com/office/drawing/2014/main" val="4155828514"/>
                    </a:ext>
                  </a:extLst>
                </a:gridCol>
                <a:gridCol w="3937214">
                  <a:extLst>
                    <a:ext uri="{9D8B030D-6E8A-4147-A177-3AD203B41FA5}">
                      <a16:colId xmlns:a16="http://schemas.microsoft.com/office/drawing/2014/main" val="3816280040"/>
                    </a:ext>
                  </a:extLst>
                </a:gridCol>
              </a:tblGrid>
              <a:tr h="413113">
                <a:tc>
                  <a:txBody>
                    <a:bodyPr/>
                    <a:lstStyle/>
                    <a:p>
                      <a:pPr marL="0" marR="0">
                        <a:spcBef>
                          <a:spcPts val="0"/>
                        </a:spcBef>
                        <a:spcAft>
                          <a:spcPts val="0"/>
                        </a:spcAft>
                      </a:pPr>
                      <a:r>
                        <a:rPr lang="pt" sz="1200" b="1"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SOLUÇÃO ALTERNATIVA</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pt" sz="1200" b="1" i="0" u="none" strike="noStrike" dirty="0">
                          <a:solidFill>
                            <a:srgbClr val="000000"/>
                          </a:solidFill>
                          <a:effectLst/>
                          <a:latin typeface="Century Gothic" panose="020B0502020202020204" pitchFamily="34" charset="0"/>
                        </a:rPr>
                        <a:t>VANTAGENS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tc>
                  <a:txBody>
                    <a:bodyPr/>
                    <a:lstStyle/>
                    <a:p>
                      <a:pPr algn="l" fontAlgn="ctr"/>
                      <a:r>
                        <a:rPr lang="pt" sz="1200" b="1" i="0" u="none" strike="noStrike" dirty="0">
                          <a:solidFill>
                            <a:srgbClr val="000000"/>
                          </a:solidFill>
                          <a:effectLst/>
                          <a:latin typeface="Century Gothic" panose="020B0502020202020204" pitchFamily="34" charset="0"/>
                        </a:rPr>
                        <a:t>DESVANTAGENS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1665888">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1665889">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1665889">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OPÇÕES</a:t>
            </a:r>
          </a:p>
        </p:txBody>
      </p:sp>
    </p:spTree>
    <p:extLst>
      <p:ext uri="{BB962C8B-B14F-4D97-AF65-F5344CB8AC3E}">
        <p14:creationId xmlns:p14="http://schemas.microsoft.com/office/powerpoint/2010/main" val="2623282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50174746"/>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pt" sz="1600" dirty="0">
                          <a:latin typeface="Century Gothic" panose="020B0502020202020204" pitchFamily="34" charset="0"/>
                        </a:rPr>
                        <a:t>Desenvolvimento detalhado e custos contínuos.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FINANÇAS</a:t>
            </a:r>
          </a:p>
        </p:txBody>
      </p:sp>
      <p:sp>
        <p:nvSpPr>
          <p:cNvPr id="5" name="TextBox 4">
            <a:extLst>
              <a:ext uri="{FF2B5EF4-FFF2-40B4-BE49-F238E27FC236}">
                <a16:creationId xmlns:a16="http://schemas.microsoft.com/office/drawing/2014/main" id="{83867FB2-2478-0541-B90B-F9D40114C038}"/>
              </a:ext>
            </a:extLst>
          </p:cNvPr>
          <p:cNvSpPr txBox="1"/>
          <p:nvPr/>
        </p:nvSpPr>
        <p:spPr>
          <a:xfrm>
            <a:off x="300743" y="11669"/>
            <a:ext cx="6606205" cy="707886"/>
          </a:xfrm>
          <a:prstGeom prst="rect">
            <a:avLst/>
          </a:prstGeom>
          <a:noFill/>
        </p:spPr>
        <p:txBody>
          <a:bodyPr wrap="square" rtlCol="0">
            <a:spAutoFit/>
          </a:bodyPr>
          <a:lstStyle/>
          <a:p>
            <a:r>
              <a:rPr lang="pt" sz="4000" dirty="0">
                <a:solidFill>
                  <a:schemeClr val="bg1">
                    <a:lumMod val="50000"/>
                  </a:schemeClr>
                </a:solidFill>
                <a:latin typeface="Century Gothic" panose="020B0502020202020204" pitchFamily="34" charset="0"/>
              </a:rPr>
              <a:t>FINANÇAS</a:t>
            </a:r>
          </a:p>
        </p:txBody>
      </p:sp>
    </p:spTree>
    <p:extLst>
      <p:ext uri="{BB962C8B-B14F-4D97-AF65-F5344CB8AC3E}">
        <p14:creationId xmlns:p14="http://schemas.microsoft.com/office/powerpoint/2010/main" val="2637704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220840880"/>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r>
                        <a:rPr lang="pt" sz="1600" dirty="0">
                          <a:latin typeface="Century Gothic" panose="020B0502020202020204" pitchFamily="34" charset="0"/>
                        </a:rPr>
                        <a:t>Resumindo por que essa abordagem é recomendada.</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SOLUÇÃO RECOMENDADA</a:t>
            </a:r>
          </a:p>
        </p:txBody>
      </p:sp>
      <p:sp>
        <p:nvSpPr>
          <p:cNvPr id="5" name="TextBox 4">
            <a:extLst>
              <a:ext uri="{FF2B5EF4-FFF2-40B4-BE49-F238E27FC236}">
                <a16:creationId xmlns:a16="http://schemas.microsoft.com/office/drawing/2014/main" id="{7929B265-ABC7-F44B-ADE1-33EC47EC359B}"/>
              </a:ext>
            </a:extLst>
          </p:cNvPr>
          <p:cNvSpPr txBox="1"/>
          <p:nvPr/>
        </p:nvSpPr>
        <p:spPr>
          <a:xfrm>
            <a:off x="300743" y="11669"/>
            <a:ext cx="9253160" cy="707886"/>
          </a:xfrm>
          <a:prstGeom prst="rect">
            <a:avLst/>
          </a:prstGeom>
          <a:noFill/>
        </p:spPr>
        <p:txBody>
          <a:bodyPr wrap="square" rtlCol="0">
            <a:spAutoFit/>
          </a:bodyPr>
          <a:lstStyle/>
          <a:p>
            <a:r>
              <a:rPr lang="pt" sz="4000" dirty="0">
                <a:solidFill>
                  <a:schemeClr val="bg1">
                    <a:lumMod val="50000"/>
                  </a:schemeClr>
                </a:solidFill>
                <a:latin typeface="Century Gothic" panose="020B0502020202020204" pitchFamily="34" charset="0"/>
              </a:rPr>
              <a:t>SOLUÇÃO RECOMENDADA</a:t>
            </a:r>
          </a:p>
        </p:txBody>
      </p:sp>
    </p:spTree>
    <p:extLst>
      <p:ext uri="{BB962C8B-B14F-4D97-AF65-F5344CB8AC3E}">
        <p14:creationId xmlns:p14="http://schemas.microsoft.com/office/powerpoint/2010/main" val="3619733817"/>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Презентация1" id="{915703B1-76D0-4B3D-A795-5B8924C27079}" vid="{DBCA3F6E-6D40-4E7A-8E93-367EBF2B423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4</TotalTime>
  <Words>325</Words>
  <Application>Microsoft Macintosh PowerPoint</Application>
  <PresentationFormat>Widescreen</PresentationFormat>
  <Paragraphs>69</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Jason Flores</dc:creator>
  <cp:lastModifiedBy>Jason Flores</cp:lastModifiedBy>
  <cp:revision>2</cp:revision>
  <dcterms:created xsi:type="dcterms:W3CDTF">2022-08-22T22:25:43Z</dcterms:created>
  <dcterms:modified xsi:type="dcterms:W3CDTF">2022-09-11T04:42:13Z</dcterms:modified>
</cp:coreProperties>
</file>