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5B7191"/>
    <a:srgbClr val="EAEEF3"/>
    <a:srgbClr val="CE1D02"/>
    <a:srgbClr val="E3EAF6"/>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86447"/>
  </p:normalViewPr>
  <p:slideViewPr>
    <p:cSldViewPr snapToGrid="0" snapToObjects="1">
      <p:cViewPr varScale="1">
        <p:scale>
          <a:sx n="112" d="100"/>
          <a:sy n="112" d="100"/>
        </p:scale>
        <p:origin x="760"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me&#10;&#10;Description générée automatiquement">
            <a:extLst>
              <a:ext uri="{FF2B5EF4-FFF2-40B4-BE49-F238E27FC236}">
                <a16:creationId xmlns:a16="http://schemas.microsoft.com/office/drawing/2014/main" id="{E702F750-622C-5148-B340-771A6A116F9F}"/>
              </a:ext>
            </a:extLst>
          </p:cNvPr>
          <p:cNvPicPr>
            <a:picLocks noChangeAspect="1"/>
          </p:cNvPicPr>
          <p:nvPr/>
        </p:nvPicPr>
        <p:blipFill>
          <a:blip r:embed="rId2">
            <a:alphaModFix amt="40000"/>
          </a:blip>
          <a:stretch>
            <a:fillRect/>
          </a:stretch>
        </p:blipFill>
        <p:spPr>
          <a:xfrm>
            <a:off x="7766629" y="51319"/>
            <a:ext cx="5280660" cy="638429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CADRE D'URGENCE POUR LES ENTREPRISES</a:t>
            </a:r>
          </a:p>
        </p:txBody>
      </p:sp>
      <p:sp>
        <p:nvSpPr>
          <p:cNvPr id="37" name="Rectangle 7">
            <a:extLst>
              <a:ext uri="{FF2B5EF4-FFF2-40B4-BE49-F238E27FC236}">
                <a16:creationId xmlns:a16="http://schemas.microsoft.com/office/drawing/2014/main" id="{3A8E0981-4678-3D40-82EF-A9D440FF46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6" name="TextBox 65">
            <a:extLst>
              <a:ext uri="{FF2B5EF4-FFF2-40B4-BE49-F238E27FC236}">
                <a16:creationId xmlns:a16="http://schemas.microsoft.com/office/drawing/2014/main" id="{17FF0C53-29EF-B546-A239-FDE2DED26FA7}"/>
              </a:ext>
            </a:extLst>
          </p:cNvPr>
          <p:cNvSpPr txBox="1"/>
          <p:nvPr/>
        </p:nvSpPr>
        <p:spPr>
          <a:xfrm>
            <a:off x="2108200" y="6477000"/>
            <a:ext cx="9265058"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CADRE D'URGENCE POUR LES ENTREPRISES</a:t>
            </a:r>
          </a:p>
        </p:txBody>
      </p:sp>
      <p:sp>
        <p:nvSpPr>
          <p:cNvPr id="67" name="Parallelogram 66">
            <a:extLst>
              <a:ext uri="{FF2B5EF4-FFF2-40B4-BE49-F238E27FC236}">
                <a16:creationId xmlns:a16="http://schemas.microsoft.com/office/drawing/2014/main" id="{781E1FFC-7036-1C43-A712-825FC03181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22F4D76-BF44-4340-8B62-496380FDD363}"/>
              </a:ext>
            </a:extLst>
          </p:cNvPr>
          <p:cNvSpPr txBox="1"/>
          <p:nvPr/>
        </p:nvSpPr>
        <p:spPr>
          <a:xfrm>
            <a:off x="409776" y="1177927"/>
            <a:ext cx="1059906" cy="707886"/>
          </a:xfrm>
          <a:prstGeom prst="rect">
            <a:avLst/>
          </a:prstGeom>
          <a:noFill/>
        </p:spPr>
        <p:txBody>
          <a:bodyPr wrap="none" rtlCol="0">
            <a:spAutoFit/>
          </a:bodyPr>
          <a:lstStyle/>
          <a:p>
            <a:r>
              <a:rPr lang="fr" sz="2000" dirty="0">
                <a:solidFill>
                  <a:schemeClr val="tx2">
                    <a:lumMod val="60000"/>
                    <a:lumOff val="40000"/>
                  </a:schemeClr>
                </a:solidFill>
                <a:latin typeface="Century Gothic" panose="020B0502020202020204" pitchFamily="34" charset="0"/>
              </a:rPr>
              <a:t>ÉTAPE </a:t>
            </a:r>
            <a:r>
              <a:rPr lang="fr" sz="4000" dirty="0">
                <a:solidFill>
                  <a:schemeClr val="tx2">
                    <a:lumMod val="50000"/>
                  </a:schemeClr>
                </a:solidFill>
                <a:latin typeface="Century Gothic" panose="020B0502020202020204" pitchFamily="34" charset="0"/>
              </a:rPr>
              <a:t>1</a:t>
            </a:r>
          </a:p>
        </p:txBody>
      </p:sp>
      <p:sp>
        <p:nvSpPr>
          <p:cNvPr id="68" name="TextBox 67">
            <a:extLst>
              <a:ext uri="{FF2B5EF4-FFF2-40B4-BE49-F238E27FC236}">
                <a16:creationId xmlns:a16="http://schemas.microsoft.com/office/drawing/2014/main" id="{55F1E9B2-2BF2-F145-BA66-83F01E67369A}"/>
              </a:ext>
            </a:extLst>
          </p:cNvPr>
          <p:cNvSpPr txBox="1"/>
          <p:nvPr/>
        </p:nvSpPr>
        <p:spPr>
          <a:xfrm>
            <a:off x="1706752" y="1177926"/>
            <a:ext cx="2537257" cy="738664"/>
          </a:xfrm>
          <a:prstGeom prst="rect">
            <a:avLst/>
          </a:prstGeom>
          <a:noFill/>
        </p:spPr>
        <p:txBody>
          <a:bodyPr wrap="square" rtlCol="0">
            <a:spAutoFit/>
          </a:bodyPr>
          <a:lstStyle/>
          <a:p>
            <a:r>
              <a:rPr lang="fr" sz="2100" dirty="0">
                <a:solidFill>
                  <a:schemeClr val="tx2">
                    <a:lumMod val="50000"/>
                  </a:schemeClr>
                </a:solidFill>
                <a:latin typeface="Century Gothic" panose="020B0502020202020204" pitchFamily="34" charset="0"/>
              </a:rPr>
              <a:t>ANALYSE DE L'IMPACT SUR L'ENTREPRISE</a:t>
            </a:r>
          </a:p>
        </p:txBody>
      </p:sp>
      <p:sp>
        <p:nvSpPr>
          <p:cNvPr id="69" name="TextBox 68">
            <a:extLst>
              <a:ext uri="{FF2B5EF4-FFF2-40B4-BE49-F238E27FC236}">
                <a16:creationId xmlns:a16="http://schemas.microsoft.com/office/drawing/2014/main" id="{97A30B2A-8029-1147-9EBF-055F3E441695}"/>
              </a:ext>
            </a:extLst>
          </p:cNvPr>
          <p:cNvSpPr txBox="1"/>
          <p:nvPr/>
        </p:nvSpPr>
        <p:spPr>
          <a:xfrm>
            <a:off x="4425372" y="1177926"/>
            <a:ext cx="6867858" cy="738664"/>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Au cours de cette phase, vous évaluez les impacts potentiels qui pourraient nuire à votre entreprise et vous créez une analyse d'impact sur l'entreprise (BIA). Examiner la ZAC avec la haute direction et les principaux intervenants pour assurer la visibilité.</a:t>
            </a:r>
          </a:p>
        </p:txBody>
      </p:sp>
      <p:sp>
        <p:nvSpPr>
          <p:cNvPr id="70" name="TextBox 69">
            <a:extLst>
              <a:ext uri="{FF2B5EF4-FFF2-40B4-BE49-F238E27FC236}">
                <a16:creationId xmlns:a16="http://schemas.microsoft.com/office/drawing/2014/main" id="{58155382-7B73-2146-B825-531CC3143824}"/>
              </a:ext>
            </a:extLst>
          </p:cNvPr>
          <p:cNvSpPr txBox="1"/>
          <p:nvPr/>
        </p:nvSpPr>
        <p:spPr>
          <a:xfrm>
            <a:off x="409776" y="2279615"/>
            <a:ext cx="1059906" cy="707886"/>
          </a:xfrm>
          <a:prstGeom prst="rect">
            <a:avLst/>
          </a:prstGeom>
          <a:noFill/>
        </p:spPr>
        <p:txBody>
          <a:bodyPr wrap="none" rtlCol="0">
            <a:spAutoFit/>
          </a:bodyPr>
          <a:lstStyle/>
          <a:p>
            <a:r>
              <a:rPr lang="fr" sz="2000" dirty="0">
                <a:solidFill>
                  <a:schemeClr val="tx2">
                    <a:lumMod val="60000"/>
                    <a:lumOff val="40000"/>
                  </a:schemeClr>
                </a:solidFill>
                <a:latin typeface="Century Gothic" panose="020B0502020202020204" pitchFamily="34" charset="0"/>
              </a:rPr>
              <a:t>ÉTAPE </a:t>
            </a:r>
            <a:r>
              <a:rPr lang="fr" sz="4000" dirty="0">
                <a:solidFill>
                  <a:schemeClr val="tx2">
                    <a:lumMod val="75000"/>
                  </a:schemeClr>
                </a:solidFill>
                <a:latin typeface="Century Gothic" panose="020B0502020202020204" pitchFamily="34" charset="0"/>
              </a:rPr>
              <a:t>2</a:t>
            </a:r>
          </a:p>
        </p:txBody>
      </p:sp>
      <p:sp>
        <p:nvSpPr>
          <p:cNvPr id="71" name="TextBox 70">
            <a:extLst>
              <a:ext uri="{FF2B5EF4-FFF2-40B4-BE49-F238E27FC236}">
                <a16:creationId xmlns:a16="http://schemas.microsoft.com/office/drawing/2014/main" id="{EFF0CA27-F872-9145-8F1C-7CD8DF02A159}"/>
              </a:ext>
            </a:extLst>
          </p:cNvPr>
          <p:cNvSpPr txBox="1"/>
          <p:nvPr/>
        </p:nvSpPr>
        <p:spPr>
          <a:xfrm>
            <a:off x="1706752" y="2279614"/>
            <a:ext cx="2537257" cy="738664"/>
          </a:xfrm>
          <a:prstGeom prst="rect">
            <a:avLst/>
          </a:prstGeom>
          <a:noFill/>
        </p:spPr>
        <p:txBody>
          <a:bodyPr wrap="square" rtlCol="0">
            <a:spAutoFit/>
          </a:bodyPr>
          <a:lstStyle/>
          <a:p>
            <a:r>
              <a:rPr lang="fr" sz="2100" dirty="0">
                <a:solidFill>
                  <a:schemeClr val="tx2">
                    <a:lumMod val="50000"/>
                  </a:schemeClr>
                </a:solidFill>
                <a:latin typeface="Century Gothic" panose="020B0502020202020204" pitchFamily="34" charset="0"/>
              </a:rPr>
              <a:t>STRATÉGIES DE RÉTABLISSEMENT</a:t>
            </a:r>
          </a:p>
        </p:txBody>
      </p:sp>
      <p:sp>
        <p:nvSpPr>
          <p:cNvPr id="72" name="TextBox 71">
            <a:extLst>
              <a:ext uri="{FF2B5EF4-FFF2-40B4-BE49-F238E27FC236}">
                <a16:creationId xmlns:a16="http://schemas.microsoft.com/office/drawing/2014/main" id="{441B4689-DE1C-D841-B7F4-E6023C6C5C12}"/>
              </a:ext>
            </a:extLst>
          </p:cNvPr>
          <p:cNvSpPr txBox="1"/>
          <p:nvPr/>
        </p:nvSpPr>
        <p:spPr>
          <a:xfrm>
            <a:off x="4425372" y="2279614"/>
            <a:ext cx="6867858" cy="954107"/>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Identifiez et documentez tous les besoins en ressources en fonction des BIA que vous avez effectués à l'étape précédente. Déterminer une stratégie de rétablissement plausible en fonction des besoins de l'entreprise et de la ZAC, et documenter et mettre en œuvre ces stratégies.</a:t>
            </a:r>
          </a:p>
        </p:txBody>
      </p:sp>
      <p:sp>
        <p:nvSpPr>
          <p:cNvPr id="73" name="TextBox 72">
            <a:extLst>
              <a:ext uri="{FF2B5EF4-FFF2-40B4-BE49-F238E27FC236}">
                <a16:creationId xmlns:a16="http://schemas.microsoft.com/office/drawing/2014/main" id="{134AFFE7-7E04-664F-81C5-823EC97C5BAC}"/>
              </a:ext>
            </a:extLst>
          </p:cNvPr>
          <p:cNvSpPr txBox="1"/>
          <p:nvPr/>
        </p:nvSpPr>
        <p:spPr>
          <a:xfrm>
            <a:off x="409776" y="3627486"/>
            <a:ext cx="1059906" cy="707886"/>
          </a:xfrm>
          <a:prstGeom prst="rect">
            <a:avLst/>
          </a:prstGeom>
          <a:noFill/>
        </p:spPr>
        <p:txBody>
          <a:bodyPr wrap="none" rtlCol="0">
            <a:spAutoFit/>
          </a:bodyPr>
          <a:lstStyle/>
          <a:p>
            <a:r>
              <a:rPr lang="fr" sz="2000" dirty="0">
                <a:solidFill>
                  <a:schemeClr val="tx2">
                    <a:lumMod val="60000"/>
                    <a:lumOff val="40000"/>
                  </a:schemeClr>
                </a:solidFill>
                <a:latin typeface="Century Gothic" panose="020B0502020202020204" pitchFamily="34" charset="0"/>
              </a:rPr>
              <a:t>ÉTAPE </a:t>
            </a:r>
            <a:r>
              <a:rPr lang="fr" sz="4000" dirty="0">
                <a:solidFill>
                  <a:schemeClr val="tx2"/>
                </a:solidFill>
                <a:latin typeface="Century Gothic" panose="020B0502020202020204" pitchFamily="34" charset="0"/>
              </a:rPr>
              <a:t>3</a:t>
            </a:r>
          </a:p>
        </p:txBody>
      </p:sp>
      <p:sp>
        <p:nvSpPr>
          <p:cNvPr id="74" name="TextBox 73">
            <a:extLst>
              <a:ext uri="{FF2B5EF4-FFF2-40B4-BE49-F238E27FC236}">
                <a16:creationId xmlns:a16="http://schemas.microsoft.com/office/drawing/2014/main" id="{C8F2B269-3A95-8C46-82D1-296AF9BBC7DE}"/>
              </a:ext>
            </a:extLst>
          </p:cNvPr>
          <p:cNvSpPr txBox="1"/>
          <p:nvPr/>
        </p:nvSpPr>
        <p:spPr>
          <a:xfrm>
            <a:off x="1706752" y="3627485"/>
            <a:ext cx="2537257" cy="738664"/>
          </a:xfrm>
          <a:prstGeom prst="rect">
            <a:avLst/>
          </a:prstGeom>
          <a:noFill/>
        </p:spPr>
        <p:txBody>
          <a:bodyPr wrap="square" rtlCol="0">
            <a:spAutoFit/>
          </a:bodyPr>
          <a:lstStyle/>
          <a:p>
            <a:r>
              <a:rPr lang="fr" sz="2100" dirty="0">
                <a:solidFill>
                  <a:schemeClr val="tx2">
                    <a:lumMod val="50000"/>
                  </a:schemeClr>
                </a:solidFill>
                <a:latin typeface="Century Gothic" panose="020B0502020202020204" pitchFamily="34" charset="0"/>
              </a:rPr>
              <a:t>ÉLABORATION DU PLAN</a:t>
            </a:r>
          </a:p>
        </p:txBody>
      </p:sp>
      <p:sp>
        <p:nvSpPr>
          <p:cNvPr id="75" name="TextBox 74">
            <a:extLst>
              <a:ext uri="{FF2B5EF4-FFF2-40B4-BE49-F238E27FC236}">
                <a16:creationId xmlns:a16="http://schemas.microsoft.com/office/drawing/2014/main" id="{A47393F3-6B3B-7B47-B3D7-8F0A444991C1}"/>
              </a:ext>
            </a:extLst>
          </p:cNvPr>
          <p:cNvSpPr txBox="1"/>
          <p:nvPr/>
        </p:nvSpPr>
        <p:spPr>
          <a:xfrm>
            <a:off x="4425372" y="3627485"/>
            <a:ext cx="6867858" cy="1169551"/>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Élaborer le cadre du plan d'urgence; établir et organiser les équipes de rétablissement; et élaborer un plan de relocalisation en cas de perturbation ou de catastrophe. Créez un plan d'urgence métier (PCA) complet et un plan de reprise après sinistre informatique, et documentez le tout dans un document flexible et circulant. Obtenir l'approbation de la haute direction à la fin.</a:t>
            </a:r>
          </a:p>
        </p:txBody>
      </p:sp>
      <p:sp>
        <p:nvSpPr>
          <p:cNvPr id="76" name="TextBox 75">
            <a:extLst>
              <a:ext uri="{FF2B5EF4-FFF2-40B4-BE49-F238E27FC236}">
                <a16:creationId xmlns:a16="http://schemas.microsoft.com/office/drawing/2014/main" id="{7DA7645B-ACB4-7F41-8F3B-691077A5EEC8}"/>
              </a:ext>
            </a:extLst>
          </p:cNvPr>
          <p:cNvSpPr txBox="1"/>
          <p:nvPr/>
        </p:nvSpPr>
        <p:spPr>
          <a:xfrm>
            <a:off x="409776" y="5139479"/>
            <a:ext cx="1059906" cy="707886"/>
          </a:xfrm>
          <a:prstGeom prst="rect">
            <a:avLst/>
          </a:prstGeom>
          <a:noFill/>
        </p:spPr>
        <p:txBody>
          <a:bodyPr wrap="none" rtlCol="0">
            <a:spAutoFit/>
          </a:bodyPr>
          <a:lstStyle/>
          <a:p>
            <a:r>
              <a:rPr lang="fr" sz="2000" dirty="0">
                <a:solidFill>
                  <a:schemeClr val="tx2">
                    <a:lumMod val="60000"/>
                    <a:lumOff val="40000"/>
                  </a:schemeClr>
                </a:solidFill>
                <a:latin typeface="Century Gothic" panose="020B0502020202020204" pitchFamily="34" charset="0"/>
              </a:rPr>
              <a:t>ÉTAPE </a:t>
            </a:r>
            <a:r>
              <a:rPr lang="fr" sz="4000" dirty="0">
                <a:solidFill>
                  <a:schemeClr val="tx2">
                    <a:lumMod val="60000"/>
                    <a:lumOff val="40000"/>
                  </a:schemeClr>
                </a:solidFill>
                <a:latin typeface="Century Gothic" panose="020B0502020202020204" pitchFamily="34" charset="0"/>
              </a:rPr>
              <a:t>4</a:t>
            </a:r>
          </a:p>
        </p:txBody>
      </p:sp>
      <p:sp>
        <p:nvSpPr>
          <p:cNvPr id="77" name="TextBox 76">
            <a:extLst>
              <a:ext uri="{FF2B5EF4-FFF2-40B4-BE49-F238E27FC236}">
                <a16:creationId xmlns:a16="http://schemas.microsoft.com/office/drawing/2014/main" id="{408AB59E-A5C7-7D42-848A-3A3C541B183F}"/>
              </a:ext>
            </a:extLst>
          </p:cNvPr>
          <p:cNvSpPr txBox="1"/>
          <p:nvPr/>
        </p:nvSpPr>
        <p:spPr>
          <a:xfrm>
            <a:off x="1706752" y="5139478"/>
            <a:ext cx="2537257" cy="738664"/>
          </a:xfrm>
          <a:prstGeom prst="rect">
            <a:avLst/>
          </a:prstGeom>
          <a:noFill/>
        </p:spPr>
        <p:txBody>
          <a:bodyPr wrap="square" rtlCol="0">
            <a:spAutoFit/>
          </a:bodyPr>
          <a:lstStyle/>
          <a:p>
            <a:r>
              <a:rPr lang="fr" sz="2100" dirty="0">
                <a:solidFill>
                  <a:schemeClr val="tx2">
                    <a:lumMod val="50000"/>
                  </a:schemeClr>
                </a:solidFill>
                <a:latin typeface="Century Gothic" panose="020B0502020202020204" pitchFamily="34" charset="0"/>
              </a:rPr>
              <a:t>TESTS ET EXERCICES</a:t>
            </a:r>
          </a:p>
        </p:txBody>
      </p:sp>
      <p:sp>
        <p:nvSpPr>
          <p:cNvPr id="78" name="TextBox 77">
            <a:extLst>
              <a:ext uri="{FF2B5EF4-FFF2-40B4-BE49-F238E27FC236}">
                <a16:creationId xmlns:a16="http://schemas.microsoft.com/office/drawing/2014/main" id="{9BDF7D80-A882-EC4B-8BB2-5056ACA81990}"/>
              </a:ext>
            </a:extLst>
          </p:cNvPr>
          <p:cNvSpPr txBox="1"/>
          <p:nvPr/>
        </p:nvSpPr>
        <p:spPr>
          <a:xfrm>
            <a:off x="4425372" y="5139478"/>
            <a:ext cx="6867858" cy="738664"/>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Créez un plan de test et des exercices ultérieurs que l'entreprise peut effectuer pour s'assurer que le plan d'urgence de l'entreprise fonctionne correctement. Mettez à jour le PCA au besoin en fonction des tests et des exercices. </a:t>
            </a:r>
          </a:p>
        </p:txBody>
      </p:sp>
      <p:cxnSp>
        <p:nvCxnSpPr>
          <p:cNvPr id="12" name="Straight Connector 11">
            <a:extLst>
              <a:ext uri="{FF2B5EF4-FFF2-40B4-BE49-F238E27FC236}">
                <a16:creationId xmlns:a16="http://schemas.microsoft.com/office/drawing/2014/main" id="{7D574A18-EADD-4B45-8A9A-C700F6E1E4CE}"/>
              </a:ext>
            </a:extLst>
          </p:cNvPr>
          <p:cNvCxnSpPr>
            <a:cxnSpLocks/>
          </p:cNvCxnSpPr>
          <p:nvPr/>
        </p:nvCxnSpPr>
        <p:spPr>
          <a:xfrm>
            <a:off x="403899" y="2110154"/>
            <a:ext cx="113842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335B8D9-8082-0D4D-B3E7-2D74A63F0099}"/>
              </a:ext>
            </a:extLst>
          </p:cNvPr>
          <p:cNvCxnSpPr>
            <a:cxnSpLocks/>
          </p:cNvCxnSpPr>
          <p:nvPr/>
        </p:nvCxnSpPr>
        <p:spPr>
          <a:xfrm>
            <a:off x="403899" y="3429000"/>
            <a:ext cx="113842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37888B2-88D5-DB4B-B96B-D0073E2806CA}"/>
              </a:ext>
            </a:extLst>
          </p:cNvPr>
          <p:cNvCxnSpPr>
            <a:cxnSpLocks/>
          </p:cNvCxnSpPr>
          <p:nvPr/>
        </p:nvCxnSpPr>
        <p:spPr>
          <a:xfrm>
            <a:off x="403899" y="4953000"/>
            <a:ext cx="113842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1E6638A-5262-45E5-B529-06D223431A3D}" vid="{23BDA479-5F24-43FA-ACBF-67D758B665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IC-Business-Contingency-Framework-Template_PowerPoint - SR edits</Template>
  <TotalTime>5</TotalTime>
  <Words>335</Words>
  <Application>Microsoft Macintosh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2021-04-01T19:21:00Z</dcterms:created>
  <dcterms:modified xsi:type="dcterms:W3CDTF">2022-09-11T04:26:23Z</dcterms:modified>
</cp:coreProperties>
</file>