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F0A622"/>
    <a:srgbClr val="5B7191"/>
    <a:srgbClr val="EAEEF3"/>
    <a:srgbClr val="CE1D02"/>
    <a:srgbClr val="E3EAF6"/>
    <a:srgbClr val="CDD5DD"/>
    <a:srgbClr val="74859B"/>
    <a:srgbClr val="C4D2E7"/>
    <a:srgbClr val="5E91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6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rma&#10;&#10;Descripción generada automáticamente">
            <a:extLst>
              <a:ext uri="{FF2B5EF4-FFF2-40B4-BE49-F238E27FC236}">
                <a16:creationId xmlns:a16="http://schemas.microsoft.com/office/drawing/2014/main" id="{E702F750-622C-5148-B340-771A6A116F9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7766629" y="51319"/>
            <a:ext cx="5280660" cy="638429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MARCO DE CONTINGENCIA EMPRESARIAL</a:t>
            </a:r>
          </a:p>
        </p:txBody>
      </p:sp>
      <p:sp>
        <p:nvSpPr>
          <p:cNvPr id="37" name="Rectangle 7">
            <a:extLst>
              <a:ext uri="{FF2B5EF4-FFF2-40B4-BE49-F238E27FC236}">
                <a16:creationId xmlns:a16="http://schemas.microsoft.com/office/drawing/2014/main" id="{3A8E0981-4678-3D40-82EF-A9D440FF46C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7FF0C53-29EF-B546-A239-FDE2DED26FA7}"/>
              </a:ext>
            </a:extLst>
          </p:cNvPr>
          <p:cNvSpPr txBox="1"/>
          <p:nvPr/>
        </p:nvSpPr>
        <p:spPr>
          <a:xfrm>
            <a:off x="2108200" y="6477000"/>
            <a:ext cx="926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MARCO DE CONTINGENCIA EMPRESARIAL</a:t>
            </a:r>
          </a:p>
        </p:txBody>
      </p:sp>
      <p:sp>
        <p:nvSpPr>
          <p:cNvPr id="67" name="Parallelogram 66">
            <a:extLst>
              <a:ext uri="{FF2B5EF4-FFF2-40B4-BE49-F238E27FC236}">
                <a16:creationId xmlns:a16="http://schemas.microsoft.com/office/drawing/2014/main" id="{781E1FFC-7036-1C43-A712-825FC031818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2F4D76-BF44-4340-8B62-496380FDD363}"/>
              </a:ext>
            </a:extLst>
          </p:cNvPr>
          <p:cNvSpPr txBox="1"/>
          <p:nvPr/>
        </p:nvSpPr>
        <p:spPr>
          <a:xfrm>
            <a:off x="409776" y="1177927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PASO </a:t>
            </a:r>
            <a:r>
              <a:rPr lang="es" sz="40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5F1E9B2-2BF2-F145-BA66-83F01E67369A}"/>
              </a:ext>
            </a:extLst>
          </p:cNvPr>
          <p:cNvSpPr txBox="1"/>
          <p:nvPr/>
        </p:nvSpPr>
        <p:spPr>
          <a:xfrm>
            <a:off x="1706752" y="1177926"/>
            <a:ext cx="2537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1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ANÁLISIS DE IMPACTO EN EL NEGOCIO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7A30B2A-8029-1147-9EBF-055F3E441695}"/>
              </a:ext>
            </a:extLst>
          </p:cNvPr>
          <p:cNvSpPr txBox="1"/>
          <p:nvPr/>
        </p:nvSpPr>
        <p:spPr>
          <a:xfrm>
            <a:off x="4425372" y="1177926"/>
            <a:ext cx="6867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Durante esta fase, evalúa los impactos potenciales que podrían dañar su negocio y crea un Análisis de Impacto en el Negocio (BIA). Revise el BIA con la alta gerencia y las partes interesadas clave para garantizar la visibilidad.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8155382-7B73-2146-B825-531CC3143824}"/>
              </a:ext>
            </a:extLst>
          </p:cNvPr>
          <p:cNvSpPr txBox="1"/>
          <p:nvPr/>
        </p:nvSpPr>
        <p:spPr>
          <a:xfrm>
            <a:off x="409776" y="2279615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PASO </a:t>
            </a:r>
            <a:r>
              <a:rPr lang="es" sz="4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FF0CA27-F872-9145-8F1C-7CD8DF02A159}"/>
              </a:ext>
            </a:extLst>
          </p:cNvPr>
          <p:cNvSpPr txBox="1"/>
          <p:nvPr/>
        </p:nvSpPr>
        <p:spPr>
          <a:xfrm>
            <a:off x="1706752" y="2279614"/>
            <a:ext cx="2537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1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ESTRATEGIAS DE RECUPERACIÓN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41B4689-DE1C-D841-B7F4-E6023C6C5C12}"/>
              </a:ext>
            </a:extLst>
          </p:cNvPr>
          <p:cNvSpPr txBox="1"/>
          <p:nvPr/>
        </p:nvSpPr>
        <p:spPr>
          <a:xfrm>
            <a:off x="4425372" y="2279614"/>
            <a:ext cx="6867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Identifique y documente todos los requisitos de recursos en función de los BIA que completó en el paso anterior. Determinar una estrategia de recuperación plausible basada en las necesidades del negocio y del BIA, y documentar e implementar esas estrategias.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34AFFE7-7E04-664F-81C5-823EC97C5BAC}"/>
              </a:ext>
            </a:extLst>
          </p:cNvPr>
          <p:cNvSpPr txBox="1"/>
          <p:nvPr/>
        </p:nvSpPr>
        <p:spPr>
          <a:xfrm>
            <a:off x="409776" y="3627486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PASO </a:t>
            </a:r>
            <a:r>
              <a:rPr lang="es" sz="4000" dirty="0">
                <a:solidFill>
                  <a:schemeClr val="tx2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8F2B269-3A95-8C46-82D1-296AF9BBC7DE}"/>
              </a:ext>
            </a:extLst>
          </p:cNvPr>
          <p:cNvSpPr txBox="1"/>
          <p:nvPr/>
        </p:nvSpPr>
        <p:spPr>
          <a:xfrm>
            <a:off x="1706752" y="3627485"/>
            <a:ext cx="2537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1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DESARROLLO DEL PLAN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47393F3-6B3B-7B47-B3D7-8F0A444991C1}"/>
              </a:ext>
            </a:extLst>
          </p:cNvPr>
          <p:cNvSpPr txBox="1"/>
          <p:nvPr/>
        </p:nvSpPr>
        <p:spPr>
          <a:xfrm>
            <a:off x="4425372" y="3627485"/>
            <a:ext cx="68678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Desarrollar el marco para el plan de contingencia; establecer y organizar los equipos de recuperación; y desarrollar un plan de reubicación en caso de interrupción o desastre. Cree un plan de contingencia empresarial (BCP) completo y un plan de recuperación ante desastres de TI, y documente todo en un documento flexible y circulante. Obtenga la aprobación de la alta gerencia al finalizar.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DA7645B-ACB4-7F41-8F3B-691077A5EEC8}"/>
              </a:ext>
            </a:extLst>
          </p:cNvPr>
          <p:cNvSpPr txBox="1"/>
          <p:nvPr/>
        </p:nvSpPr>
        <p:spPr>
          <a:xfrm>
            <a:off x="409776" y="5139479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PASO </a:t>
            </a:r>
            <a:r>
              <a:rPr lang="e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08AB59E-A5C7-7D42-848A-3A3C541B183F}"/>
              </a:ext>
            </a:extLst>
          </p:cNvPr>
          <p:cNvSpPr txBox="1"/>
          <p:nvPr/>
        </p:nvSpPr>
        <p:spPr>
          <a:xfrm>
            <a:off x="1706752" y="5139478"/>
            <a:ext cx="2537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1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PRUEBAS Y EJERCICIOS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BDF7D80-A882-EC4B-8BB2-5056ACA81990}"/>
              </a:ext>
            </a:extLst>
          </p:cNvPr>
          <p:cNvSpPr txBox="1"/>
          <p:nvPr/>
        </p:nvSpPr>
        <p:spPr>
          <a:xfrm>
            <a:off x="4425372" y="5139478"/>
            <a:ext cx="6867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Cree un plan de prueba y ejercicios posteriores que la empresa pueda realizar para garantizar que el plan de contingencia empresarial funcione correctamente. Actualice el BCP según sea necesario en función de las pruebas y ejercicios.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D574A18-EADD-4B45-8A9A-C700F6E1E4CE}"/>
              </a:ext>
            </a:extLst>
          </p:cNvPr>
          <p:cNvCxnSpPr>
            <a:cxnSpLocks/>
          </p:cNvCxnSpPr>
          <p:nvPr/>
        </p:nvCxnSpPr>
        <p:spPr>
          <a:xfrm>
            <a:off x="403899" y="2110154"/>
            <a:ext cx="1138420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335B8D9-8082-0D4D-B3E7-2D74A63F0099}"/>
              </a:ext>
            </a:extLst>
          </p:cNvPr>
          <p:cNvCxnSpPr>
            <a:cxnSpLocks/>
          </p:cNvCxnSpPr>
          <p:nvPr/>
        </p:nvCxnSpPr>
        <p:spPr>
          <a:xfrm>
            <a:off x="403899" y="3429000"/>
            <a:ext cx="1138420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37888B2-88D5-DB4B-B96B-D0073E2806CA}"/>
              </a:ext>
            </a:extLst>
          </p:cNvPr>
          <p:cNvCxnSpPr>
            <a:cxnSpLocks/>
          </p:cNvCxnSpPr>
          <p:nvPr/>
        </p:nvCxnSpPr>
        <p:spPr>
          <a:xfrm>
            <a:off x="403899" y="4953000"/>
            <a:ext cx="1138420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1E6638A-5262-45E5-B529-06D223431A3D}" vid="{23BDA479-5F24-43FA-ACBF-67D758B665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IC-Business-Contingency-Framework-Template_PowerPoint - SR edits</Template>
  <TotalTime>3</TotalTime>
  <Words>320</Words>
  <Application>Microsoft Macintosh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2021-04-01T19:21:00Z</dcterms:created>
  <dcterms:modified xsi:type="dcterms:W3CDTF">2022-09-11T04:19:03Z</dcterms:modified>
</cp:coreProperties>
</file>