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F0A622"/>
    <a:srgbClr val="5B7191"/>
    <a:srgbClr val="EAEEF3"/>
    <a:srgbClr val="CE1D02"/>
    <a:srgbClr val="E3EAF6"/>
    <a:srgbClr val="CDD5DD"/>
    <a:srgbClr val="74859B"/>
    <a:srgbClr val="C4D2E7"/>
    <a:srgbClr val="5E9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6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rma&#10;&#10;Descrizione generata automaticamente">
            <a:extLst>
              <a:ext uri="{FF2B5EF4-FFF2-40B4-BE49-F238E27FC236}">
                <a16:creationId xmlns:a16="http://schemas.microsoft.com/office/drawing/2014/main" id="{E702F750-622C-5148-B340-771A6A116F9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7766629" y="51319"/>
            <a:ext cx="5280660" cy="638429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QUADRO DI CONTINGENZA AZIENDALE</a:t>
            </a:r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id="{3A8E0981-4678-3D40-82EF-A9D440FF46C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7FF0C53-29EF-B546-A239-FDE2DED26FA7}"/>
              </a:ext>
            </a:extLst>
          </p:cNvPr>
          <p:cNvSpPr txBox="1"/>
          <p:nvPr/>
        </p:nvSpPr>
        <p:spPr>
          <a:xfrm>
            <a:off x="2108200" y="6477000"/>
            <a:ext cx="926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QUADRO DI CONTINGENZA AZIENDALE</a:t>
            </a:r>
          </a:p>
        </p:txBody>
      </p:sp>
      <p:sp>
        <p:nvSpPr>
          <p:cNvPr id="67" name="Parallelogram 66">
            <a:extLst>
              <a:ext uri="{FF2B5EF4-FFF2-40B4-BE49-F238E27FC236}">
                <a16:creationId xmlns:a16="http://schemas.microsoft.com/office/drawing/2014/main" id="{781E1FFC-7036-1C43-A712-825FC031818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2F4D76-BF44-4340-8B62-496380FDD363}"/>
              </a:ext>
            </a:extLst>
          </p:cNvPr>
          <p:cNvSpPr txBox="1"/>
          <p:nvPr/>
        </p:nvSpPr>
        <p:spPr>
          <a:xfrm>
            <a:off x="409776" y="1177927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FASE </a:t>
            </a:r>
            <a:r>
              <a:rPr lang="it" sz="40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5F1E9B2-2BF2-F145-BA66-83F01E67369A}"/>
              </a:ext>
            </a:extLst>
          </p:cNvPr>
          <p:cNvSpPr txBox="1"/>
          <p:nvPr/>
        </p:nvSpPr>
        <p:spPr>
          <a:xfrm>
            <a:off x="1706752" y="1177926"/>
            <a:ext cx="2537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1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ANALISI DELL'IMPATTO AZIENDALE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7A30B2A-8029-1147-9EBF-055F3E441695}"/>
              </a:ext>
            </a:extLst>
          </p:cNvPr>
          <p:cNvSpPr txBox="1"/>
          <p:nvPr/>
        </p:nvSpPr>
        <p:spPr>
          <a:xfrm>
            <a:off x="4425372" y="1177926"/>
            <a:ext cx="6867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Durante questa fase, si valutano i potenziali impatti che potrebbero danneggiare l'azienda e si crea un'analisi dell'impatto aziendale (BIA). Rivedere la BIA con il senior management e le principali parti interessate per garantire la visibilità.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8155382-7B73-2146-B825-531CC3143824}"/>
              </a:ext>
            </a:extLst>
          </p:cNvPr>
          <p:cNvSpPr txBox="1"/>
          <p:nvPr/>
        </p:nvSpPr>
        <p:spPr>
          <a:xfrm>
            <a:off x="409776" y="2279615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FASE </a:t>
            </a:r>
            <a:r>
              <a:rPr lang="it" sz="40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FF0CA27-F872-9145-8F1C-7CD8DF02A159}"/>
              </a:ext>
            </a:extLst>
          </p:cNvPr>
          <p:cNvSpPr txBox="1"/>
          <p:nvPr/>
        </p:nvSpPr>
        <p:spPr>
          <a:xfrm>
            <a:off x="1706752" y="2279614"/>
            <a:ext cx="2537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1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STRATEGIE DI RECUPERO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41B4689-DE1C-D841-B7F4-E6023C6C5C12}"/>
              </a:ext>
            </a:extLst>
          </p:cNvPr>
          <p:cNvSpPr txBox="1"/>
          <p:nvPr/>
        </p:nvSpPr>
        <p:spPr>
          <a:xfrm>
            <a:off x="4425372" y="2279614"/>
            <a:ext cx="6867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Identificare e documentare tutti i requisiti delle risorse in base ai BIA completati nel passaggio precedente. Determinare una strategia di recupero plausibile in base alle esigenze dell'azienda e della BIA, documentare e implementare tali strategie.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34AFFE7-7E04-664F-81C5-823EC97C5BAC}"/>
              </a:ext>
            </a:extLst>
          </p:cNvPr>
          <p:cNvSpPr txBox="1"/>
          <p:nvPr/>
        </p:nvSpPr>
        <p:spPr>
          <a:xfrm>
            <a:off x="409776" y="3627486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FASE </a:t>
            </a:r>
            <a:r>
              <a:rPr lang="it" sz="4000" dirty="0">
                <a:solidFill>
                  <a:schemeClr val="tx2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8F2B269-3A95-8C46-82D1-296AF9BBC7DE}"/>
              </a:ext>
            </a:extLst>
          </p:cNvPr>
          <p:cNvSpPr txBox="1"/>
          <p:nvPr/>
        </p:nvSpPr>
        <p:spPr>
          <a:xfrm>
            <a:off x="1706752" y="3627485"/>
            <a:ext cx="2537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1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SVILUPPO DEL PIANO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47393F3-6B3B-7B47-B3D7-8F0A444991C1}"/>
              </a:ext>
            </a:extLst>
          </p:cNvPr>
          <p:cNvSpPr txBox="1"/>
          <p:nvPr/>
        </p:nvSpPr>
        <p:spPr>
          <a:xfrm>
            <a:off x="4425372" y="3627485"/>
            <a:ext cx="68678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Sviluppare il quadro per il piano di emergenza; istituire e organizzare le squadre di recupero; e sviluppare un piano di ricollocazione in caso di interruzione o disastro. Crea un piano di emergenza aziendale (BCP) e un piano di disaster recovery IT approfonditi e documenta tutto in un documento flessibile e circolante. Ottieni l'approvazione della direzione superiore al completamento.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DA7645B-ACB4-7F41-8F3B-691077A5EEC8}"/>
              </a:ext>
            </a:extLst>
          </p:cNvPr>
          <p:cNvSpPr txBox="1"/>
          <p:nvPr/>
        </p:nvSpPr>
        <p:spPr>
          <a:xfrm>
            <a:off x="409776" y="5139479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FASE </a:t>
            </a:r>
            <a:r>
              <a:rPr lang="it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08AB59E-A5C7-7D42-848A-3A3C541B183F}"/>
              </a:ext>
            </a:extLst>
          </p:cNvPr>
          <p:cNvSpPr txBox="1"/>
          <p:nvPr/>
        </p:nvSpPr>
        <p:spPr>
          <a:xfrm>
            <a:off x="1706752" y="5139478"/>
            <a:ext cx="2537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1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TEST &amp; ESERCIZI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BDF7D80-A882-EC4B-8BB2-5056ACA81990}"/>
              </a:ext>
            </a:extLst>
          </p:cNvPr>
          <p:cNvSpPr txBox="1"/>
          <p:nvPr/>
        </p:nvSpPr>
        <p:spPr>
          <a:xfrm>
            <a:off x="4425372" y="5139478"/>
            <a:ext cx="6867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Creare un piano di test e gli esercizi successivi che l'azienda può eseguire per garantire che il piano di emergenza aziendale funzioni correttamente. Aggiornare il BCP in base alle esigenze in base ai test e agli esercizi.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D574A18-EADD-4B45-8A9A-C700F6E1E4CE}"/>
              </a:ext>
            </a:extLst>
          </p:cNvPr>
          <p:cNvCxnSpPr>
            <a:cxnSpLocks/>
          </p:cNvCxnSpPr>
          <p:nvPr/>
        </p:nvCxnSpPr>
        <p:spPr>
          <a:xfrm>
            <a:off x="403899" y="2110154"/>
            <a:ext cx="1138420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335B8D9-8082-0D4D-B3E7-2D74A63F0099}"/>
              </a:ext>
            </a:extLst>
          </p:cNvPr>
          <p:cNvCxnSpPr>
            <a:cxnSpLocks/>
          </p:cNvCxnSpPr>
          <p:nvPr/>
        </p:nvCxnSpPr>
        <p:spPr>
          <a:xfrm>
            <a:off x="403899" y="3429000"/>
            <a:ext cx="1138420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37888B2-88D5-DB4B-B96B-D0073E2806CA}"/>
              </a:ext>
            </a:extLst>
          </p:cNvPr>
          <p:cNvCxnSpPr>
            <a:cxnSpLocks/>
          </p:cNvCxnSpPr>
          <p:nvPr/>
        </p:nvCxnSpPr>
        <p:spPr>
          <a:xfrm>
            <a:off x="403899" y="4953000"/>
            <a:ext cx="1138420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1E6638A-5262-45E5-B529-06D223431A3D}" vid="{23BDA479-5F24-43FA-ACBF-67D758B665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IC-Business-Contingency-Framework-Template_PowerPoint - SR edits</Template>
  <TotalTime>3</TotalTime>
  <Words>305</Words>
  <Application>Microsoft Macintosh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2021-04-01T19:21:00Z</dcterms:created>
  <dcterms:modified xsi:type="dcterms:W3CDTF">2022-09-11T04:31:20Z</dcterms:modified>
</cp:coreProperties>
</file>