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42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D32"/>
    <a:srgbClr val="F0A622"/>
    <a:srgbClr val="5B7191"/>
    <a:srgbClr val="EAEEF3"/>
    <a:srgbClr val="CE1D02"/>
    <a:srgbClr val="E3EAF6"/>
    <a:srgbClr val="CDD5DD"/>
    <a:srgbClr val="74859B"/>
    <a:srgbClr val="C4D2E7"/>
    <a:srgbClr val="5E91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74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760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形&#10;&#10;自動的に生成された説明">
            <a:extLst>
              <a:ext uri="{FF2B5EF4-FFF2-40B4-BE49-F238E27FC236}">
                <a16:creationId xmlns:a16="http://schemas.microsoft.com/office/drawing/2014/main" id="{E702F750-622C-5148-B340-771A6A116F9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40000"/>
          </a:blip>
          <a:stretch>
            <a:fillRect/>
          </a:stretch>
        </p:blipFill>
        <p:spPr>
          <a:xfrm>
            <a:off x="7766629" y="51319"/>
            <a:ext cx="5280660" cy="638429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09776" y="353237"/>
            <a:ext cx="7309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ビジネスコンティンジェンシーフレームワーク</a:t>
            </a:r>
          </a:p>
        </p:txBody>
      </p:sp>
      <p:sp>
        <p:nvSpPr>
          <p:cNvPr id="37" name="Rectangle 7">
            <a:extLst>
              <a:ext uri="{FF2B5EF4-FFF2-40B4-BE49-F238E27FC236}">
                <a16:creationId xmlns:a16="http://schemas.microsoft.com/office/drawing/2014/main" id="{3A8E0981-4678-3D40-82EF-A9D440FF46C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7FF0C53-29EF-B546-A239-FDE2DED26FA7}"/>
              </a:ext>
            </a:extLst>
          </p:cNvPr>
          <p:cNvSpPr txBox="1"/>
          <p:nvPr/>
        </p:nvSpPr>
        <p:spPr>
          <a:xfrm>
            <a:off x="2108200" y="6477000"/>
            <a:ext cx="9265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ビジネスコンティンジェンシーフレームワーク</a:t>
            </a:r>
          </a:p>
        </p:txBody>
      </p:sp>
      <p:sp>
        <p:nvSpPr>
          <p:cNvPr id="67" name="Parallelogram 66">
            <a:extLst>
              <a:ext uri="{FF2B5EF4-FFF2-40B4-BE49-F238E27FC236}">
                <a16:creationId xmlns:a16="http://schemas.microsoft.com/office/drawing/2014/main" id="{781E1FFC-7036-1C43-A712-825FC031818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2F4D76-BF44-4340-8B62-496380FDD363}"/>
              </a:ext>
            </a:extLst>
          </p:cNvPr>
          <p:cNvSpPr txBox="1"/>
          <p:nvPr/>
        </p:nvSpPr>
        <p:spPr>
          <a:xfrm>
            <a:off x="409776" y="1177927"/>
            <a:ext cx="10599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ステップ </a:t>
            </a:r>
            <a:r>
              <a:rPr lang="ja" sz="40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5F1E9B2-2BF2-F145-BA66-83F01E67369A}"/>
              </a:ext>
            </a:extLst>
          </p:cNvPr>
          <p:cNvSpPr txBox="1"/>
          <p:nvPr/>
        </p:nvSpPr>
        <p:spPr>
          <a:xfrm>
            <a:off x="1706752" y="1177926"/>
            <a:ext cx="25372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21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ビジネス・インパクト分析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97A30B2A-8029-1147-9EBF-055F3E441695}"/>
              </a:ext>
            </a:extLst>
          </p:cNvPr>
          <p:cNvSpPr txBox="1"/>
          <p:nvPr/>
        </p:nvSpPr>
        <p:spPr>
          <a:xfrm>
            <a:off x="4425372" y="1177926"/>
            <a:ext cx="68678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14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このフェーズでは、ビジネスに害を及ぼす可能性のある潜在的な影響を評価し、ビジネス影響分析 (BIA) を作成します。BIAを上級管理職や主要な利害関係者とともにレビューし、可視性を確保します。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8155382-7B73-2146-B825-531CC3143824}"/>
              </a:ext>
            </a:extLst>
          </p:cNvPr>
          <p:cNvSpPr txBox="1"/>
          <p:nvPr/>
        </p:nvSpPr>
        <p:spPr>
          <a:xfrm>
            <a:off x="409776" y="2279615"/>
            <a:ext cx="10599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ステップ </a:t>
            </a:r>
            <a:r>
              <a:rPr lang="ja" sz="4000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FF0CA27-F872-9145-8F1C-7CD8DF02A159}"/>
              </a:ext>
            </a:extLst>
          </p:cNvPr>
          <p:cNvSpPr txBox="1"/>
          <p:nvPr/>
        </p:nvSpPr>
        <p:spPr>
          <a:xfrm>
            <a:off x="1706752" y="2279614"/>
            <a:ext cx="25372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21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リカバリ戦略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41B4689-DE1C-D841-B7F4-E6023C6C5C12}"/>
              </a:ext>
            </a:extLst>
          </p:cNvPr>
          <p:cNvSpPr txBox="1"/>
          <p:nvPr/>
        </p:nvSpPr>
        <p:spPr>
          <a:xfrm>
            <a:off x="4425372" y="2279614"/>
            <a:ext cx="68678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14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前の手順で完了した BIA に基づいて、すべてのリソース要件を特定して文書化します。ビジネスとBIAのニーズに基づいて妥当なリカバリ戦略を決定し、それらの戦略を文書化して実装します。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134AFFE7-7E04-664F-81C5-823EC97C5BAC}"/>
              </a:ext>
            </a:extLst>
          </p:cNvPr>
          <p:cNvSpPr txBox="1"/>
          <p:nvPr/>
        </p:nvSpPr>
        <p:spPr>
          <a:xfrm>
            <a:off x="409776" y="3627486"/>
            <a:ext cx="10599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ステップ </a:t>
            </a:r>
            <a:r>
              <a:rPr lang="ja" sz="4000" dirty="0">
                <a:solidFill>
                  <a:schemeClr val="tx2"/>
                </a:solidFill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8F2B269-3A95-8C46-82D1-296AF9BBC7DE}"/>
              </a:ext>
            </a:extLst>
          </p:cNvPr>
          <p:cNvSpPr txBox="1"/>
          <p:nvPr/>
        </p:nvSpPr>
        <p:spPr>
          <a:xfrm>
            <a:off x="1706752" y="3627485"/>
            <a:ext cx="25372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21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計画策定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47393F3-6B3B-7B47-B3D7-8F0A444991C1}"/>
              </a:ext>
            </a:extLst>
          </p:cNvPr>
          <p:cNvSpPr txBox="1"/>
          <p:nvPr/>
        </p:nvSpPr>
        <p:spPr>
          <a:xfrm>
            <a:off x="4425372" y="3627485"/>
            <a:ext cx="686785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14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緊急時対応計画の枠組みを策定する。復旧チームを設立し、組織する。また、混乱や災害の場合の移転計画を策定する。徹底したビジネス・コンティンジェンシー・プラン(BCP)とIT災害復旧計画を作成し、すべてを柔軟で流通するドキュメントにまとめます。完了時に上級管理職の承認を得る。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7DA7645B-ACB4-7F41-8F3B-691077A5EEC8}"/>
              </a:ext>
            </a:extLst>
          </p:cNvPr>
          <p:cNvSpPr txBox="1"/>
          <p:nvPr/>
        </p:nvSpPr>
        <p:spPr>
          <a:xfrm>
            <a:off x="409776" y="5139479"/>
            <a:ext cx="10599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ステップ </a:t>
            </a:r>
            <a:r>
              <a:rPr lang="ja" sz="4000" dirty="0">
                <a:solidFill>
                  <a:schemeClr val="tx2">
                    <a:lumMod val="60000"/>
                    <a:lumOff val="40000"/>
                  </a:schemeClr>
                </a:solidFill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08AB59E-A5C7-7D42-848A-3A3C541B183F}"/>
              </a:ext>
            </a:extLst>
          </p:cNvPr>
          <p:cNvSpPr txBox="1"/>
          <p:nvPr/>
        </p:nvSpPr>
        <p:spPr>
          <a:xfrm>
            <a:off x="1706752" y="5139478"/>
            <a:ext cx="25372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21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テストと演習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BDF7D80-A882-EC4B-8BB2-5056ACA81990}"/>
              </a:ext>
            </a:extLst>
          </p:cNvPr>
          <p:cNvSpPr txBox="1"/>
          <p:nvPr/>
        </p:nvSpPr>
        <p:spPr>
          <a:xfrm>
            <a:off x="4425372" y="5139478"/>
            <a:ext cx="68678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14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ビジネス不測の事態対応計画が正常に機能するように、ビジネスが実行できるテスト計画とその後の演習を作成します。テストと演習に基づいて、必要に応じて BCP を更新します。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D574A18-EADD-4B45-8A9A-C700F6E1E4CE}"/>
              </a:ext>
            </a:extLst>
          </p:cNvPr>
          <p:cNvCxnSpPr>
            <a:cxnSpLocks/>
          </p:cNvCxnSpPr>
          <p:nvPr/>
        </p:nvCxnSpPr>
        <p:spPr>
          <a:xfrm>
            <a:off x="403899" y="2110154"/>
            <a:ext cx="11384201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7335B8D9-8082-0D4D-B3E7-2D74A63F0099}"/>
              </a:ext>
            </a:extLst>
          </p:cNvPr>
          <p:cNvCxnSpPr>
            <a:cxnSpLocks/>
          </p:cNvCxnSpPr>
          <p:nvPr/>
        </p:nvCxnSpPr>
        <p:spPr>
          <a:xfrm>
            <a:off x="403899" y="3429000"/>
            <a:ext cx="11384201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637888B2-88D5-DB4B-B96B-D0073E2806CA}"/>
              </a:ext>
            </a:extLst>
          </p:cNvPr>
          <p:cNvCxnSpPr>
            <a:cxnSpLocks/>
          </p:cNvCxnSpPr>
          <p:nvPr/>
        </p:nvCxnSpPr>
        <p:spPr>
          <a:xfrm>
            <a:off x="403899" y="4953000"/>
            <a:ext cx="11384201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免責事項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Web サイトで Smartsheet が提供する記事、テンプレート、または情報は、参照のみを目的としています。当社は、情報を最新かつ正確に保つよう努めていますが、本ウェブサイトまたは本ウェブサイトに含まれる情報、記事、テンプレート、または関連グラフィックに関する完全性、正確性、信頼性、適合性、または可用性について、明示的または黙示的を問わず、いかなる種類の表明または保証も行いません。したがって、お客様がそのような情報に依拠する行為は、お客様ご自身の責任において厳格に行われるものとします。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81E6638A-5262-45E5-B529-06D223431A3D}" vid="{23BDA479-5F24-43FA-ACBF-67D758B665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IC-Business-Contingency-Framework-Template_PowerPoint - SR edits</Template>
  <TotalTime>3</TotalTime>
  <Words>741</Words>
  <Application>Microsoft Macintosh PowerPoint</Application>
  <PresentationFormat>Widescreen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cp:lastPrinted>2020-08-31T22:23:58Z</cp:lastPrinted>
  <dcterms:created xsi:type="dcterms:W3CDTF">2021-04-01T19:21:00Z</dcterms:created>
  <dcterms:modified xsi:type="dcterms:W3CDTF">2022-09-11T04:36:19Z</dcterms:modified>
</cp:coreProperties>
</file>