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258" r:id="rId3"/>
    <p:sldId id="309" r:id="rId4"/>
    <p:sldId id="316" r:id="rId5"/>
    <p:sldId id="344" r:id="rId6"/>
    <p:sldId id="339" r:id="rId7"/>
    <p:sldId id="343" r:id="rId8"/>
    <p:sldId id="346" r:id="rId9"/>
    <p:sldId id="347" r:id="rId10"/>
    <p:sldId id="348" r:id="rId11"/>
    <p:sldId id="341" r:id="rId12"/>
    <p:sldId id="320"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0A622"/>
    <a:srgbClr val="5B7191"/>
    <a:srgbClr val="EAEEF3"/>
    <a:srgbClr val="CE1D02"/>
    <a:srgbClr val="E3EAF6"/>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4" autoAdjust="0"/>
    <p:restoredTop sz="86447"/>
  </p:normalViewPr>
  <p:slideViewPr>
    <p:cSldViewPr snapToGrid="0" snapToObjects="1">
      <p:cViewPr varScale="1">
        <p:scale>
          <a:sx n="112" d="100"/>
          <a:sy n="112" d="100"/>
        </p:scale>
        <p:origin x="760"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979168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0836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862185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8349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9272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1692396"/>
            <a:ext cx="9247166" cy="646331"/>
          </a:xfrm>
          <a:prstGeom prst="rect">
            <a:avLst/>
          </a:prstGeom>
          <a:noFill/>
        </p:spPr>
        <p:txBody>
          <a:bodyPr wrap="square" rtlCol="0">
            <a:spAutoFit/>
          </a:bodyPr>
          <a:lstStyle/>
          <a:p>
            <a:r>
              <a:rPr lang="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2622219"/>
            <a:ext cx="7580749" cy="1153457"/>
          </a:xfrm>
          <a:prstGeom prst="rect">
            <a:avLst/>
          </a:prstGeom>
          <a:noFill/>
        </p:spPr>
        <p:txBody>
          <a:bodyPr wrap="square" rtlCol="0">
            <a:spAutoFit/>
          </a:bodyPr>
          <a:lstStyle/>
          <a:p>
            <a:pPr>
              <a:lnSpc>
                <a:spcPct val="150000"/>
              </a:lnSpc>
              <a:spcAft>
                <a:spcPts val="600"/>
              </a:spcAft>
            </a:pPr>
            <a:r>
              <a:rPr lang="fr" sz="1600" dirty="0">
                <a:latin typeface="Century Gothic" panose="020B0502020202020204" pitchFamily="34" charset="0"/>
              </a:rPr>
              <a:t>Ce modèle de présentation contient des suggestions pour créer votre propre plan d'urgence d'entreprise. Personnalisez-le pour refléter les ressources et les besoins de votre entreprise.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830997"/>
          </a:xfrm>
          <a:prstGeom prst="rect">
            <a:avLst/>
          </a:prstGeom>
          <a:noFill/>
        </p:spPr>
        <p:txBody>
          <a:bodyPr wrap="square" rtlCol="0">
            <a:spAutoFit/>
          </a:bodyPr>
          <a:lstStyle/>
          <a:p>
            <a:r>
              <a:rPr lang="fr" sz="2400" b="1" dirty="0">
                <a:solidFill>
                  <a:schemeClr val="tx1">
                    <a:lumMod val="65000"/>
                    <a:lumOff val="35000"/>
                  </a:schemeClr>
                </a:solidFill>
                <a:latin typeface="Century Gothic" panose="020B0502020202020204" pitchFamily="34" charset="0"/>
              </a:rPr>
              <a:t>PLAN D'URGENCE DES ENTREPRISES (PCA) </a:t>
            </a:r>
          </a:p>
          <a:p>
            <a:r>
              <a:rPr lang="fr" sz="2400" b="1" dirty="0">
                <a:solidFill>
                  <a:schemeClr val="tx1">
                    <a:lumMod val="65000"/>
                    <a:lumOff val="35000"/>
                  </a:schemeClr>
                </a:solidFill>
                <a:latin typeface="Century Gothic" panose="020B0502020202020204" pitchFamily="34" charset="0"/>
              </a:rPr>
              <a:t>MODÈLE DE PRÉSENTATION</a:t>
            </a:r>
          </a:p>
        </p:txBody>
      </p:sp>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PROCÉDURES DE RÉCUPÉRATION</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9. PROCÉDURES DE RECOUVREMENT</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738664"/>
          </a:xfrm>
          <a:prstGeom prst="rect">
            <a:avLst/>
          </a:prstGeom>
          <a:noFill/>
        </p:spPr>
        <p:txBody>
          <a:bodyPr wrap="square" rtlCol="0">
            <a:spAutoFit/>
          </a:bodyPr>
          <a:lstStyle/>
          <a:p>
            <a:r>
              <a:rPr lang="fr" sz="1400" dirty="0">
                <a:latin typeface="Century Gothic" panose="020B0502020202020204" pitchFamily="34" charset="0"/>
              </a:rPr>
              <a:t>L'entreprise détaille les activités ou tâches spécifiques nécessaires pour récupérer les opérations commerciales normales et critiques. Il décrit chaque stratégie en énumérant l'ensemble spécifique d'activités et de tâches nécessaires pour récupérer de manière appropriée.</a:t>
            </a:r>
          </a:p>
          <a:p>
            <a:endParaRPr lang="en-US" sz="1400" dirty="0">
              <a:latin typeface="Century Gothic" panose="020B0502020202020204" pitchFamily="34" charset="0"/>
            </a:endParaRPr>
          </a:p>
        </p:txBody>
      </p:sp>
      <p:sp>
        <p:nvSpPr>
          <p:cNvPr id="42" name="TextBox 41">
            <a:extLst>
              <a:ext uri="{FF2B5EF4-FFF2-40B4-BE49-F238E27FC236}">
                <a16:creationId xmlns:a16="http://schemas.microsoft.com/office/drawing/2014/main" id="{BB98B9E2-DFEE-9B42-B780-233A22E24A02}"/>
              </a:ext>
            </a:extLst>
          </p:cNvPr>
          <p:cNvSpPr txBox="1"/>
          <p:nvPr/>
        </p:nvSpPr>
        <p:spPr>
          <a:xfrm>
            <a:off x="1041621" y="1425948"/>
            <a:ext cx="9849678" cy="307777"/>
          </a:xfrm>
          <a:prstGeom prst="rect">
            <a:avLst/>
          </a:prstGeom>
          <a:noFill/>
        </p:spPr>
        <p:txBody>
          <a:bodyPr wrap="square" rtlCol="0">
            <a:spAutoFit/>
          </a:bodyPr>
          <a:lstStyle/>
          <a:p>
            <a:r>
              <a:rPr lang="fr" sz="1400" dirty="0">
                <a:latin typeface="Century Gothic" panose="020B0502020202020204" pitchFamily="34" charset="0"/>
              </a:rPr>
              <a:t>Un.  PROCÉDURE DE RÉCUPÉRATION POTENTIELLE</a:t>
            </a:r>
          </a:p>
        </p:txBody>
      </p:sp>
      <p:sp>
        <p:nvSpPr>
          <p:cNvPr id="43" name="TextBox 42">
            <a:extLst>
              <a:ext uri="{FF2B5EF4-FFF2-40B4-BE49-F238E27FC236}">
                <a16:creationId xmlns:a16="http://schemas.microsoft.com/office/drawing/2014/main" id="{C2E1D376-C799-4E4F-B414-F45E3BB4CEFC}"/>
              </a:ext>
            </a:extLst>
          </p:cNvPr>
          <p:cNvSpPr txBox="1"/>
          <p:nvPr/>
        </p:nvSpPr>
        <p:spPr>
          <a:xfrm>
            <a:off x="1390587" y="1706542"/>
            <a:ext cx="9849678" cy="4575676"/>
          </a:xfrm>
          <a:prstGeom prst="rect">
            <a:avLst/>
          </a:prstGeom>
          <a:noFill/>
        </p:spPr>
        <p:txBody>
          <a:bodyPr wrap="square" rtlCol="0">
            <a:spAutoFit/>
          </a:bodyPr>
          <a:lstStyle/>
          <a:p>
            <a:pPr>
              <a:lnSpc>
                <a:spcPct val="150000"/>
              </a:lnSpc>
            </a:pPr>
            <a:r>
              <a:rPr lang="fr" sz="1400" dirty="0" err="1">
                <a:latin typeface="Century Gothic" panose="020B0502020202020204" pitchFamily="34" charset="0"/>
              </a:rPr>
              <a:t>i. Catastrophe</a:t>
            </a:r>
          </a:p>
          <a:p>
            <a:pPr>
              <a:lnSpc>
                <a:spcPct val="150000"/>
              </a:lnSpc>
            </a:pPr>
            <a:r>
              <a:rPr lang="fr" sz="1400" dirty="0">
                <a:latin typeface="Century Gothic" panose="020B0502020202020204" pitchFamily="34" charset="0"/>
              </a:rPr>
              <a:t>ii. Notification de la direction</a:t>
            </a:r>
          </a:p>
          <a:p>
            <a:pPr>
              <a:lnSpc>
                <a:spcPct val="150000"/>
              </a:lnSpc>
            </a:pPr>
            <a:r>
              <a:rPr lang="fr" sz="1400" dirty="0">
                <a:latin typeface="Century Gothic" panose="020B0502020202020204" pitchFamily="34" charset="0"/>
              </a:rPr>
              <a:t>iii. Évaluation préliminaire des dommages</a:t>
            </a:r>
          </a:p>
          <a:p>
            <a:pPr>
              <a:lnSpc>
                <a:spcPct val="150000"/>
              </a:lnSpc>
            </a:pPr>
            <a:r>
              <a:rPr lang="fr" sz="1400" dirty="0">
                <a:latin typeface="Century Gothic" panose="020B0502020202020204" pitchFamily="34" charset="0"/>
              </a:rPr>
              <a:t>iv. Déclaration de catastrophe</a:t>
            </a:r>
          </a:p>
          <a:p>
            <a:pPr>
              <a:lnSpc>
                <a:spcPct val="150000"/>
              </a:lnSpc>
            </a:pPr>
            <a:r>
              <a:rPr lang="fr" sz="1400" dirty="0">
                <a:latin typeface="Century Gothic" panose="020B0502020202020204" pitchFamily="34" charset="0"/>
              </a:rPr>
              <a:t>v. Planifier l'activation</a:t>
            </a:r>
          </a:p>
          <a:p>
            <a:pPr>
              <a:lnSpc>
                <a:spcPct val="150000"/>
              </a:lnSpc>
            </a:pPr>
            <a:r>
              <a:rPr lang="fr" sz="1400" dirty="0">
                <a:latin typeface="Century Gothic" panose="020B0502020202020204" pitchFamily="34" charset="0"/>
              </a:rPr>
              <a:t>vi. Relocalisation vers un autre site</a:t>
            </a:r>
          </a:p>
          <a:p>
            <a:pPr>
              <a:lnSpc>
                <a:spcPct val="150000"/>
              </a:lnSpc>
            </a:pPr>
            <a:r>
              <a:rPr lang="fr" sz="1400" dirty="0">
                <a:latin typeface="Century Gothic" panose="020B0502020202020204" pitchFamily="34" charset="0"/>
              </a:rPr>
              <a:t>vii. Mise en œuvre de la procédure temporaire</a:t>
            </a:r>
          </a:p>
          <a:p>
            <a:pPr>
              <a:lnSpc>
                <a:spcPct val="150000"/>
              </a:lnSpc>
            </a:pPr>
            <a:r>
              <a:rPr lang="fr" sz="1400" dirty="0">
                <a:latin typeface="Century Gothic" panose="020B0502020202020204" pitchFamily="34" charset="0"/>
              </a:rPr>
              <a:t>viii. Établissement de la communication</a:t>
            </a:r>
          </a:p>
          <a:p>
            <a:pPr>
              <a:lnSpc>
                <a:spcPct val="150000"/>
              </a:lnSpc>
            </a:pPr>
            <a:r>
              <a:rPr lang="fr" sz="1400" dirty="0">
                <a:latin typeface="Century Gothic" panose="020B0502020202020204" pitchFamily="34" charset="0"/>
              </a:rPr>
              <a:t>ix. Restauration du processus de données et communication avec l'emplacement de sauvegarde</a:t>
            </a:r>
          </a:p>
          <a:p>
            <a:pPr>
              <a:lnSpc>
                <a:spcPct val="150000"/>
              </a:lnSpc>
            </a:pPr>
            <a:r>
              <a:rPr lang="fr" sz="1400" dirty="0">
                <a:latin typeface="Century Gothic" panose="020B0502020202020204" pitchFamily="34" charset="0"/>
              </a:rPr>
              <a:t>x. Début des opérations sur d'autres sites</a:t>
            </a:r>
          </a:p>
          <a:p>
            <a:pPr>
              <a:lnSpc>
                <a:spcPct val="150000"/>
              </a:lnSpc>
            </a:pPr>
            <a:r>
              <a:rPr lang="fr" sz="1400" dirty="0">
                <a:latin typeface="Century Gothic" panose="020B0502020202020204" pitchFamily="34" charset="0"/>
              </a:rPr>
              <a:t>xi. Gestion du travail </a:t>
            </a:r>
          </a:p>
          <a:p>
            <a:pPr>
              <a:lnSpc>
                <a:spcPct val="150000"/>
              </a:lnSpc>
            </a:pPr>
            <a:r>
              <a:rPr lang="fr" sz="1400" dirty="0">
                <a:latin typeface="Century Gothic" panose="020B0502020202020204" pitchFamily="34" charset="0"/>
              </a:rPr>
              <a:t>xii. Retour aux opérations principales</a:t>
            </a:r>
          </a:p>
          <a:p>
            <a:pPr>
              <a:lnSpc>
                <a:spcPct val="150000"/>
              </a:lnSpc>
            </a:pPr>
            <a:r>
              <a:rPr lang="fr" sz="1400" dirty="0">
                <a:latin typeface="Century Gothic" panose="020B0502020202020204" pitchFamily="34" charset="0"/>
              </a:rPr>
              <a:t>xiii. Cessation des procédures relatives à d'autres sites</a:t>
            </a:r>
          </a:p>
          <a:p>
            <a:pPr>
              <a:lnSpc>
                <a:spcPct val="150000"/>
              </a:lnSpc>
            </a:pPr>
            <a:r>
              <a:rPr lang="fr" sz="1400" dirty="0">
                <a:latin typeface="Century Gothic" panose="020B0502020202020204" pitchFamily="34" charset="0"/>
              </a:rPr>
              <a:t>xiv. Relocalisation des ressources vers le site principal</a:t>
            </a:r>
          </a:p>
        </p:txBody>
      </p:sp>
    </p:spTree>
    <p:extLst>
      <p:ext uri="{BB962C8B-B14F-4D97-AF65-F5344CB8AC3E}">
        <p14:creationId xmlns:p14="http://schemas.microsoft.com/office/powerpoint/2010/main" val="404358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B84DFE8-97A1-C447-944E-30635434A5C0}"/>
              </a:ext>
            </a:extLst>
          </p:cNvPr>
          <p:cNvGrpSpPr/>
          <p:nvPr/>
        </p:nvGrpSpPr>
        <p:grpSpPr>
          <a:xfrm>
            <a:off x="7203068" y="-14628"/>
            <a:ext cx="5724680" cy="6219640"/>
            <a:chOff x="7203068" y="-14628"/>
            <a:chExt cx="5724680" cy="6219640"/>
          </a:xfrm>
        </p:grpSpPr>
        <p:sp>
          <p:nvSpPr>
            <p:cNvPr id="20" name="Triangle 19">
              <a:extLst>
                <a:ext uri="{FF2B5EF4-FFF2-40B4-BE49-F238E27FC236}">
                  <a16:creationId xmlns:a16="http://schemas.microsoft.com/office/drawing/2014/main" id="{66BC4AA1-990B-D64D-8C22-2DC6CF0C73EE}"/>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FB134C64-905C-5A49-9E3F-B04A3701C86C}"/>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366EA91-1888-D446-BB69-131F5C4D2837}"/>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492ED181-35C5-734E-B498-E8152816BFAC}"/>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31852F0-78F3-AE4B-8A9E-D00A1653AE6E}"/>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1923A093-E9B4-0E44-99F2-8E6F9C37579C}"/>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B5EE70EF-AB4A-B242-9660-36F883F3B218}"/>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CCBC3BDC-3A10-714C-908B-1FD3FD9CE9F3}"/>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FDB30CC5-ED23-E040-975C-EE70BE8766BC}"/>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B9340108-A0A9-794E-B76A-A861DC5121E3}"/>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5F380709-05D0-8442-A616-9F04A7F6BBE9}"/>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8837D5B9-EF9F-EB4B-BE34-B92E78C44068}"/>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1F7FB1BD-D242-434C-A594-BFDFF8BB94CB}"/>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0D570C7-6FFF-1A49-8733-057F38C52DC2}"/>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FE41286B-E8A0-0542-9547-C2D5315437CC}"/>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DE23FDA3-C44E-5B49-AECA-37D8EAEA16A3}"/>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8F874700-4A58-A241-A066-8C95942347B5}"/>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9ED74AA1-807D-324F-8815-DFAF756E4357}"/>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5884D61F-87B4-5843-ABC0-E6E57CBC34BD}"/>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033E66DB-6020-6142-9913-2DA4B0483CD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DC1C1B71-A1DF-9345-8F75-5656DCFA67E9}"/>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74E6A266-FF81-4B4E-A966-8D788BEB83E3}"/>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E9B69B65-C615-314D-9FBB-8282331A095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B42A96BD-28AE-CC4B-8920-BC41B7E0DEC0}"/>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928CA6ED-D90D-974F-966F-1C8C57172FE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50D8161C-5856-B24A-8318-0B27D7691ADE}"/>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E2687F32-1F79-2649-A11A-FBE3A21ED192}"/>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3C34BFA5-3611-C04D-9FE2-9DB1C2B2E5B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6C930A7B-4EE4-A243-845F-916A756F27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2ECC1BC-B692-BA43-8912-9C978560C9B6}"/>
              </a:ext>
            </a:extLst>
          </p:cNvPr>
          <p:cNvSpPr txBox="1"/>
          <p:nvPr/>
        </p:nvSpPr>
        <p:spPr>
          <a:xfrm>
            <a:off x="274320" y="91440"/>
            <a:ext cx="6606205"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10. ANNEXES</a:t>
            </a:r>
            <a:endParaRPr lang="en-US" sz="4800" dirty="0">
              <a:solidFill>
                <a:schemeClr val="tx1">
                  <a:lumMod val="65000"/>
                  <a:lumOff val="3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CA6E186-70D1-E740-9FEE-26C21620F366}"/>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ANNEXES</a:t>
            </a:r>
          </a:p>
        </p:txBody>
      </p:sp>
      <p:sp>
        <p:nvSpPr>
          <p:cNvPr id="12" name="TextBox 11">
            <a:extLst>
              <a:ext uri="{FF2B5EF4-FFF2-40B4-BE49-F238E27FC236}">
                <a16:creationId xmlns:a16="http://schemas.microsoft.com/office/drawing/2014/main" id="{9A18D633-16F1-2340-8B14-09C1673BD64B}"/>
              </a:ext>
            </a:extLst>
          </p:cNvPr>
          <p:cNvSpPr txBox="1"/>
          <p:nvPr/>
        </p:nvSpPr>
        <p:spPr>
          <a:xfrm>
            <a:off x="274320" y="900422"/>
            <a:ext cx="9032240" cy="584775"/>
          </a:xfrm>
          <a:prstGeom prst="rect">
            <a:avLst/>
          </a:prstGeom>
          <a:noFill/>
        </p:spPr>
        <p:txBody>
          <a:bodyPr wrap="square" rtlCol="0">
            <a:spAutoFit/>
          </a:bodyPr>
          <a:lstStyle/>
          <a:p>
            <a:pPr fontAlgn="ctr"/>
            <a:r>
              <a:rPr lang="fr" sz="1600" dirty="0">
                <a:solidFill>
                  <a:srgbClr val="000000"/>
                </a:solidFill>
                <a:latin typeface="Century Gothic" panose="020B0502020202020204" pitchFamily="34" charset="0"/>
              </a:rPr>
              <a:t>Cette section énumère toutes les annexes nécessaires à la réalisation d'un PCA. Ces annexes comprennent les éléments suivants :</a:t>
            </a:r>
          </a:p>
        </p:txBody>
      </p:sp>
      <p:sp>
        <p:nvSpPr>
          <p:cNvPr id="13" name="TextBox 12">
            <a:extLst>
              <a:ext uri="{FF2B5EF4-FFF2-40B4-BE49-F238E27FC236}">
                <a16:creationId xmlns:a16="http://schemas.microsoft.com/office/drawing/2014/main" id="{2AFBF1DD-592C-2D45-906A-CD00DEFB320A}"/>
              </a:ext>
            </a:extLst>
          </p:cNvPr>
          <p:cNvSpPr txBox="1"/>
          <p:nvPr/>
        </p:nvSpPr>
        <p:spPr>
          <a:xfrm>
            <a:off x="1922799" y="1342635"/>
            <a:ext cx="5814210" cy="5021888"/>
          </a:xfrm>
          <a:prstGeom prst="rect">
            <a:avLst/>
          </a:prstGeom>
          <a:noFill/>
        </p:spPr>
        <p:txBody>
          <a:bodyPr wrap="square" rtlCol="0">
            <a:spAutoFit/>
          </a:bodyPr>
          <a:lstStyle/>
          <a:p>
            <a:pPr fontAlgn="ctr">
              <a:spcBef>
                <a:spcPts val="1400"/>
              </a:spcBef>
              <a:buClr>
                <a:srgbClr val="F0A622"/>
              </a:buClr>
              <a:buSzPct val="150000"/>
            </a:pPr>
            <a:r>
              <a:rPr lang="fr" sz="1600" dirty="0">
                <a:solidFill>
                  <a:srgbClr val="000000"/>
                </a:solidFill>
                <a:latin typeface="Century Gothic" panose="020B0502020202020204" pitchFamily="34" charset="0"/>
              </a:rPr>
              <a:t>Un.  LISTE DE CONTACTS DES EMPLOYÉS</a:t>
            </a:r>
          </a:p>
          <a:p>
            <a:pPr fontAlgn="ctr">
              <a:spcBef>
                <a:spcPts val="1400"/>
              </a:spcBef>
              <a:buClr>
                <a:srgbClr val="F0A622"/>
              </a:buClr>
              <a:buSzPct val="150000"/>
            </a:pPr>
            <a:r>
              <a:rPr lang="fr" sz="1600" dirty="0">
                <a:solidFill>
                  <a:srgbClr val="000000"/>
                </a:solidFill>
                <a:latin typeface="Century Gothic" panose="020B0502020202020204" pitchFamily="34" charset="0"/>
              </a:rPr>
              <a:t>B.  PRIORITÉS DE RÉTABLISSEMENT</a:t>
            </a:r>
          </a:p>
          <a:p>
            <a:pPr fontAlgn="ctr">
              <a:spcBef>
                <a:spcPts val="1400"/>
              </a:spcBef>
              <a:buClr>
                <a:srgbClr val="F0A622"/>
              </a:buClr>
              <a:buSzPct val="150000"/>
            </a:pPr>
            <a:r>
              <a:rPr lang="fr" sz="1600" dirty="0">
                <a:solidFill>
                  <a:srgbClr val="000000"/>
                </a:solidFill>
                <a:latin typeface="Century Gothic" panose="020B0502020202020204" pitchFamily="34" charset="0"/>
              </a:rPr>
              <a:t>C. RESSOURCES DU SITE ALTERNATIF</a:t>
            </a:r>
          </a:p>
          <a:p>
            <a:pPr fontAlgn="ctr">
              <a:spcBef>
                <a:spcPts val="1400"/>
              </a:spcBef>
              <a:buClr>
                <a:srgbClr val="F0A622"/>
              </a:buClr>
              <a:buSzPct val="150000"/>
            </a:pPr>
            <a:r>
              <a:rPr lang="fr" sz="1600" dirty="0">
                <a:solidFill>
                  <a:srgbClr val="000000"/>
                </a:solidFill>
                <a:latin typeface="Century Gothic" panose="020B0502020202020204" pitchFamily="34" charset="0"/>
              </a:rPr>
              <a:t>D. EMPLACEMENTS DES CENTRES D'OPÉRATIONS D'URGENCE (COU)</a:t>
            </a:r>
          </a:p>
          <a:p>
            <a:pPr fontAlgn="ctr">
              <a:spcBef>
                <a:spcPts val="1400"/>
              </a:spcBef>
              <a:buClr>
                <a:srgbClr val="F0A622"/>
              </a:buClr>
              <a:buSzPct val="150000"/>
            </a:pPr>
            <a:r>
              <a:rPr lang="fr" sz="1600" dirty="0">
                <a:solidFill>
                  <a:srgbClr val="000000"/>
                </a:solidFill>
                <a:latin typeface="Century Gothic" panose="020B0502020202020204" pitchFamily="34" charset="0"/>
              </a:rPr>
              <a:t>E.  REGISTRES DE L'ÉTAT CIVIL</a:t>
            </a:r>
          </a:p>
          <a:p>
            <a:pPr fontAlgn="ctr">
              <a:spcBef>
                <a:spcPts val="1400"/>
              </a:spcBef>
              <a:buClr>
                <a:srgbClr val="F0A622"/>
              </a:buClr>
              <a:buSzPct val="150000"/>
            </a:pPr>
            <a:r>
              <a:rPr lang="fr" sz="1600" dirty="0">
                <a:solidFill>
                  <a:srgbClr val="000000"/>
                </a:solidFill>
                <a:latin typeface="Century Gothic" panose="020B0502020202020204" pitchFamily="34" charset="0"/>
              </a:rPr>
              <a:t>F.  LISTES DE FOURNISSEURS</a:t>
            </a:r>
          </a:p>
          <a:p>
            <a:pPr fontAlgn="ctr">
              <a:spcBef>
                <a:spcPts val="1400"/>
              </a:spcBef>
              <a:buClr>
                <a:srgbClr val="F0A622"/>
              </a:buClr>
              <a:buSzPct val="150000"/>
            </a:pPr>
            <a:r>
              <a:rPr lang="fr" sz="1600" dirty="0">
                <a:solidFill>
                  <a:srgbClr val="000000"/>
                </a:solidFill>
                <a:latin typeface="Century Gothic" panose="020B0502020202020204" pitchFamily="34" charset="0"/>
              </a:rPr>
              <a:t>G.  RAPPORTS ET RESSOURCES DU SYSTÈME INFORMATIQUE</a:t>
            </a:r>
          </a:p>
          <a:p>
            <a:pPr fontAlgn="ctr">
              <a:spcBef>
                <a:spcPts val="1400"/>
              </a:spcBef>
              <a:buClr>
                <a:srgbClr val="F0A622"/>
              </a:buClr>
              <a:buSzPct val="150000"/>
            </a:pPr>
            <a:r>
              <a:rPr lang="fr" sz="1600" dirty="0">
                <a:solidFill>
                  <a:srgbClr val="000000"/>
                </a:solidFill>
                <a:latin typeface="Century Gothic" panose="020B0502020202020204" pitchFamily="34" charset="0"/>
              </a:rPr>
              <a:t>H.  RENSEIGNEMENTS SUR LE TRANSPORT SUR UN AUTRE SITE</a:t>
            </a:r>
          </a:p>
          <a:p>
            <a:pPr fontAlgn="ctr">
              <a:spcBef>
                <a:spcPts val="1400"/>
              </a:spcBef>
              <a:buClr>
                <a:srgbClr val="F0A622"/>
              </a:buClr>
              <a:buSzPct val="150000"/>
            </a:pPr>
            <a:r>
              <a:rPr lang="fr" sz="1600" dirty="0">
                <a:solidFill>
                  <a:srgbClr val="000000"/>
                </a:solidFill>
                <a:latin typeface="Century Gothic" panose="020B0502020202020204" pitchFamily="34" charset="0"/>
              </a:rPr>
              <a:t>I. ÉVALUATIONS DE L'IMPACT ET DES RISQUES</a:t>
            </a:r>
          </a:p>
          <a:p>
            <a:pPr fontAlgn="ctr">
              <a:spcBef>
                <a:spcPts val="1400"/>
              </a:spcBef>
              <a:buClr>
                <a:srgbClr val="F0A622"/>
              </a:buClr>
              <a:buSzPct val="150000"/>
            </a:pPr>
            <a:r>
              <a:rPr lang="fr" sz="1600" dirty="0">
                <a:solidFill>
                  <a:srgbClr val="000000"/>
                </a:solidFill>
                <a:latin typeface="Century Gothic" panose="020B0502020202020204" pitchFamily="34" charset="0"/>
              </a:rPr>
              <a:t>J.  ANALYSE DE L'IMPACT SUR L'ENTREPRISE</a:t>
            </a:r>
          </a:p>
          <a:p>
            <a:pPr fontAlgn="ctr">
              <a:spcBef>
                <a:spcPts val="1400"/>
              </a:spcBef>
              <a:buClr>
                <a:srgbClr val="F0A622"/>
              </a:buClr>
              <a:buSzPct val="150000"/>
            </a:pPr>
            <a:r>
              <a:rPr lang="fr" sz="1600" dirty="0">
                <a:solidFill>
                  <a:srgbClr val="000000"/>
                </a:solidFill>
                <a:latin typeface="Century Gothic" panose="020B0502020202020204" pitchFamily="34" charset="0"/>
              </a:rPr>
              <a:t>K.  LISTES DES TÂCHES DE RÉCUPÉRATION</a:t>
            </a:r>
          </a:p>
          <a:p>
            <a:pPr fontAlgn="ctr">
              <a:spcBef>
                <a:spcPts val="1400"/>
              </a:spcBef>
              <a:buClr>
                <a:srgbClr val="F0A622"/>
              </a:buClr>
              <a:buSzPct val="150000"/>
            </a:pPr>
            <a:r>
              <a:rPr lang="fr" sz="1600" dirty="0">
                <a:solidFill>
                  <a:srgbClr val="000000"/>
                </a:solidFill>
                <a:latin typeface="Century Gothic" panose="020B0502020202020204" pitchFamily="34" charset="0"/>
              </a:rPr>
              <a:t>L. PLAN DE REDRESSEMENT DU BUREAU</a:t>
            </a:r>
          </a:p>
        </p:txBody>
      </p:sp>
    </p:spTree>
    <p:extLst>
      <p:ext uri="{BB962C8B-B14F-4D97-AF65-F5344CB8AC3E}">
        <p14:creationId xmlns:p14="http://schemas.microsoft.com/office/powerpoint/2010/main" val="2725899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2860D12-6A71-8F44-A957-3AA8E8D3B48D}"/>
              </a:ext>
            </a:extLst>
          </p:cNvPr>
          <p:cNvSpPr txBox="1"/>
          <p:nvPr/>
        </p:nvSpPr>
        <p:spPr>
          <a:xfrm>
            <a:off x="274320" y="91440"/>
            <a:ext cx="6606205"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COMMENTAIRES</a:t>
            </a:r>
          </a:p>
        </p:txBody>
      </p:sp>
      <p:sp>
        <p:nvSpPr>
          <p:cNvPr id="9" name="TextBox 8">
            <a:extLst>
              <a:ext uri="{FF2B5EF4-FFF2-40B4-BE49-F238E27FC236}">
                <a16:creationId xmlns:a16="http://schemas.microsoft.com/office/drawing/2014/main" id="{E6EEB223-E166-A54F-887F-3F76EDC4E433}"/>
              </a:ext>
            </a:extLst>
          </p:cNvPr>
          <p:cNvSpPr txBox="1"/>
          <p:nvPr/>
        </p:nvSpPr>
        <p:spPr>
          <a:xfrm>
            <a:off x="5625548" y="6477000"/>
            <a:ext cx="5747710"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PLAN D'URGENCE DE L'ENTREPRISE – COMMENTAIRES</a:t>
            </a:r>
          </a:p>
        </p:txBody>
      </p:sp>
    </p:spTree>
    <p:extLst>
      <p:ext uri="{BB962C8B-B14F-4D97-AF65-F5344CB8AC3E}">
        <p14:creationId xmlns:p14="http://schemas.microsoft.com/office/powerpoint/2010/main" val="103672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PLAN D'URGENCE DE L'ENTREPRISE</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923330"/>
          </a:xfrm>
          <a:prstGeom prst="rect">
            <a:avLst/>
          </a:prstGeom>
          <a:noFill/>
        </p:spPr>
        <p:txBody>
          <a:bodyPr wrap="square" rtlCol="0">
            <a:spAutoFit/>
          </a:bodyPr>
          <a:lstStyle/>
          <a:p>
            <a:r>
              <a:rPr lang="fr" sz="5400" dirty="0">
                <a:latin typeface="Century Gothic" panose="020B0502020202020204" pitchFamily="34" charset="0"/>
              </a:rPr>
              <a:t>PLAN D'URGENCE DE L'ENTREPRISE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fr" sz="2000" dirty="0">
                <a:latin typeface="Century Gothic" panose="020B0502020202020204" pitchFamily="34" charset="0"/>
              </a:rPr>
              <a:t>[ NOM DE VOTRE ORGANISATION ]</a:t>
            </a:r>
          </a:p>
          <a:p>
            <a:endParaRPr lang="en-US" sz="2000" dirty="0">
              <a:latin typeface="Century Gothic" panose="020B0502020202020204" pitchFamily="34" charset="0"/>
            </a:endParaRPr>
          </a:p>
          <a:p>
            <a:r>
              <a:rPr lang="fr" sz="2000" dirty="0">
                <a:latin typeface="Century Gothic" panose="020B0502020202020204" pitchFamily="34" charset="0"/>
              </a:rPr>
              <a:t>[ DATE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488119"/>
            <a:ext cx="11070972"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fr" sz="1400" dirty="0">
                <a:latin typeface="Century Gothic" panose="020B0502020202020204" pitchFamily="34" charset="0"/>
              </a:rPr>
              <a:t>Informations sur le contrôle des documents, </a:t>
            </a:r>
            <a:r>
              <a:rPr lang="fr" sz="1100" i="1" dirty="0">
                <a:latin typeface="Century Gothic" panose="020B0502020202020204" pitchFamily="34" charset="0"/>
              </a:rPr>
              <a:t>le cas échéant</a:t>
            </a:r>
            <a:endParaRPr lang="en-US" sz="1200" i="1" dirty="0">
              <a:latin typeface="Century Gothic" panose="020B0502020202020204" pitchFamily="34" charset="0"/>
            </a:endParaRPr>
          </a:p>
        </p:txBody>
      </p:sp>
      <p:grpSp>
        <p:nvGrpSpPr>
          <p:cNvPr id="5" name="Group 4">
            <a:extLst>
              <a:ext uri="{FF2B5EF4-FFF2-40B4-BE49-F238E27FC236}">
                <a16:creationId xmlns:a16="http://schemas.microsoft.com/office/drawing/2014/main" id="{4E0EE5F3-D17D-CA48-82C6-E9DA6E993C18}"/>
              </a:ext>
            </a:extLst>
          </p:cNvPr>
          <p:cNvGrpSpPr/>
          <p:nvPr/>
        </p:nvGrpSpPr>
        <p:grpSpPr>
          <a:xfrm>
            <a:off x="8691079" y="2905927"/>
            <a:ext cx="2975771" cy="2932884"/>
            <a:chOff x="8691079" y="2905927"/>
            <a:chExt cx="2975771" cy="2932884"/>
          </a:xfrm>
        </p:grpSpPr>
        <p:sp>
          <p:nvSpPr>
            <p:cNvPr id="15" name="Oval 14">
              <a:extLst>
                <a:ext uri="{FF2B5EF4-FFF2-40B4-BE49-F238E27FC236}">
                  <a16:creationId xmlns:a16="http://schemas.microsoft.com/office/drawing/2014/main" id="{BFDED863-2973-1644-9532-648285F6B0E9}"/>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Sphère">
              <a:extLst>
                <a:ext uri="{FF2B5EF4-FFF2-40B4-BE49-F238E27FC236}">
                  <a16:creationId xmlns:a16="http://schemas.microsoft.com/office/drawing/2014/main" id="{7FF51E6C-DF16-A74D-91FF-79A7D08FB1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9" name="TextBox 18">
              <a:extLst>
                <a:ext uri="{FF2B5EF4-FFF2-40B4-BE49-F238E27FC236}">
                  <a16:creationId xmlns:a16="http://schemas.microsoft.com/office/drawing/2014/main" id="{9EA10552-11D4-8049-A191-37D70CB0C373}"/>
                </a:ext>
              </a:extLst>
            </p:cNvPr>
            <p:cNvSpPr txBox="1"/>
            <p:nvPr/>
          </p:nvSpPr>
          <p:spPr>
            <a:xfrm>
              <a:off x="8691079" y="3522919"/>
              <a:ext cx="2947929" cy="923330"/>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fr" sz="5400" b="1" dirty="0">
                  <a:solidFill>
                    <a:schemeClr val="bg1"/>
                  </a:solidFill>
                  <a:latin typeface="Century Gothic" panose="020B0502020202020204" pitchFamily="34" charset="0"/>
                </a:rPr>
                <a:t>VOTRE</a:t>
              </a:r>
            </a:p>
          </p:txBody>
        </p:sp>
        <p:sp>
          <p:nvSpPr>
            <p:cNvPr id="18" name="TextBox 17">
              <a:extLst>
                <a:ext uri="{FF2B5EF4-FFF2-40B4-BE49-F238E27FC236}">
                  <a16:creationId xmlns:a16="http://schemas.microsoft.com/office/drawing/2014/main" id="{769D8C00-9180-F641-B8B2-493180359EB8}"/>
                </a:ext>
              </a:extLst>
            </p:cNvPr>
            <p:cNvSpPr txBox="1"/>
            <p:nvPr/>
          </p:nvSpPr>
          <p:spPr>
            <a:xfrm>
              <a:off x="8718921" y="4149090"/>
              <a:ext cx="2947929" cy="1015663"/>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fr" sz="60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8579" y="6477000"/>
            <a:ext cx="11476462"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PRÉSENTATION DE CAS DE CONTINUITÉ D'ACTIVITÉ | TABLE DES MATIÈRES</a:t>
            </a:r>
          </a:p>
        </p:txBody>
      </p:sp>
      <p:sp>
        <p:nvSpPr>
          <p:cNvPr id="3" name="TextBox 2">
            <a:extLst>
              <a:ext uri="{FF2B5EF4-FFF2-40B4-BE49-F238E27FC236}">
                <a16:creationId xmlns:a16="http://schemas.microsoft.com/office/drawing/2014/main" id="{2F866523-4C8E-7643-889D-E7B32BD5DA74}"/>
              </a:ext>
            </a:extLst>
          </p:cNvPr>
          <p:cNvSpPr txBox="1"/>
          <p:nvPr/>
        </p:nvSpPr>
        <p:spPr>
          <a:xfrm>
            <a:off x="762531" y="1206451"/>
            <a:ext cx="7068490" cy="4650440"/>
          </a:xfrm>
          <a:prstGeom prst="rect">
            <a:avLst/>
          </a:prstGeom>
          <a:noFill/>
        </p:spPr>
        <p:txBody>
          <a:bodyPr wrap="square" rtlCol="0">
            <a:spAutoFit/>
          </a:bodyPr>
          <a:lstStyle/>
          <a:p>
            <a:pPr>
              <a:lnSpc>
                <a:spcPct val="150000"/>
              </a:lnSpc>
            </a:pPr>
            <a:r>
              <a:rPr lang="fr" sz="2000" dirty="0">
                <a:latin typeface="Century Gothic" panose="020B0502020202020204" pitchFamily="34" charset="0"/>
              </a:rPr>
              <a:t>1. PRIORITÉS DE RÉTABLISSEMENT DES FONCTIONS OPÉRATIONNELLES</a:t>
            </a:r>
          </a:p>
          <a:p>
            <a:pPr>
              <a:lnSpc>
                <a:spcPct val="150000"/>
              </a:lnSpc>
            </a:pPr>
            <a:r>
              <a:rPr lang="fr" sz="2000" dirty="0">
                <a:latin typeface="Century Gothic" panose="020B0502020202020204" pitchFamily="34" charset="0"/>
              </a:rPr>
              <a:t>2. STRATÉGIE DE RELOCALISATION</a:t>
            </a:r>
          </a:p>
          <a:p>
            <a:pPr>
              <a:lnSpc>
                <a:spcPct val="150000"/>
              </a:lnSpc>
            </a:pPr>
            <a:r>
              <a:rPr lang="fr" sz="2000" dirty="0">
                <a:latin typeface="Century Gothic" panose="020B0502020202020204" pitchFamily="34" charset="0"/>
              </a:rPr>
              <a:t>3. AUTRE SITE D'AFFAIRES</a:t>
            </a:r>
          </a:p>
          <a:p>
            <a:pPr>
              <a:lnSpc>
                <a:spcPct val="150000"/>
              </a:lnSpc>
            </a:pPr>
            <a:r>
              <a:rPr lang="fr" sz="2000" dirty="0">
                <a:latin typeface="Century Gothic" panose="020B0502020202020204" pitchFamily="34" charset="0"/>
              </a:rPr>
              <a:t>4. PLAN DE RELANCE</a:t>
            </a:r>
          </a:p>
          <a:p>
            <a:pPr>
              <a:lnSpc>
                <a:spcPct val="150000"/>
              </a:lnSpc>
            </a:pPr>
            <a:r>
              <a:rPr lang="fr" sz="2000" dirty="0">
                <a:latin typeface="Century Gothic" panose="020B0502020202020204" pitchFamily="34" charset="0"/>
              </a:rPr>
              <a:t>5. PHASES DE RÉCUPÉRATION</a:t>
            </a:r>
          </a:p>
          <a:p>
            <a:pPr>
              <a:lnSpc>
                <a:spcPct val="150000"/>
              </a:lnSpc>
            </a:pPr>
            <a:r>
              <a:rPr lang="fr" sz="2000" dirty="0">
                <a:latin typeface="Century Gothic" panose="020B0502020202020204" pitchFamily="34" charset="0"/>
              </a:rPr>
              <a:t>6. SAUVEGARDE DES ENREGISTREMENTS</a:t>
            </a:r>
          </a:p>
          <a:p>
            <a:pPr>
              <a:lnSpc>
                <a:spcPct val="150000"/>
              </a:lnSpc>
            </a:pPr>
            <a:r>
              <a:rPr lang="fr" sz="2000" dirty="0">
                <a:latin typeface="Century Gothic" panose="020B0502020202020204" pitchFamily="34" charset="0"/>
              </a:rPr>
              <a:t>7. PLAN DE RESTAURATION</a:t>
            </a:r>
          </a:p>
          <a:p>
            <a:pPr>
              <a:lnSpc>
                <a:spcPct val="150000"/>
              </a:lnSpc>
            </a:pPr>
            <a:r>
              <a:rPr lang="fr" sz="2000" dirty="0">
                <a:latin typeface="Century Gothic" panose="020B0502020202020204" pitchFamily="34" charset="0"/>
              </a:rPr>
              <a:t>8. ÉQUIPES DE RÉCUPÉRATION</a:t>
            </a:r>
          </a:p>
          <a:p>
            <a:pPr>
              <a:lnSpc>
                <a:spcPct val="150000"/>
              </a:lnSpc>
            </a:pPr>
            <a:r>
              <a:rPr lang="fr" sz="2000" dirty="0">
                <a:latin typeface="Century Gothic" panose="020B0502020202020204" pitchFamily="34" charset="0"/>
              </a:rPr>
              <a:t>9. PROCÉDURES DE RECOUVREMENT</a:t>
            </a:r>
          </a:p>
          <a:p>
            <a:pPr>
              <a:lnSpc>
                <a:spcPct val="150000"/>
              </a:lnSpc>
            </a:pPr>
            <a:r>
              <a:rPr lang="fr" sz="2000" dirty="0">
                <a:latin typeface="Century Gothic" panose="020B0502020202020204" pitchFamily="34" charset="0"/>
              </a:rPr>
              <a:t>10. ANNEXES</a:t>
            </a:r>
          </a:p>
        </p:txBody>
      </p:sp>
      <p:sp>
        <p:nvSpPr>
          <p:cNvPr id="6" name="Rectangle 7">
            <a:extLst>
              <a:ext uri="{FF2B5EF4-FFF2-40B4-BE49-F238E27FC236}">
                <a16:creationId xmlns:a16="http://schemas.microsoft.com/office/drawing/2014/main" id="{7DA7D6E9-1A58-3442-80F3-E909FF80D35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7AC49129-57DC-CA40-A295-EFCEF17DC2B1}"/>
              </a:ext>
            </a:extLst>
          </p:cNvPr>
          <p:cNvSpPr txBox="1"/>
          <p:nvPr/>
        </p:nvSpPr>
        <p:spPr>
          <a:xfrm>
            <a:off x="2108200" y="6477000"/>
            <a:ext cx="9265058"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PLAN D'URGENCE OPÉRATIONNEL – TABLE DES MATIÈRES</a:t>
            </a:r>
          </a:p>
        </p:txBody>
      </p:sp>
      <p:sp>
        <p:nvSpPr>
          <p:cNvPr id="10" name="TextBox 9">
            <a:extLst>
              <a:ext uri="{FF2B5EF4-FFF2-40B4-BE49-F238E27FC236}">
                <a16:creationId xmlns:a16="http://schemas.microsoft.com/office/drawing/2014/main" id="{B8E7E99A-BD28-9A43-8CFC-C46176FDC45D}"/>
              </a:ext>
            </a:extLst>
          </p:cNvPr>
          <p:cNvSpPr txBox="1"/>
          <p:nvPr/>
        </p:nvSpPr>
        <p:spPr>
          <a:xfrm>
            <a:off x="274320" y="91440"/>
            <a:ext cx="6606205"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TABLE DES MATIÈRES</a:t>
            </a:r>
          </a:p>
        </p:txBody>
      </p:sp>
      <p:sp>
        <p:nvSpPr>
          <p:cNvPr id="2" name="Triangle 1">
            <a:extLst>
              <a:ext uri="{FF2B5EF4-FFF2-40B4-BE49-F238E27FC236}">
                <a16:creationId xmlns:a16="http://schemas.microsoft.com/office/drawing/2014/main" id="{A7626DFD-05C3-E345-9755-921556524A1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id="{7C7AF8FF-CBAE-E943-B26A-5A30AE96295F}"/>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139B24A0-A7D8-B549-9E72-18348C426E8A}"/>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4C780170-D322-C144-845E-2A54AB81BAB5}"/>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CD93A536-96E5-5E49-B205-1EC852A97DAF}"/>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12FC566-2040-4E49-9136-C2A9FFFEE654}"/>
              </a:ext>
            </a:extLst>
          </p:cNvPr>
          <p:cNvSpPr/>
          <p:nvPr/>
        </p:nvSpPr>
        <p:spPr>
          <a:xfrm rot="10800000">
            <a:off x="11194576" y="5650626"/>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6D87AA9-9610-E143-A58A-76A7CE97D975}"/>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10E743B2-6334-F94A-86D7-605639E0B4AF}"/>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EE7677D2-CF79-C647-8DD3-39F23C2AFD7B}"/>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7AA56559-88F1-7F44-AC7A-7FB8E960F027}"/>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0CAA701-7870-0F4A-BF81-E8DD6AD26FF7}"/>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9003565C-9B76-EC44-842E-0FBAEAB0F60C}"/>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38439375-F2D4-804F-B8A7-4A0117247555}"/>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6F411320-B71B-FD48-A858-304AA18A3912}"/>
              </a:ext>
            </a:extLst>
          </p:cNvPr>
          <p:cNvSpPr/>
          <p:nvPr/>
        </p:nvSpPr>
        <p:spPr>
          <a:xfrm rot="10800000">
            <a:off x="9465414" y="5809990"/>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61A43D62-E76A-AD4D-9321-6636902DBDE4}"/>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03F259-7C52-FA4A-BBA6-8F297A9DF5C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06C5EB85-590B-FA49-B00D-6FE3C00C321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7D698F61-7DA7-0447-BF41-BCC9E3F22EC6}"/>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2C80126D-D250-2F47-B288-0081044C08A8}"/>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B270604B-FFB0-E14F-9D6A-6762088BDE71}"/>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F9E7C7E-C9C5-5C48-A6E8-095330ACD5A6}"/>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B15A489E-B48D-0846-89E8-889A39F12E3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2B20BF75-0CE7-A84A-960D-C98056CAF691}"/>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931CDAF8-5F08-9846-BA32-DEE69C7AD908}"/>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7E88488-BBA8-1C40-9E9E-D8FE681AAD0E}"/>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A782D11-3FAC-8A41-A467-8CBBCA7CFA5A}"/>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963687AB-DD69-7E48-A28B-1677FE269CAC}"/>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60A697E2-5307-5945-8E2C-4873D3011223}"/>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EACB61DA-D2CA-0644-9BF1-293E93B5F8AB}"/>
              </a:ext>
            </a:extLst>
          </p:cNvPr>
          <p:cNvSpPr/>
          <p:nvPr/>
        </p:nvSpPr>
        <p:spPr>
          <a:xfrm>
            <a:off x="585107" y="1067614"/>
            <a:ext cx="45719" cy="4789277"/>
          </a:xfrm>
          <a:prstGeom prst="rect">
            <a:avLst/>
          </a:prstGeom>
          <a:gradFill>
            <a:gsLst>
              <a:gs pos="0">
                <a:schemeClr val="bg1"/>
              </a:gs>
              <a:gs pos="100000">
                <a:schemeClr val="bg1">
                  <a:alpha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21E2CCDE-7926-854B-BF97-288B33567F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Parallelogram 61">
            <a:extLst>
              <a:ext uri="{FF2B5EF4-FFF2-40B4-BE49-F238E27FC236}">
                <a16:creationId xmlns:a16="http://schemas.microsoft.com/office/drawing/2014/main" id="{1F2F67F8-C9C5-2D4B-903B-2C938A4D02B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3686D7C-A925-0848-85C8-936BE2CA174B}"/>
              </a:ext>
            </a:extLst>
          </p:cNvPr>
          <p:cNvGrpSpPr/>
          <p:nvPr/>
        </p:nvGrpSpPr>
        <p:grpSpPr>
          <a:xfrm>
            <a:off x="7203068" y="-14628"/>
            <a:ext cx="5724680" cy="6219640"/>
            <a:chOff x="7203068" y="-14628"/>
            <a:chExt cx="5724680" cy="6219640"/>
          </a:xfrm>
          <a:solidFill>
            <a:schemeClr val="bg1">
              <a:alpha val="30000"/>
            </a:schemeClr>
          </a:solidFill>
        </p:grpSpPr>
        <p:sp>
          <p:nvSpPr>
            <p:cNvPr id="15" name="Triangle 14">
              <a:extLst>
                <a:ext uri="{FF2B5EF4-FFF2-40B4-BE49-F238E27FC236}">
                  <a16:creationId xmlns:a16="http://schemas.microsoft.com/office/drawing/2014/main" id="{9D9606F1-DF06-E949-83E2-37C2DA103212}"/>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CEFAC53E-CA0E-9840-AA14-67F11C7BAF69}"/>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9946DDE-7296-E644-B0A8-82B49A414150}"/>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8B7646E3-6FFD-2141-BBA0-11B0BFD78BAC}"/>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FE849679-8CFD-DE4C-8935-3EBF95F59283}"/>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D3352872-D942-5C42-B91E-26E4332C36F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09196F7-DAB6-7042-8BC9-8BA42BE284F6}"/>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580D216-9B1B-7E43-AA6A-3243C856F765}"/>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8481E2B3-FD4B-9445-8AB6-BAFF97522394}"/>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25EFFAD9-74E5-CB45-849D-6AB4ABCF514E}"/>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5945BFB5-D541-9642-9ED0-32808CA21E21}"/>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0D9222DD-2CAD-E04B-9F97-EB676DDCADA6}"/>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934C0181-70C2-BF43-8E3C-E02BF7A04025}"/>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29B45E0-C59C-1C42-85DA-9AEFBD3C655D}"/>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421EA3B7-62C6-FD4A-9656-2CE1C1C1600D}"/>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6B7825BE-DB3D-F942-8A18-C2E3B6AC8A9E}"/>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EF0F1B6F-7206-7D40-9FB2-F94B36E9A21A}"/>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FB8BB249-354C-994F-8ADE-77B16350B05C}"/>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7595D44B-7E01-2B49-AE42-127A094098D1}"/>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A3871536-116C-8844-AAD8-92F2803CBC24}"/>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36563E91-C0DE-B14C-AB41-9912DCC1CD9C}"/>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DEBFA246-1C4E-AB47-B9A4-169F2783C437}"/>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A1E72EE5-0BF4-A842-A97B-106C36F9F3F1}"/>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C546E6BA-5173-684B-B59F-540BA87BF42F}"/>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EB370B35-3C50-7A4A-8027-E1E42AFCD534}"/>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14DA504-7B96-7D4B-A62C-BF539BA59FA6}"/>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426EEC4-F029-5541-8BFB-947688B1118F}"/>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1. PRIORITÉS DE RÉTABLISSEMENT DES FONCTIONS OPÉRATIONNELLES</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PRIORITÉS DE REPRISE DES FONCTIONS MÉTIER</a:t>
            </a:r>
          </a:p>
        </p:txBody>
      </p:sp>
      <p:sp>
        <p:nvSpPr>
          <p:cNvPr id="2" name="TextBox 1">
            <a:extLst>
              <a:ext uri="{FF2B5EF4-FFF2-40B4-BE49-F238E27FC236}">
                <a16:creationId xmlns:a16="http://schemas.microsoft.com/office/drawing/2014/main" id="{683BDD69-E484-E845-9E51-5627A34D76E8}"/>
              </a:ext>
            </a:extLst>
          </p:cNvPr>
          <p:cNvSpPr txBox="1"/>
          <p:nvPr/>
        </p:nvSpPr>
        <p:spPr>
          <a:xfrm>
            <a:off x="1041621" y="1073426"/>
            <a:ext cx="9849678" cy="738664"/>
          </a:xfrm>
          <a:prstGeom prst="rect">
            <a:avLst/>
          </a:prstGeom>
          <a:noFill/>
        </p:spPr>
        <p:txBody>
          <a:bodyPr wrap="square" rtlCol="0">
            <a:spAutoFit/>
          </a:bodyPr>
          <a:lstStyle/>
          <a:p>
            <a:r>
              <a:rPr lang="fr" sz="1400" dirty="0">
                <a:latin typeface="Century Gothic" panose="020B0502020202020204" pitchFamily="34" charset="0"/>
              </a:rPr>
              <a:t>Les équipes de reprise après sinistre utilisent cette stratégie pour récupérer les opérations commerciales essentielles sur un autre site. Le système d'information et les équipes informatiques restaurent les fonctions informatiques en fonction des fonctions critiques de l'entreprise.</a:t>
            </a:r>
          </a:p>
          <a:p>
            <a:endParaRPr lang="en-US" sz="1400" dirty="0">
              <a:latin typeface="Century Gothic" panose="020B0502020202020204" pitchFamily="34" charset="0"/>
            </a:endParaRP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1812090"/>
            <a:ext cx="9849678" cy="523220"/>
          </a:xfrm>
          <a:prstGeom prst="rect">
            <a:avLst/>
          </a:prstGeom>
          <a:noFill/>
        </p:spPr>
        <p:txBody>
          <a:bodyPr wrap="square" rtlCol="0">
            <a:spAutoFit/>
          </a:bodyPr>
          <a:lstStyle/>
          <a:p>
            <a:r>
              <a:rPr lang="fr" sz="1400" dirty="0">
                <a:latin typeface="Century Gothic" panose="020B0502020202020204" pitchFamily="34" charset="0"/>
              </a:rPr>
              <a:t>Entrer du texte</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A00C6135-589C-AF49-8E2E-6EFA8AFAA2C5}"/>
              </a:ext>
            </a:extLst>
          </p:cNvPr>
          <p:cNvGrpSpPr/>
          <p:nvPr/>
        </p:nvGrpSpPr>
        <p:grpSpPr>
          <a:xfrm>
            <a:off x="7203068" y="-14628"/>
            <a:ext cx="5724680" cy="6219640"/>
            <a:chOff x="7203068" y="-14628"/>
            <a:chExt cx="5724680" cy="6219640"/>
          </a:xfrm>
          <a:solidFill>
            <a:schemeClr val="bg1">
              <a:alpha val="30000"/>
            </a:schemeClr>
          </a:solidFill>
        </p:grpSpPr>
        <p:sp>
          <p:nvSpPr>
            <p:cNvPr id="43" name="Triangle 42">
              <a:extLst>
                <a:ext uri="{FF2B5EF4-FFF2-40B4-BE49-F238E27FC236}">
                  <a16:creationId xmlns:a16="http://schemas.microsoft.com/office/drawing/2014/main" id="{E190102D-06AA-4347-8D51-EC18B74F9110}"/>
                </a:ext>
              </a:extLst>
            </p:cNvPr>
            <p:cNvSpPr/>
            <p:nvPr/>
          </p:nvSpPr>
          <p:spPr>
            <a:xfrm>
              <a:off x="8267700" y="1219200"/>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AB26D0E2-231D-534C-AC53-44DBADC5151E}"/>
                </a:ext>
              </a:extLst>
            </p:cNvPr>
            <p:cNvSpPr/>
            <p:nvPr/>
          </p:nvSpPr>
          <p:spPr>
            <a:xfrm rot="10800000">
              <a:off x="8267698" y="2340726"/>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068A4A22-9FDE-3946-BC77-3054E61D5626}"/>
                </a:ext>
              </a:extLst>
            </p:cNvPr>
            <p:cNvSpPr/>
            <p:nvPr/>
          </p:nvSpPr>
          <p:spPr>
            <a:xfrm>
              <a:off x="9117614" y="2441587"/>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6D0D94B2-E293-6942-A026-51A5C5D814A9}"/>
                </a:ext>
              </a:extLst>
            </p:cNvPr>
            <p:cNvSpPr/>
            <p:nvPr/>
          </p:nvSpPr>
          <p:spPr>
            <a:xfrm rot="10800000">
              <a:off x="9117612" y="3563113"/>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B51B222-9DF1-BF4D-8275-CE49141F8289}"/>
                </a:ext>
              </a:extLst>
            </p:cNvPr>
            <p:cNvSpPr/>
            <p:nvPr/>
          </p:nvSpPr>
          <p:spPr>
            <a:xfrm rot="10800000">
              <a:off x="9118598" y="-14627"/>
              <a:ext cx="3073402" cy="230083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4AC5041A-EA4B-8544-A13B-3D7C7C34EC94}"/>
                </a:ext>
              </a:extLst>
            </p:cNvPr>
            <p:cNvSpPr/>
            <p:nvPr/>
          </p:nvSpPr>
          <p:spPr>
            <a:xfrm>
              <a:off x="11194577" y="5032308"/>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EB5BD920-438F-4E43-AEF9-181F821B0D99}"/>
                </a:ext>
              </a:extLst>
            </p:cNvPr>
            <p:cNvSpPr/>
            <p:nvPr/>
          </p:nvSpPr>
          <p:spPr>
            <a:xfrm rot="10800000">
              <a:off x="10726003" y="4976702"/>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2CBE855A-3DDC-0249-AF1F-C2C2A8A7FC8A}"/>
                </a:ext>
              </a:extLst>
            </p:cNvPr>
            <p:cNvSpPr/>
            <p:nvPr/>
          </p:nvSpPr>
          <p:spPr>
            <a:xfrm>
              <a:off x="10726004" y="4358384"/>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2A9B7092-975C-8F41-B073-B61547CF33B2}"/>
                </a:ext>
              </a:extLst>
            </p:cNvPr>
            <p:cNvSpPr/>
            <p:nvPr/>
          </p:nvSpPr>
          <p:spPr>
            <a:xfrm>
              <a:off x="10732980" y="2926103"/>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6624824A-D355-9C4D-AEEE-741025D3236F}"/>
                </a:ext>
              </a:extLst>
            </p:cNvPr>
            <p:cNvSpPr/>
            <p:nvPr/>
          </p:nvSpPr>
          <p:spPr>
            <a:xfrm rot="10800000">
              <a:off x="10732979" y="3544421"/>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F474AEF0-7F7C-4F4E-B8B3-4F09830CD584}"/>
                </a:ext>
              </a:extLst>
            </p:cNvPr>
            <p:cNvSpPr/>
            <p:nvPr/>
          </p:nvSpPr>
          <p:spPr>
            <a:xfrm>
              <a:off x="11201553" y="3600027"/>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73D6F6F-891C-DD4D-A496-0C8F7CF32182}"/>
                </a:ext>
              </a:extLst>
            </p:cNvPr>
            <p:cNvSpPr/>
            <p:nvPr/>
          </p:nvSpPr>
          <p:spPr>
            <a:xfrm rot="10800000">
              <a:off x="11201552" y="4218345"/>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8FEF452-8BEE-394B-A09C-79076DB24134}"/>
                </a:ext>
              </a:extLst>
            </p:cNvPr>
            <p:cNvSpPr/>
            <p:nvPr/>
          </p:nvSpPr>
          <p:spPr>
            <a:xfrm>
              <a:off x="9465415" y="535103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1F66416E-A965-DF45-BDB9-198A0C326ABD}"/>
                </a:ext>
              </a:extLst>
            </p:cNvPr>
            <p:cNvSpPr/>
            <p:nvPr/>
          </p:nvSpPr>
          <p:spPr>
            <a:xfrm rot="10800000">
              <a:off x="8796054" y="4684640"/>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0566F0C5-4043-B442-8CAE-339A5854859A}"/>
                </a:ext>
              </a:extLst>
            </p:cNvPr>
            <p:cNvSpPr/>
            <p:nvPr/>
          </p:nvSpPr>
          <p:spPr>
            <a:xfrm>
              <a:off x="8796055" y="422568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68E2EFBD-A3F1-B345-9675-BB8712BC7141}"/>
                </a:ext>
              </a:extLst>
            </p:cNvPr>
            <p:cNvSpPr/>
            <p:nvPr/>
          </p:nvSpPr>
          <p:spPr>
            <a:xfrm>
              <a:off x="11429639" y="676405"/>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8EFC2F50-C3B6-7849-A279-BFD8442DF83D}"/>
                </a:ext>
              </a:extLst>
            </p:cNvPr>
            <p:cNvSpPr/>
            <p:nvPr/>
          </p:nvSpPr>
          <p:spPr>
            <a:xfrm rot="10800000">
              <a:off x="11429637" y="1797931"/>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8F4579C0-18FD-A04B-9724-DEB712296502}"/>
                </a:ext>
              </a:extLst>
            </p:cNvPr>
            <p:cNvSpPr/>
            <p:nvPr/>
          </p:nvSpPr>
          <p:spPr>
            <a:xfrm rot="10800000">
              <a:off x="10001145" y="4978503"/>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8768ABE7-4B6B-C447-93C8-584F89ECCA1E}"/>
                </a:ext>
              </a:extLst>
            </p:cNvPr>
            <p:cNvSpPr/>
            <p:nvPr/>
          </p:nvSpPr>
          <p:spPr>
            <a:xfrm>
              <a:off x="8478550" y="3436582"/>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24938ECF-6591-9841-823B-4FD40D0F9FC8}"/>
                </a:ext>
              </a:extLst>
            </p:cNvPr>
            <p:cNvSpPr/>
            <p:nvPr/>
          </p:nvSpPr>
          <p:spPr>
            <a:xfrm>
              <a:off x="10560298" y="3911608"/>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BB20246-BB6A-D044-8330-A8D92CDECABB}"/>
                </a:ext>
              </a:extLst>
            </p:cNvPr>
            <p:cNvSpPr/>
            <p:nvPr/>
          </p:nvSpPr>
          <p:spPr>
            <a:xfrm rot="10800000">
              <a:off x="10924816" y="6039467"/>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18AF416A-4AAD-E84E-9B9B-F199039DFD3B}"/>
                </a:ext>
              </a:extLst>
            </p:cNvPr>
            <p:cNvSpPr/>
            <p:nvPr/>
          </p:nvSpPr>
          <p:spPr>
            <a:xfrm rot="10800000">
              <a:off x="8157134" y="1651419"/>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9CF71789-B327-8343-B32B-9B17B0179868}"/>
                </a:ext>
              </a:extLst>
            </p:cNvPr>
            <p:cNvSpPr/>
            <p:nvPr/>
          </p:nvSpPr>
          <p:spPr>
            <a:xfrm>
              <a:off x="11586492" y="2465841"/>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riangle 65">
              <a:extLst>
                <a:ext uri="{FF2B5EF4-FFF2-40B4-BE49-F238E27FC236}">
                  <a16:creationId xmlns:a16="http://schemas.microsoft.com/office/drawing/2014/main" id="{E9AD7BDB-A320-364E-BEDA-73270DC18CCF}"/>
                </a:ext>
              </a:extLst>
            </p:cNvPr>
            <p:cNvSpPr/>
            <p:nvPr/>
          </p:nvSpPr>
          <p:spPr>
            <a:xfrm>
              <a:off x="8875258" y="425489"/>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riangle 66">
              <a:extLst>
                <a:ext uri="{FF2B5EF4-FFF2-40B4-BE49-F238E27FC236}">
                  <a16:creationId xmlns:a16="http://schemas.microsoft.com/office/drawing/2014/main" id="{06BE3501-651C-DB4F-A952-1EAEE94AE591}"/>
                </a:ext>
              </a:extLst>
            </p:cNvPr>
            <p:cNvSpPr/>
            <p:nvPr/>
          </p:nvSpPr>
          <p:spPr>
            <a:xfrm rot="10800000">
              <a:off x="11900905" y="4908188"/>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riangle 67">
              <a:extLst>
                <a:ext uri="{FF2B5EF4-FFF2-40B4-BE49-F238E27FC236}">
                  <a16:creationId xmlns:a16="http://schemas.microsoft.com/office/drawing/2014/main" id="{F516AFE1-72D2-0748-8092-A7481E24AFFD}"/>
                </a:ext>
              </a:extLst>
            </p:cNvPr>
            <p:cNvSpPr/>
            <p:nvPr/>
          </p:nvSpPr>
          <p:spPr>
            <a:xfrm>
              <a:off x="9494499" y="1271969"/>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riangle 68">
              <a:extLst>
                <a:ext uri="{FF2B5EF4-FFF2-40B4-BE49-F238E27FC236}">
                  <a16:creationId xmlns:a16="http://schemas.microsoft.com/office/drawing/2014/main" id="{63C30171-DF92-6D49-9313-493D8E48F1B8}"/>
                </a:ext>
              </a:extLst>
            </p:cNvPr>
            <p:cNvSpPr/>
            <p:nvPr/>
          </p:nvSpPr>
          <p:spPr>
            <a:xfrm rot="10800000">
              <a:off x="7203068" y="-14628"/>
              <a:ext cx="1592986" cy="119255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2. STRATÉGIE DE RELOCALISATION</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STRATÉGIE DE RELOCALISATION + SITE D'AFFAIRES ALTERNATIF</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fr" sz="1400" dirty="0">
                <a:latin typeface="Century Gothic" panose="020B0502020202020204" pitchFamily="34" charset="0"/>
              </a:rPr>
              <a:t>Entrer du texte</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3. AUTRE SITE D'AFFAIRES</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954107"/>
          </a:xfrm>
          <a:prstGeom prst="rect">
            <a:avLst/>
          </a:prstGeom>
          <a:noFill/>
        </p:spPr>
        <p:txBody>
          <a:bodyPr wrap="square" rtlCol="0">
            <a:spAutoFit/>
          </a:bodyPr>
          <a:lstStyle/>
          <a:p>
            <a:r>
              <a:rPr lang="fr" sz="1400" dirty="0">
                <a:latin typeface="Century Gothic" panose="020B0502020202020204" pitchFamily="34" charset="0"/>
              </a:rPr>
              <a:t>Une organisation utilise l'autre site d'affaires et la stratégie de relocalisation en cas de sinistre ou de perturbation qui empêche la poursuite des processus opérationnels sur le site d'origine de l'entreprise. Cette stratégie devrait inclure des sites de relocalisation à court et à long terme dans le cas des deux types de perturbations.</a:t>
            </a:r>
          </a:p>
          <a:p>
            <a:endParaRPr lang="en-US" sz="1400" dirty="0">
              <a:latin typeface="Century Gothic" panose="020B0502020202020204" pitchFamily="34" charset="0"/>
            </a:endParaRP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fr" sz="1400" dirty="0">
                <a:latin typeface="Century Gothic" panose="020B0502020202020204" pitchFamily="34" charset="0"/>
              </a:rPr>
              <a:t>Entrer du texte</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6318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PLAN DE RELANCE</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4. PLAN DE RELANCE</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523220"/>
          </a:xfrm>
          <a:prstGeom prst="rect">
            <a:avLst/>
          </a:prstGeom>
          <a:noFill/>
        </p:spPr>
        <p:txBody>
          <a:bodyPr wrap="square" rtlCol="0">
            <a:spAutoFit/>
          </a:bodyPr>
          <a:lstStyle/>
          <a:p>
            <a:r>
              <a:rPr lang="fr" sz="1400" dirty="0">
                <a:latin typeface="Century Gothic" panose="020B0502020202020204" pitchFamily="34" charset="0"/>
              </a:rPr>
              <a:t>Entrer du texte</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263770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5. PHASES DE RÉCUPÉRATION</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PHASES DE RÉCUPÉRATION</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1335018015"/>
              </p:ext>
            </p:extLst>
          </p:nvPr>
        </p:nvGraphicFramePr>
        <p:xfrm>
          <a:off x="248054" y="1427393"/>
          <a:ext cx="11587631" cy="4622356"/>
        </p:xfrm>
        <a:graphic>
          <a:graphicData uri="http://schemas.openxmlformats.org/drawingml/2006/table">
            <a:tbl>
              <a:tblPr firstRow="1" bandRow="1">
                <a:tableStyleId>{5C22544A-7EE6-4342-B048-85BDC9FD1C3A}</a:tableStyleId>
              </a:tblPr>
              <a:tblGrid>
                <a:gridCol w="2117459">
                  <a:extLst>
                    <a:ext uri="{9D8B030D-6E8A-4147-A177-3AD203B41FA5}">
                      <a16:colId xmlns:a16="http://schemas.microsoft.com/office/drawing/2014/main" val="3423348190"/>
                    </a:ext>
                  </a:extLst>
                </a:gridCol>
                <a:gridCol w="9470172">
                  <a:extLst>
                    <a:ext uri="{9D8B030D-6E8A-4147-A177-3AD203B41FA5}">
                      <a16:colId xmlns:a16="http://schemas.microsoft.com/office/drawing/2014/main" val="1898534182"/>
                    </a:ext>
                  </a:extLst>
                </a:gridCol>
              </a:tblGrid>
              <a:tr h="1155589">
                <a:tc>
                  <a:txBody>
                    <a:bodyPr/>
                    <a:lstStyle/>
                    <a:p>
                      <a:pPr algn="r"/>
                      <a:r>
                        <a:rPr lang="fr" sz="2000" b="0" dirty="0">
                          <a:solidFill>
                            <a:schemeClr val="bg1">
                              <a:lumMod val="50000"/>
                            </a:schemeClr>
                          </a:solidFill>
                          <a:latin typeface="Century Gothic" panose="020B0502020202020204" pitchFamily="34" charset="0"/>
                        </a:rPr>
                        <a:t>CATASTROPHE</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L'entreprise déclare une catastrophe et prend la décision d'activer le reste du plan de redressement.</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fr" sz="2000" b="0" dirty="0">
                          <a:solidFill>
                            <a:schemeClr val="bg1">
                              <a:lumMod val="50000"/>
                            </a:schemeClr>
                          </a:solidFill>
                          <a:latin typeface="Century Gothic" panose="020B0502020202020204" pitchFamily="34" charset="0"/>
                        </a:rPr>
                        <a:t>PLANIFIER L'ACTIVATION</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Au cours de cette phase, l'entreprise met en œuvre le plan d'urgence de l'entreprise. </a:t>
                      </a:r>
                    </a:p>
                    <a:p>
                      <a:pPr marL="285750" indent="-285750">
                        <a:buClr>
                          <a:srgbClr val="F0A622"/>
                        </a:buClr>
                        <a:buFont typeface="System Font Regular"/>
                        <a:buChar char="⚬"/>
                      </a:pPr>
                      <a:endParaRPr lang="en-US" sz="900" b="0" dirty="0">
                        <a:solidFill>
                          <a:schemeClr val="tx1">
                            <a:lumMod val="65000"/>
                            <a:lumOff val="35000"/>
                          </a:schemeClr>
                        </a:solidFill>
                        <a:latin typeface="Century Gothic" panose="020B0502020202020204" pitchFamily="34" charset="0"/>
                      </a:endParaRPr>
                    </a:p>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Cette phase se poursuit jusqu'à ce que l'entreprise sécurise l'autre site commercial et déplace les opérations commerciales.</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fr" sz="2000" b="0" dirty="0">
                          <a:solidFill>
                            <a:schemeClr val="bg1">
                              <a:lumMod val="50000"/>
                            </a:schemeClr>
                          </a:solidFill>
                          <a:latin typeface="Century Gothic" panose="020B0502020202020204" pitchFamily="34" charset="0"/>
                        </a:rPr>
                        <a:t>FONCTIONNEMENT D'UN AUTRE SITE</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Cette phase se poursuit jusqu'à ce que l'entreprise puisse restaurer l'installation principale.</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fr" sz="2000" b="0" dirty="0">
                          <a:solidFill>
                            <a:schemeClr val="bg1">
                              <a:lumMod val="50000"/>
                            </a:schemeClr>
                          </a:solidFill>
                          <a:latin typeface="Century Gothic" panose="020B0502020202020204" pitchFamily="34" charset="0"/>
                        </a:rPr>
                        <a:t>TRANSITION VERS LE SITE PRINCIPAL</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Cette phase se poursuit jusqu'à ce que l'entreprise puisse déplacer de manière appropriée les opérations commerciales vers le site commercial d'origine. </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849678" cy="523220"/>
          </a:xfrm>
          <a:prstGeom prst="rect">
            <a:avLst/>
          </a:prstGeom>
          <a:noFill/>
        </p:spPr>
        <p:txBody>
          <a:bodyPr wrap="square" rtlCol="0">
            <a:spAutoFit/>
          </a:bodyPr>
          <a:lstStyle/>
          <a:p>
            <a:r>
              <a:rPr lang="fr" sz="1400" dirty="0">
                <a:latin typeface="Century Gothic" panose="020B0502020202020204" pitchFamily="34" charset="0"/>
              </a:rPr>
              <a:t>Ce sont les activités les plus nécessaires à la poursuite de l'entreprise, et le plan de redressement devrait cibler ces fonctions essentielles de l'entreprise. Le plan de redressement devrait se dérouler comme suit :</a:t>
            </a:r>
          </a:p>
        </p:txBody>
      </p:sp>
    </p:spTree>
    <p:extLst>
      <p:ext uri="{BB962C8B-B14F-4D97-AF65-F5344CB8AC3E}">
        <p14:creationId xmlns:p14="http://schemas.microsoft.com/office/powerpoint/2010/main" val="172103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B84225B3-7EC6-5B4C-BF11-72E5E07699D4}"/>
              </a:ext>
            </a:extLst>
          </p:cNvPr>
          <p:cNvGrpSpPr/>
          <p:nvPr/>
        </p:nvGrpSpPr>
        <p:grpSpPr>
          <a:xfrm>
            <a:off x="7203068" y="-14628"/>
            <a:ext cx="5724680" cy="6219640"/>
            <a:chOff x="7203068" y="-14628"/>
            <a:chExt cx="5724680" cy="6219640"/>
          </a:xfrm>
          <a:solidFill>
            <a:schemeClr val="bg1">
              <a:alpha val="30000"/>
            </a:schemeClr>
          </a:solidFill>
        </p:grpSpPr>
        <p:sp>
          <p:nvSpPr>
            <p:cNvPr id="39" name="Triangle 38">
              <a:extLst>
                <a:ext uri="{FF2B5EF4-FFF2-40B4-BE49-F238E27FC236}">
                  <a16:creationId xmlns:a16="http://schemas.microsoft.com/office/drawing/2014/main" id="{05B0AA54-D161-0141-BF1F-38E2D7BCBF9E}"/>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1326FF50-EE2B-4C42-BD8B-6F9202121978}"/>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FA8599A4-5C33-384C-A9D8-6FFE79D108FF}"/>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riangle 72">
              <a:extLst>
                <a:ext uri="{FF2B5EF4-FFF2-40B4-BE49-F238E27FC236}">
                  <a16:creationId xmlns:a16="http://schemas.microsoft.com/office/drawing/2014/main" id="{4B248E34-E1D2-6344-B1EF-ED0436A8F796}"/>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riangle 73">
              <a:extLst>
                <a:ext uri="{FF2B5EF4-FFF2-40B4-BE49-F238E27FC236}">
                  <a16:creationId xmlns:a16="http://schemas.microsoft.com/office/drawing/2014/main" id="{2F876B4B-9605-064E-847B-B284C11AC006}"/>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riangle 74">
              <a:extLst>
                <a:ext uri="{FF2B5EF4-FFF2-40B4-BE49-F238E27FC236}">
                  <a16:creationId xmlns:a16="http://schemas.microsoft.com/office/drawing/2014/main" id="{47470EDC-8B03-804B-A66A-3A44A5C32E9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riangle 75">
              <a:extLst>
                <a:ext uri="{FF2B5EF4-FFF2-40B4-BE49-F238E27FC236}">
                  <a16:creationId xmlns:a16="http://schemas.microsoft.com/office/drawing/2014/main" id="{A5D94FFE-F4DC-BA41-9C0C-AB2B347C40B5}"/>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riangle 76">
              <a:extLst>
                <a:ext uri="{FF2B5EF4-FFF2-40B4-BE49-F238E27FC236}">
                  <a16:creationId xmlns:a16="http://schemas.microsoft.com/office/drawing/2014/main" id="{B9B05077-049E-804A-947A-2D46719A3470}"/>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riangle 77">
              <a:extLst>
                <a:ext uri="{FF2B5EF4-FFF2-40B4-BE49-F238E27FC236}">
                  <a16:creationId xmlns:a16="http://schemas.microsoft.com/office/drawing/2014/main" id="{7AE0903F-9163-0143-B531-0B1628A6298C}"/>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riangle 78">
              <a:extLst>
                <a:ext uri="{FF2B5EF4-FFF2-40B4-BE49-F238E27FC236}">
                  <a16:creationId xmlns:a16="http://schemas.microsoft.com/office/drawing/2014/main" id="{BC74C5BE-8CCB-CE42-8FFF-693E566D2CEB}"/>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riangle 79">
              <a:extLst>
                <a:ext uri="{FF2B5EF4-FFF2-40B4-BE49-F238E27FC236}">
                  <a16:creationId xmlns:a16="http://schemas.microsoft.com/office/drawing/2014/main" id="{BF58198D-FCE5-1540-9D54-435F5E407D16}"/>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riangle 80">
              <a:extLst>
                <a:ext uri="{FF2B5EF4-FFF2-40B4-BE49-F238E27FC236}">
                  <a16:creationId xmlns:a16="http://schemas.microsoft.com/office/drawing/2014/main" id="{2619ECE4-C48D-204B-82C1-CA7999FD3042}"/>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riangle 81">
              <a:extLst>
                <a:ext uri="{FF2B5EF4-FFF2-40B4-BE49-F238E27FC236}">
                  <a16:creationId xmlns:a16="http://schemas.microsoft.com/office/drawing/2014/main" id="{202F6F53-5592-A44F-9870-C27C6E291206}"/>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riangle 82">
              <a:extLst>
                <a:ext uri="{FF2B5EF4-FFF2-40B4-BE49-F238E27FC236}">
                  <a16:creationId xmlns:a16="http://schemas.microsoft.com/office/drawing/2014/main" id="{1FF84C22-75FA-BB49-AEC3-FCE23F453E4E}"/>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riangle 83">
              <a:extLst>
                <a:ext uri="{FF2B5EF4-FFF2-40B4-BE49-F238E27FC236}">
                  <a16:creationId xmlns:a16="http://schemas.microsoft.com/office/drawing/2014/main" id="{282760EC-4A48-1546-B6FE-B36BF2846DB5}"/>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riangle 84">
              <a:extLst>
                <a:ext uri="{FF2B5EF4-FFF2-40B4-BE49-F238E27FC236}">
                  <a16:creationId xmlns:a16="http://schemas.microsoft.com/office/drawing/2014/main" id="{51A1BE42-577E-0C43-89CC-18A6899756CF}"/>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riangle 85">
              <a:extLst>
                <a:ext uri="{FF2B5EF4-FFF2-40B4-BE49-F238E27FC236}">
                  <a16:creationId xmlns:a16="http://schemas.microsoft.com/office/drawing/2014/main" id="{20958CE3-BF10-624D-B156-7FE24C7EF8FE}"/>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riangle 86">
              <a:extLst>
                <a:ext uri="{FF2B5EF4-FFF2-40B4-BE49-F238E27FC236}">
                  <a16:creationId xmlns:a16="http://schemas.microsoft.com/office/drawing/2014/main" id="{B859088B-06C3-674A-B15E-FB8DD0112DA1}"/>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riangle 87">
              <a:extLst>
                <a:ext uri="{FF2B5EF4-FFF2-40B4-BE49-F238E27FC236}">
                  <a16:creationId xmlns:a16="http://schemas.microsoft.com/office/drawing/2014/main" id="{2315DBE7-FF8F-7C4F-9FBB-785BE89B122D}"/>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riangle 88">
              <a:extLst>
                <a:ext uri="{FF2B5EF4-FFF2-40B4-BE49-F238E27FC236}">
                  <a16:creationId xmlns:a16="http://schemas.microsoft.com/office/drawing/2014/main" id="{4400DF79-6AFD-AD40-A399-06F533FC524A}"/>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riangle 89">
              <a:extLst>
                <a:ext uri="{FF2B5EF4-FFF2-40B4-BE49-F238E27FC236}">
                  <a16:creationId xmlns:a16="http://schemas.microsoft.com/office/drawing/2014/main" id="{55A1EFEE-28DB-E84D-93A2-1596BBD51282}"/>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riangle 90">
              <a:extLst>
                <a:ext uri="{FF2B5EF4-FFF2-40B4-BE49-F238E27FC236}">
                  <a16:creationId xmlns:a16="http://schemas.microsoft.com/office/drawing/2014/main" id="{E62CD0C5-E2CB-5145-A66D-4855F8F90F40}"/>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riangle 91">
              <a:extLst>
                <a:ext uri="{FF2B5EF4-FFF2-40B4-BE49-F238E27FC236}">
                  <a16:creationId xmlns:a16="http://schemas.microsoft.com/office/drawing/2014/main" id="{1B3CB928-493D-E849-9304-D2ECD764636F}"/>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riangle 92">
              <a:extLst>
                <a:ext uri="{FF2B5EF4-FFF2-40B4-BE49-F238E27FC236}">
                  <a16:creationId xmlns:a16="http://schemas.microsoft.com/office/drawing/2014/main" id="{87140201-E1ED-544E-ACF6-B3856BE319E7}"/>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riangle 93">
              <a:extLst>
                <a:ext uri="{FF2B5EF4-FFF2-40B4-BE49-F238E27FC236}">
                  <a16:creationId xmlns:a16="http://schemas.microsoft.com/office/drawing/2014/main" id="{9C0FCB92-98D6-5040-9682-E2566C25942E}"/>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Triangle 94">
              <a:extLst>
                <a:ext uri="{FF2B5EF4-FFF2-40B4-BE49-F238E27FC236}">
                  <a16:creationId xmlns:a16="http://schemas.microsoft.com/office/drawing/2014/main" id="{CEB55D85-F5C6-974B-BDD4-6CEDC7C1B760}"/>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riangle 95">
              <a:extLst>
                <a:ext uri="{FF2B5EF4-FFF2-40B4-BE49-F238E27FC236}">
                  <a16:creationId xmlns:a16="http://schemas.microsoft.com/office/drawing/2014/main" id="{44C94825-F267-CD48-8529-AA8BEC64E93B}"/>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6. SAUVEGARDE DES ENREGISTREMENTS</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SAUVEGARDE DES ENREGISTREMENTS + PLAN DE RESTAURATION</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fr" sz="1400" dirty="0">
                <a:latin typeface="Century Gothic" panose="020B0502020202020204" pitchFamily="34" charset="0"/>
              </a:rPr>
              <a:t>Entrer du texte</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7. PLAN DE RESTAURATION</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738664"/>
          </a:xfrm>
          <a:prstGeom prst="rect">
            <a:avLst/>
          </a:prstGeom>
          <a:noFill/>
        </p:spPr>
        <p:txBody>
          <a:bodyPr wrap="square" rtlCol="0">
            <a:spAutoFit/>
          </a:bodyPr>
          <a:lstStyle/>
          <a:p>
            <a:r>
              <a:rPr lang="fr" sz="1400" dirty="0">
                <a:latin typeface="Century Gothic" panose="020B0502020202020204" pitchFamily="34" charset="0"/>
              </a:rPr>
              <a:t>Les équipes de reprise après sinistre / informatique maintiennent, contrôlent et vérifient périodiquement tous les enregistrements qui sont essentiels à la poursuite des opérations commerciales et qui seraient affectés par des perturbations ou des catastrophes des installations. Les équipes sauvegardent et stockent périodiquement les fichiers les plus critiques sur un site hors site.</a:t>
            </a: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fr" sz="1400" dirty="0">
                <a:latin typeface="Century Gothic" panose="020B0502020202020204" pitchFamily="34" charset="0"/>
              </a:rPr>
              <a:t>Entrer du texte</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0872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fr" sz="4000" dirty="0">
                <a:solidFill>
                  <a:schemeClr val="tx1">
                    <a:lumMod val="65000"/>
                    <a:lumOff val="35000"/>
                  </a:schemeClr>
                </a:solidFill>
                <a:latin typeface="Century Gothic" panose="020B0502020202020204" pitchFamily="34" charset="0"/>
              </a:rPr>
              <a:t>8. ÉQUIPES DE RÉCUPÉRATION</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ea typeface="Arial" charset="0"/>
                <a:cs typeface="Arial" charset="0"/>
              </a:rPr>
              <a:t>ÉQUIPES DE RÉCUPÉRATION</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248142811"/>
              </p:ext>
            </p:extLst>
          </p:nvPr>
        </p:nvGraphicFramePr>
        <p:xfrm>
          <a:off x="206346" y="1546915"/>
          <a:ext cx="11587631" cy="4622356"/>
        </p:xfrm>
        <a:graphic>
          <a:graphicData uri="http://schemas.openxmlformats.org/drawingml/2006/table">
            <a:tbl>
              <a:tblPr firstRow="1" bandRow="1">
                <a:tableStyleId>{5C22544A-7EE6-4342-B048-85BDC9FD1C3A}</a:tableStyleId>
              </a:tblPr>
              <a:tblGrid>
                <a:gridCol w="2236729">
                  <a:extLst>
                    <a:ext uri="{9D8B030D-6E8A-4147-A177-3AD203B41FA5}">
                      <a16:colId xmlns:a16="http://schemas.microsoft.com/office/drawing/2014/main" val="3423348190"/>
                    </a:ext>
                  </a:extLst>
                </a:gridCol>
                <a:gridCol w="9350902">
                  <a:extLst>
                    <a:ext uri="{9D8B030D-6E8A-4147-A177-3AD203B41FA5}">
                      <a16:colId xmlns:a16="http://schemas.microsoft.com/office/drawing/2014/main" val="1898534182"/>
                    </a:ext>
                  </a:extLst>
                </a:gridCol>
              </a:tblGrid>
              <a:tr h="1155589">
                <a:tc>
                  <a:txBody>
                    <a:bodyPr/>
                    <a:lstStyle/>
                    <a:p>
                      <a:pPr algn="r"/>
                      <a:r>
                        <a:rPr lang="fr" sz="2000" b="0" dirty="0">
                          <a:solidFill>
                            <a:schemeClr val="bg1">
                              <a:lumMod val="50000"/>
                            </a:schemeClr>
                          </a:solidFill>
                          <a:latin typeface="Century Gothic" panose="020B0502020202020204" pitchFamily="34" charset="0"/>
                        </a:rPr>
                        <a:t>RÔLES D'ÉQUIPE</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Chef d'équipe, Chef d'équipe de secours, Membre d'équipe</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fr" sz="2000" b="0" dirty="0">
                          <a:solidFill>
                            <a:schemeClr val="bg1">
                              <a:lumMod val="50000"/>
                            </a:schemeClr>
                          </a:solidFill>
                          <a:latin typeface="Century Gothic" panose="020B0502020202020204" pitchFamily="34" charset="0"/>
                        </a:rPr>
                        <a:t>CONTACTS DE L'ÉQUIPE</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Stocké dans l'annexe de la liste de contacts</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fr" sz="2000" b="0" dirty="0">
                          <a:solidFill>
                            <a:schemeClr val="bg1">
                              <a:lumMod val="50000"/>
                            </a:schemeClr>
                          </a:solidFill>
                          <a:latin typeface="Century Gothic" panose="020B0502020202020204" pitchFamily="34" charset="0"/>
                        </a:rPr>
                        <a:t>RESPONSABILITÉS DE L'ÉQUIPE</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Commandant d'intervention, agent des RH/relations publiques, Technologie de l'information, Finances/Administrateur, Juridique/Contacts</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fr" sz="2000" b="0" dirty="0">
                          <a:solidFill>
                            <a:schemeClr val="bg1">
                              <a:lumMod val="50000"/>
                            </a:schemeClr>
                          </a:solidFill>
                          <a:latin typeface="Century Gothic" panose="020B0502020202020204" pitchFamily="34" charset="0"/>
                        </a:rPr>
                        <a:t>ÉQUIPES MINISTÉRIELLES DE RÉTABLISSEMENT</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fr" sz="1500" b="0" dirty="0">
                          <a:solidFill>
                            <a:schemeClr val="tx1">
                              <a:lumMod val="65000"/>
                              <a:lumOff val="35000"/>
                            </a:schemeClr>
                          </a:solidFill>
                          <a:latin typeface="Century Gothic" panose="020B0502020202020204" pitchFamily="34" charset="0"/>
                        </a:rPr>
                        <a:t>Coordonnateur des contingences opérationnelles, Équipe des communications des COE, Équipe des ressources humaines des COE, Équipe de l'administration des COE, Équipe d'intervention d'urgence, Équipe de rétablissement des technologies de l'information</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165866" cy="738664"/>
          </a:xfrm>
          <a:prstGeom prst="rect">
            <a:avLst/>
          </a:prstGeom>
          <a:noFill/>
        </p:spPr>
        <p:txBody>
          <a:bodyPr wrap="square" rtlCol="0">
            <a:spAutoFit/>
          </a:bodyPr>
          <a:lstStyle/>
          <a:p>
            <a:r>
              <a:rPr lang="fr" sz="1400" dirty="0">
                <a:latin typeface="Century Gothic" panose="020B0502020202020204" pitchFamily="34" charset="0"/>
              </a:rPr>
              <a:t>L'entreprise met en place des équipes de récupération et divise les participants en groupes appropriés en fonction du rôle et du titre du poste. L'organisation désigne un chef d'équipe pour chaque équipe. Il attribue un rôle ou un devoir spécifique à chaque membre restant de l'équipe.</a:t>
            </a:r>
          </a:p>
        </p:txBody>
      </p:sp>
    </p:spTree>
    <p:extLst>
      <p:ext uri="{BB962C8B-B14F-4D97-AF65-F5344CB8AC3E}">
        <p14:creationId xmlns:p14="http://schemas.microsoft.com/office/powerpoint/2010/main" val="265141363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83679BB-620F-417A-94C0-83755B61B430}" vid="{6CCB8B9B-14CE-49C2-B851-E759BD1D40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IC-Business-Contingency-Plan-Presentation-Template_PowerPoint - SR edits</Template>
  <TotalTime>5</TotalTime>
  <Words>1031</Words>
  <Application>Microsoft Macintosh PowerPoint</Application>
  <PresentationFormat>Widescreen</PresentationFormat>
  <Paragraphs>118</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2021-03-31T16:48:06Z</dcterms:created>
  <dcterms:modified xsi:type="dcterms:W3CDTF">2022-09-11T04:26:19Z</dcterms:modified>
</cp:coreProperties>
</file>