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342" r:id="rId2"/>
    <p:sldId id="258" r:id="rId3"/>
    <p:sldId id="309" r:id="rId4"/>
    <p:sldId id="316" r:id="rId5"/>
    <p:sldId id="344" r:id="rId6"/>
    <p:sldId id="339" r:id="rId7"/>
    <p:sldId id="343" r:id="rId8"/>
    <p:sldId id="346" r:id="rId9"/>
    <p:sldId id="347" r:id="rId10"/>
    <p:sldId id="348" r:id="rId11"/>
    <p:sldId id="341" r:id="rId12"/>
    <p:sldId id="320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F0A622"/>
    <a:srgbClr val="5B7191"/>
    <a:srgbClr val="EAEEF3"/>
    <a:srgbClr val="CE1D02"/>
    <a:srgbClr val="E3EAF6"/>
    <a:srgbClr val="CDD5DD"/>
    <a:srgbClr val="74859B"/>
    <a:srgbClr val="C4D2E7"/>
    <a:srgbClr val="5E91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760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02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68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24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65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85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95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5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1692396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dirty="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2622219"/>
            <a:ext cx="7580749" cy="11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Esta plantilla de presentación contiene sugerencias para crear su propio plan de contingencia empresarial. Personalícelo para reflejar los recursos y necesidades de su empresa.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 DE CONTINGENCIA EMPRESARIAL (BCP) </a:t>
            </a:r>
          </a:p>
          <a:p>
            <a:r>
              <a:rPr lang="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PRESENTACIÓN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986652B-9BC6-7444-BF5A-F8D0EB5A5069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8918779A-EFB0-474F-8EF3-B35CE4B8FA0E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509F84D0-BDDA-FB49-ABF8-82B483912888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03DBD91C-77DD-3543-B2EF-35E701936917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FB9FAF2D-12E4-924F-AC13-4DCDE7037B2F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36E4EA73-3CB9-DE47-B069-42D19FF3778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4076CA68-0024-6E42-A896-D4D19D08E542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900E30B1-123B-E849-974B-53026B5A633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36883248-56D8-3F47-BFCF-66EB86E9CE74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DF379FAA-B29B-1748-981D-189C10C6425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C6D4EB34-9909-C547-8C99-9221F56A9D78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F610A59D-E646-B441-B0DF-BC13D6EFA5DA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97DB36A-3BDF-AA45-9C90-6A836C8A0526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69B65C17-07BC-A84A-9FAF-16CF4F535107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F1E80829-17DD-8143-962A-8BC3866EC89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B1385AF-1E75-A14A-A1C8-94B16F68C84C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4B688720-7394-C04A-9525-FC8D8983462D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3DF6572-915C-8F4C-AE31-8F073BF4FCA6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8CE85D06-6B13-6046-86CD-571A0A45367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C6252674-EDFE-264C-8242-4FFFD44D8006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73DC5638-9B9E-E44E-B012-B1655B8A9183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9DF77F6D-15B2-F44E-8493-2C4FB3AD4AEF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CC9712F2-DBB0-EB49-A265-FB8FE26944B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F7ACE385-955A-B841-B438-253CC0E34CA9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55C872AD-C2BA-6D4A-8613-FF8043854EE2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D4C9B7E-F300-CB4F-B775-24008C940E4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CF9866D-3912-2449-B47F-3BD9ACC74752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F8BDEF90-F9B1-E243-A250-DD6F1B13DA60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Rectangle 7">
            <a:extLst>
              <a:ext uri="{FF2B5EF4-FFF2-40B4-BE49-F238E27FC236}">
                <a16:creationId xmlns:a16="http://schemas.microsoft.com/office/drawing/2014/main" id="{92BB696F-6DA0-0444-A5A0-6825744A17A8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D0FA9C7A-6421-334E-8F34-4134177C0E26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BF67AA-1A98-AF4B-8C57-AC95FBE4D907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PROCEDIMIENTOS DE RECUPERACIÓN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3FF42B2-CA7D-7941-9CC7-8CE3A9E81EE6}"/>
              </a:ext>
            </a:extLst>
          </p:cNvPr>
          <p:cNvSpPr txBox="1"/>
          <p:nvPr/>
        </p:nvSpPr>
        <p:spPr>
          <a:xfrm>
            <a:off x="274320" y="91440"/>
            <a:ext cx="11384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9. PROCEDIMIENTOS DE RECUPERACIÓN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FB8F47-FEEB-6A4F-AB5D-7FB7360C34F1}"/>
              </a:ext>
            </a:extLst>
          </p:cNvPr>
          <p:cNvSpPr txBox="1"/>
          <p:nvPr/>
        </p:nvSpPr>
        <p:spPr>
          <a:xfrm>
            <a:off x="1041621" y="808251"/>
            <a:ext cx="9849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La empresa detalla las actividades o tareas específicas necesarias para recuperar las operaciones comerciales normales y críticas. Describe cada estrategia enumerando el conjunto específico de actividades y tareas necesarias para recuperarse adecuadamente.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B98B9E2-DFEE-9B42-B780-233A22E24A02}"/>
              </a:ext>
            </a:extLst>
          </p:cNvPr>
          <p:cNvSpPr txBox="1"/>
          <p:nvPr/>
        </p:nvSpPr>
        <p:spPr>
          <a:xfrm>
            <a:off x="1041621" y="1425948"/>
            <a:ext cx="9849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Un.  PROCEDIMIENTO DE RECUPERACIÓN POTENCIAL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E1D376-C799-4E4F-B414-F45E3BB4CEFC}"/>
              </a:ext>
            </a:extLst>
          </p:cNvPr>
          <p:cNvSpPr txBox="1"/>
          <p:nvPr/>
        </p:nvSpPr>
        <p:spPr>
          <a:xfrm>
            <a:off x="1390587" y="1706542"/>
            <a:ext cx="9849678" cy="4575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" sz="1400" dirty="0" err="1">
                <a:latin typeface="Century Gothic" panose="020B0502020202020204" pitchFamily="34" charset="0"/>
              </a:rPr>
              <a:t>i. Ocurrencia de desastres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ii. Notificación a la Dirección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iii. Evaluación preliminar de daños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iv. Declaración de desastre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v. Activación del plan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vi. Reubicación a un sitio alternativo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vii. Aplicación del procedimiento temporal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viii. Establecimiento de la comunicación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ix. Restauración del proceso de datos y comunicación con la ubicación de la copia de seguridad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x. Inicio de las operaciones de sitios alternativos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xi. Gestión del trabajo 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xii. Transición de regreso a las operaciones primarias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xiii. Cese de los procedimientos de sitios alternativos</a:t>
            </a:r>
          </a:p>
          <a:p>
            <a:pPr>
              <a:lnSpc>
                <a:spcPct val="150000"/>
              </a:lnSpc>
            </a:pPr>
            <a:r>
              <a:rPr lang="es" sz="1400" dirty="0">
                <a:latin typeface="Century Gothic" panose="020B0502020202020204" pitchFamily="34" charset="0"/>
              </a:rPr>
              <a:t>xiv. Reubicación de recursos de nuevo al sitio primario</a:t>
            </a:r>
          </a:p>
        </p:txBody>
      </p:sp>
    </p:spTree>
    <p:extLst>
      <p:ext uri="{BB962C8B-B14F-4D97-AF65-F5344CB8AC3E}">
        <p14:creationId xmlns:p14="http://schemas.microsoft.com/office/powerpoint/2010/main" val="4043585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B84DFE8-97A1-C447-944E-30635434A5C0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66BC4AA1-990B-D64D-8C22-2DC6CF0C73EE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FB134C64-905C-5A49-9E3F-B04A3701C86C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366EA91-1888-D446-BB69-131F5C4D2837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492ED181-35C5-734E-B498-E8152816BFAC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31852F0-78F3-AE4B-8A9E-D00A1653AE6E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1923A093-E9B4-0E44-99F2-8E6F9C37579C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B5EE70EF-AB4A-B242-9660-36F883F3B218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CCBC3BDC-3A10-714C-908B-1FD3FD9CE9F3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FDB30CC5-ED23-E040-975C-EE70BE8766BC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B9340108-A0A9-794E-B76A-A861DC5121E3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5F380709-05D0-8442-A616-9F04A7F6BBE9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8837D5B9-EF9F-EB4B-BE34-B92E78C44068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1F7FB1BD-D242-434C-A594-BFDFF8BB94CB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B0D570C7-6FFF-1A49-8733-057F38C52DC2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FE41286B-E8A0-0542-9547-C2D5315437CC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DE23FDA3-C44E-5B49-AECA-37D8EAEA16A3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8F874700-4A58-A241-A066-8C95942347B5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9ED74AA1-807D-324F-8815-DFAF756E4357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5884D61F-87B4-5843-ABC0-E6E57CBC34BD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033E66DB-6020-6142-9913-2DA4B0483CD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DC1C1B71-A1DF-9345-8F75-5656DCFA67E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74E6A266-FF81-4B4E-A966-8D788BEB83E3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E9B69B65-C615-314D-9FBB-8282331A095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B42A96BD-28AE-CC4B-8920-BC41B7E0DEC0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928CA6ED-D90D-974F-966F-1C8C57172FE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50D8161C-5856-B24A-8318-0B27D7691ADE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E2687F32-1F79-2649-A11A-FBE3A21ED192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Rectangle 7">
            <a:extLst>
              <a:ext uri="{FF2B5EF4-FFF2-40B4-BE49-F238E27FC236}">
                <a16:creationId xmlns:a16="http://schemas.microsoft.com/office/drawing/2014/main" id="{3C34BFA5-3611-C04D-9FE2-9DB1C2B2E5B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6C930A7B-4EE4-A243-845F-916A756F277C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ECC1BC-B692-BA43-8912-9C978560C9B6}"/>
              </a:ext>
            </a:extLst>
          </p:cNvPr>
          <p:cNvSpPr txBox="1"/>
          <p:nvPr/>
        </p:nvSpPr>
        <p:spPr>
          <a:xfrm>
            <a:off x="274320" y="91440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10. APÉNDICES</a:t>
            </a:r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A6E186-70D1-E740-9FEE-26C21620F366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APÉNDICES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18D633-16F1-2340-8B14-09C1673BD64B}"/>
              </a:ext>
            </a:extLst>
          </p:cNvPr>
          <p:cNvSpPr txBox="1"/>
          <p:nvPr/>
        </p:nvSpPr>
        <p:spPr>
          <a:xfrm>
            <a:off x="274320" y="900422"/>
            <a:ext cx="903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En esta sección se enumeran todos los apéndices necesarios para llevar a cabo un BCP. Estos apéndices incluyen lo siguiente: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FBF1DD-592C-2D45-906A-CD00DEFB320A}"/>
              </a:ext>
            </a:extLst>
          </p:cNvPr>
          <p:cNvSpPr txBox="1"/>
          <p:nvPr/>
        </p:nvSpPr>
        <p:spPr>
          <a:xfrm>
            <a:off x="1922799" y="1342635"/>
            <a:ext cx="5814210" cy="5021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Un.  LISTA DE CONTACTOS DE EMPLEADOS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B.  PRIORIDADES DE RECUPERACIÓN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RECURSOS ALTERNATIVOS DEL SITIO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D. UBICACIONES DE CENTROS DE OPERACIONES DE EMERGENCIA (EOC)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E.  REGISTROS VITALES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F.  LISTAS DE PROVEEDORES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G.  INFORMES Y RECURSOS DEL SISTEMA DE TI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H.  INFORMACIÓN DE TRANSPORTE DE SITIOS ALTERNATIVOS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I. EVALUACIONES DE IMPACTO Y RIESGO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J.  ANÁLISIS DE IMPACTO EN EL NEGOCIO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K.  LISTAS DE TAREAS DE RECUPERACIÓN</a:t>
            </a:r>
          </a:p>
          <a:p>
            <a:pPr fontAlgn="ctr">
              <a:spcBef>
                <a:spcPts val="1400"/>
              </a:spcBef>
              <a:buClr>
                <a:srgbClr val="F0A622"/>
              </a:buClr>
              <a:buSzPct val="150000"/>
            </a:pPr>
            <a:r>
              <a:rPr lang="e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L. PLAN DE RECUPERACIÓN DE LA OFICINA</a:t>
            </a:r>
          </a:p>
        </p:txBody>
      </p:sp>
    </p:spTree>
    <p:extLst>
      <p:ext uri="{BB962C8B-B14F-4D97-AF65-F5344CB8AC3E}">
        <p14:creationId xmlns:p14="http://schemas.microsoft.com/office/powerpoint/2010/main" val="2725899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860D12-6A71-8F44-A957-3AA8E8D3B48D}"/>
              </a:ext>
            </a:extLst>
          </p:cNvPr>
          <p:cNvSpPr txBox="1"/>
          <p:nvPr/>
        </p:nvSpPr>
        <p:spPr>
          <a:xfrm>
            <a:off x="274320" y="91440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COMENTARIOS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5625548" y="6477000"/>
            <a:ext cx="574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 CONTINGENCIA EMPRESARIAL – COMENTARIOS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106E6D4A-76D3-274D-A6DA-C6815A4AD8E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603DE3E8-BB3C-BC44-8A82-9B7EA20FA1F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87500" y="6477000"/>
            <a:ext cx="9785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 CONTINGENCIA EMPRESARIAL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5400" dirty="0">
                <a:latin typeface="Century Gothic" panose="020B0502020202020204" pitchFamily="34" charset="0"/>
              </a:rPr>
              <a:t>PLAN DE CONTINGENCIA EMPRESARIAL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dirty="0">
                <a:latin typeface="Century Gothic" panose="020B0502020202020204" pitchFamily="34" charset="0"/>
              </a:rPr>
              <a:t>[ NOMBRE DE SU ORGANIZACIÓN ]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[ FECHA 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488119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75985B-2D6E-BB43-98FB-F676FE3A93C7}"/>
              </a:ext>
            </a:extLst>
          </p:cNvPr>
          <p:cNvSpPr txBox="1"/>
          <p:nvPr/>
        </p:nvSpPr>
        <p:spPr>
          <a:xfrm>
            <a:off x="568036" y="5157900"/>
            <a:ext cx="2932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Información de control de documentos </a:t>
            </a:r>
            <a:r>
              <a:rPr lang="es" sz="1100" i="1" dirty="0">
                <a:latin typeface="Century Gothic" panose="020B0502020202020204" pitchFamily="34" charset="0"/>
              </a:rPr>
              <a:t>, si corresponde</a:t>
            </a:r>
            <a:endParaRPr lang="en-US" sz="1200" i="1" dirty="0">
              <a:latin typeface="Century Gothic" panose="020B0502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E0EE5F3-D17D-CA48-82C6-E9DA6E993C18}"/>
              </a:ext>
            </a:extLst>
          </p:cNvPr>
          <p:cNvGrpSpPr/>
          <p:nvPr/>
        </p:nvGrpSpPr>
        <p:grpSpPr>
          <a:xfrm>
            <a:off x="8691079" y="2905927"/>
            <a:ext cx="2975771" cy="2932884"/>
            <a:chOff x="8691079" y="2905927"/>
            <a:chExt cx="2975771" cy="293288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8691080" y="2913827"/>
              <a:ext cx="2932884" cy="2890404"/>
            </a:xfrm>
            <a:prstGeom prst="ellipse">
              <a:avLst/>
            </a:prstGeom>
            <a:gradFill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" name="Graphic 3" descr="Esfera">
              <a:extLst>
                <a:ext uri="{FF2B5EF4-FFF2-40B4-BE49-F238E27FC236}">
                  <a16:creationId xmlns:a16="http://schemas.microsoft.com/office/drawing/2014/main" id="{7FF51E6C-DF16-A74D-91FF-79A7D08FB1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691079" y="2905927"/>
              <a:ext cx="2932884" cy="2932884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8691079" y="3522919"/>
              <a:ext cx="2947929" cy="92333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3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s" sz="5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69D8C00-9180-F641-B8B2-493180359EB8}"/>
                </a:ext>
              </a:extLst>
            </p:cNvPr>
            <p:cNvSpPr txBox="1"/>
            <p:nvPr/>
          </p:nvSpPr>
          <p:spPr>
            <a:xfrm>
              <a:off x="8718921" y="4149090"/>
              <a:ext cx="2947929" cy="1015663"/>
            </a:xfrm>
            <a:prstGeom prst="rect">
              <a:avLst/>
            </a:prstGeom>
            <a:noFill/>
            <a:effectLst>
              <a:outerShdw blurRad="635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s" sz="6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PRESENTACIÓN DE CASOS DE CONTINUIDAD DEL NEGOCIO | TABLA DE CONTENIDOS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762531" y="1206451"/>
            <a:ext cx="7068490" cy="4650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1. PRIORIDADES DE RECUPERACIÓN DE LA FUNCIÓN EMPRESARIAL</a:t>
            </a:r>
          </a:p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2. ESTRATEGIA DE REUBICACIÓN</a:t>
            </a:r>
          </a:p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3. SITIO DE NEGOCIO ALTERNATIVO</a:t>
            </a:r>
          </a:p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4. PLAN DE RECUPERACIÓN</a:t>
            </a:r>
          </a:p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5. FASES DE RECUPERACIÓN</a:t>
            </a:r>
          </a:p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6. COPIA DE SEGURIDAD DE REGISTROS</a:t>
            </a:r>
          </a:p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7. PLAN DE RESTAURACIÓN</a:t>
            </a:r>
          </a:p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8. EQUIPOS DE RECUPERACIÓN</a:t>
            </a:r>
          </a:p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9. PROCEDIMIENTOS DE RECUPERACIÓN</a:t>
            </a:r>
          </a:p>
          <a:p>
            <a:pPr>
              <a:lnSpc>
                <a:spcPct val="150000"/>
              </a:lnSpc>
            </a:pPr>
            <a:r>
              <a:rPr lang="es" sz="2000" dirty="0">
                <a:latin typeface="Century Gothic" panose="020B0502020202020204" pitchFamily="34" charset="0"/>
              </a:rPr>
              <a:t>10. APÉNDICES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DA7D6E9-1A58-3442-80F3-E909FF80D351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C49129-57DC-CA40-A295-EFCEF17DC2B1}"/>
              </a:ext>
            </a:extLst>
          </p:cNvPr>
          <p:cNvSpPr txBox="1"/>
          <p:nvPr/>
        </p:nvSpPr>
        <p:spPr>
          <a:xfrm>
            <a:off x="2108200" y="6477000"/>
            <a:ext cx="9265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 CONTINGENCIA EMPRESARIAL – TABLA DE CONTENIDOS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E7E99A-BD28-9A43-8CFC-C46176FDC45D}"/>
              </a:ext>
            </a:extLst>
          </p:cNvPr>
          <p:cNvSpPr txBox="1"/>
          <p:nvPr/>
        </p:nvSpPr>
        <p:spPr>
          <a:xfrm>
            <a:off x="274320" y="91440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TABLA DE CONTENIDOS</a:t>
            </a: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A7626DFD-05C3-E345-9755-921556524A17}"/>
              </a:ext>
            </a:extLst>
          </p:cNvPr>
          <p:cNvSpPr/>
          <p:nvPr/>
        </p:nvSpPr>
        <p:spPr>
          <a:xfrm>
            <a:off x="8267700" y="1219200"/>
            <a:ext cx="1498109" cy="1121526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7C7AF8FF-CBAE-E943-B26A-5A30AE96295F}"/>
              </a:ext>
            </a:extLst>
          </p:cNvPr>
          <p:cNvSpPr/>
          <p:nvPr/>
        </p:nvSpPr>
        <p:spPr>
          <a:xfrm rot="10800000">
            <a:off x="8267698" y="2340726"/>
            <a:ext cx="1498109" cy="1121526"/>
          </a:xfrm>
          <a:prstGeom prst="triangle">
            <a:avLst/>
          </a:prstGeom>
          <a:gradFill>
            <a:gsLst>
              <a:gs pos="100000">
                <a:schemeClr val="bg1">
                  <a:alpha val="50000"/>
                </a:schemeClr>
              </a:gs>
              <a:gs pos="0">
                <a:schemeClr val="accent4"/>
              </a:gs>
            </a:gsLst>
            <a:lin ang="135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139B24A0-A7D8-B549-9E72-18348C426E8A}"/>
              </a:ext>
            </a:extLst>
          </p:cNvPr>
          <p:cNvSpPr/>
          <p:nvPr/>
        </p:nvSpPr>
        <p:spPr>
          <a:xfrm>
            <a:off x="9117614" y="2441587"/>
            <a:ext cx="1498109" cy="1121526"/>
          </a:xfrm>
          <a:prstGeom prst="triangle">
            <a:avLst/>
          </a:prstGeom>
          <a:gradFill>
            <a:gsLst>
              <a:gs pos="82000">
                <a:srgbClr val="00BD32"/>
              </a:gs>
              <a:gs pos="0">
                <a:schemeClr val="bg1">
                  <a:alpha val="50000"/>
                </a:schemeClr>
              </a:gs>
            </a:gsLst>
            <a:lin ang="135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4C780170-D322-C144-845E-2A54AB81BAB5}"/>
              </a:ext>
            </a:extLst>
          </p:cNvPr>
          <p:cNvSpPr/>
          <p:nvPr/>
        </p:nvSpPr>
        <p:spPr>
          <a:xfrm rot="10800000">
            <a:off x="9117612" y="3563113"/>
            <a:ext cx="1498109" cy="1121526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CD93A536-96E5-5E49-B205-1EC852A97DAF}"/>
              </a:ext>
            </a:extLst>
          </p:cNvPr>
          <p:cNvSpPr/>
          <p:nvPr/>
        </p:nvSpPr>
        <p:spPr>
          <a:xfrm rot="10800000">
            <a:off x="9118598" y="-14627"/>
            <a:ext cx="3073402" cy="2300834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312FC566-2040-4E49-9136-C2A9FFFEE654}"/>
              </a:ext>
            </a:extLst>
          </p:cNvPr>
          <p:cNvSpPr/>
          <p:nvPr/>
        </p:nvSpPr>
        <p:spPr>
          <a:xfrm rot="10800000">
            <a:off x="11194576" y="5650626"/>
            <a:ext cx="825935" cy="618318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86D87AA9-9610-E143-A58A-76A7CE97D975}"/>
              </a:ext>
            </a:extLst>
          </p:cNvPr>
          <p:cNvSpPr/>
          <p:nvPr/>
        </p:nvSpPr>
        <p:spPr>
          <a:xfrm>
            <a:off x="11194577" y="5032308"/>
            <a:ext cx="825935" cy="618318"/>
          </a:xfrm>
          <a:prstGeom prst="triangle">
            <a:avLst/>
          </a:prstGeom>
          <a:gradFill>
            <a:gsLst>
              <a:gs pos="100000">
                <a:schemeClr val="bg1">
                  <a:alpha val="50000"/>
                </a:schemeClr>
              </a:gs>
              <a:gs pos="0">
                <a:schemeClr val="tx2">
                  <a:lumMod val="5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riangle 21">
            <a:extLst>
              <a:ext uri="{FF2B5EF4-FFF2-40B4-BE49-F238E27FC236}">
                <a16:creationId xmlns:a16="http://schemas.microsoft.com/office/drawing/2014/main" id="{10E743B2-6334-F94A-86D7-605639E0B4AF}"/>
              </a:ext>
            </a:extLst>
          </p:cNvPr>
          <p:cNvSpPr/>
          <p:nvPr/>
        </p:nvSpPr>
        <p:spPr>
          <a:xfrm rot="10800000">
            <a:off x="10726003" y="4976702"/>
            <a:ext cx="825935" cy="618318"/>
          </a:xfrm>
          <a:prstGeom prst="triangle">
            <a:avLst/>
          </a:prstGeom>
          <a:gradFill>
            <a:gsLst>
              <a:gs pos="82000">
                <a:schemeClr val="tx2"/>
              </a:gs>
              <a:gs pos="0">
                <a:schemeClr val="bg1">
                  <a:alpha val="5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riangle 22">
            <a:extLst>
              <a:ext uri="{FF2B5EF4-FFF2-40B4-BE49-F238E27FC236}">
                <a16:creationId xmlns:a16="http://schemas.microsoft.com/office/drawing/2014/main" id="{EE7677D2-CF79-C647-8DD3-39F23C2AFD7B}"/>
              </a:ext>
            </a:extLst>
          </p:cNvPr>
          <p:cNvSpPr/>
          <p:nvPr/>
        </p:nvSpPr>
        <p:spPr>
          <a:xfrm>
            <a:off x="10726004" y="4358384"/>
            <a:ext cx="825935" cy="618318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riangle 26">
            <a:extLst>
              <a:ext uri="{FF2B5EF4-FFF2-40B4-BE49-F238E27FC236}">
                <a16:creationId xmlns:a16="http://schemas.microsoft.com/office/drawing/2014/main" id="{7AA56559-88F1-7F44-AC7A-7FB8E960F027}"/>
              </a:ext>
            </a:extLst>
          </p:cNvPr>
          <p:cNvSpPr/>
          <p:nvPr/>
        </p:nvSpPr>
        <p:spPr>
          <a:xfrm>
            <a:off x="10732980" y="2926103"/>
            <a:ext cx="825935" cy="618318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riangle 27">
            <a:extLst>
              <a:ext uri="{FF2B5EF4-FFF2-40B4-BE49-F238E27FC236}">
                <a16:creationId xmlns:a16="http://schemas.microsoft.com/office/drawing/2014/main" id="{00CAA701-7870-0F4A-BF81-E8DD6AD26FF7}"/>
              </a:ext>
            </a:extLst>
          </p:cNvPr>
          <p:cNvSpPr/>
          <p:nvPr/>
        </p:nvSpPr>
        <p:spPr>
          <a:xfrm rot="10800000">
            <a:off x="10732979" y="3544421"/>
            <a:ext cx="825935" cy="618318"/>
          </a:xfrm>
          <a:prstGeom prst="triangle">
            <a:avLst/>
          </a:prstGeom>
          <a:gradFill>
            <a:gsLst>
              <a:gs pos="100000">
                <a:schemeClr val="bg1">
                  <a:alpha val="50000"/>
                </a:schemeClr>
              </a:gs>
              <a:gs pos="0">
                <a:schemeClr val="tx2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riangle 28">
            <a:extLst>
              <a:ext uri="{FF2B5EF4-FFF2-40B4-BE49-F238E27FC236}">
                <a16:creationId xmlns:a16="http://schemas.microsoft.com/office/drawing/2014/main" id="{9003565C-9B76-EC44-842E-0FBAEAB0F60C}"/>
              </a:ext>
            </a:extLst>
          </p:cNvPr>
          <p:cNvSpPr/>
          <p:nvPr/>
        </p:nvSpPr>
        <p:spPr>
          <a:xfrm>
            <a:off x="11201553" y="3600027"/>
            <a:ext cx="825935" cy="618318"/>
          </a:xfrm>
          <a:prstGeom prst="triangle">
            <a:avLst/>
          </a:prstGeom>
          <a:gradFill>
            <a:gsLst>
              <a:gs pos="82000">
                <a:srgbClr val="F0A622"/>
              </a:gs>
              <a:gs pos="0">
                <a:schemeClr val="bg1">
                  <a:alpha val="5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riangle 29">
            <a:extLst>
              <a:ext uri="{FF2B5EF4-FFF2-40B4-BE49-F238E27FC236}">
                <a16:creationId xmlns:a16="http://schemas.microsoft.com/office/drawing/2014/main" id="{38439375-F2D4-804F-B8A7-4A0117247555}"/>
              </a:ext>
            </a:extLst>
          </p:cNvPr>
          <p:cNvSpPr/>
          <p:nvPr/>
        </p:nvSpPr>
        <p:spPr>
          <a:xfrm rot="10800000">
            <a:off x="11201552" y="4218345"/>
            <a:ext cx="825935" cy="618318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riangle 40">
            <a:extLst>
              <a:ext uri="{FF2B5EF4-FFF2-40B4-BE49-F238E27FC236}">
                <a16:creationId xmlns:a16="http://schemas.microsoft.com/office/drawing/2014/main" id="{6F411320-B71B-FD48-A858-304AA18A3912}"/>
              </a:ext>
            </a:extLst>
          </p:cNvPr>
          <p:cNvSpPr/>
          <p:nvPr/>
        </p:nvSpPr>
        <p:spPr>
          <a:xfrm rot="10800000">
            <a:off x="9465414" y="5809990"/>
            <a:ext cx="613059" cy="458953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riangle 41">
            <a:extLst>
              <a:ext uri="{FF2B5EF4-FFF2-40B4-BE49-F238E27FC236}">
                <a16:creationId xmlns:a16="http://schemas.microsoft.com/office/drawing/2014/main" id="{61A43D62-E76A-AD4D-9321-6636902DBDE4}"/>
              </a:ext>
            </a:extLst>
          </p:cNvPr>
          <p:cNvSpPr/>
          <p:nvPr/>
        </p:nvSpPr>
        <p:spPr>
          <a:xfrm>
            <a:off x="9465415" y="5351037"/>
            <a:ext cx="613059" cy="458953"/>
          </a:xfrm>
          <a:prstGeom prst="triangle">
            <a:avLst/>
          </a:prstGeom>
          <a:gradFill>
            <a:gsLst>
              <a:gs pos="100000">
                <a:schemeClr val="bg1">
                  <a:alpha val="50000"/>
                </a:schemeClr>
              </a:gs>
              <a:gs pos="0">
                <a:srgbClr val="92D05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riangle 42">
            <a:extLst>
              <a:ext uri="{FF2B5EF4-FFF2-40B4-BE49-F238E27FC236}">
                <a16:creationId xmlns:a16="http://schemas.microsoft.com/office/drawing/2014/main" id="{8A03F259-7C52-FA4A-BBA6-8F297A9DF5CE}"/>
              </a:ext>
            </a:extLst>
          </p:cNvPr>
          <p:cNvSpPr/>
          <p:nvPr/>
        </p:nvSpPr>
        <p:spPr>
          <a:xfrm rot="10800000">
            <a:off x="8796054" y="4684640"/>
            <a:ext cx="613059" cy="458953"/>
          </a:xfrm>
          <a:prstGeom prst="triangle">
            <a:avLst/>
          </a:prstGeom>
          <a:gradFill>
            <a:gsLst>
              <a:gs pos="82000">
                <a:srgbClr val="00BD32"/>
              </a:gs>
              <a:gs pos="0">
                <a:schemeClr val="bg1">
                  <a:alpha val="5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riangle 43">
            <a:extLst>
              <a:ext uri="{FF2B5EF4-FFF2-40B4-BE49-F238E27FC236}">
                <a16:creationId xmlns:a16="http://schemas.microsoft.com/office/drawing/2014/main" id="{06C5EB85-590B-FA49-B00D-6FE3C00C321E}"/>
              </a:ext>
            </a:extLst>
          </p:cNvPr>
          <p:cNvSpPr/>
          <p:nvPr/>
        </p:nvSpPr>
        <p:spPr>
          <a:xfrm>
            <a:off x="8796055" y="4225687"/>
            <a:ext cx="613059" cy="458953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riangle 46">
            <a:extLst>
              <a:ext uri="{FF2B5EF4-FFF2-40B4-BE49-F238E27FC236}">
                <a16:creationId xmlns:a16="http://schemas.microsoft.com/office/drawing/2014/main" id="{7D698F61-7DA7-0447-BF41-BCC9E3F22EC6}"/>
              </a:ext>
            </a:extLst>
          </p:cNvPr>
          <p:cNvSpPr/>
          <p:nvPr/>
        </p:nvSpPr>
        <p:spPr>
          <a:xfrm>
            <a:off x="11429639" y="676405"/>
            <a:ext cx="1498109" cy="1121526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2C80126D-D250-2F47-B288-0081044C08A8}"/>
              </a:ext>
            </a:extLst>
          </p:cNvPr>
          <p:cNvSpPr/>
          <p:nvPr/>
        </p:nvSpPr>
        <p:spPr>
          <a:xfrm rot="10800000">
            <a:off x="11429637" y="1797931"/>
            <a:ext cx="1498109" cy="1121526"/>
          </a:xfrm>
          <a:prstGeom prst="triangle">
            <a:avLst/>
          </a:prstGeom>
          <a:gradFill>
            <a:gsLst>
              <a:gs pos="100000">
                <a:schemeClr val="bg1">
                  <a:alpha val="50000"/>
                </a:schemeClr>
              </a:gs>
              <a:gs pos="0">
                <a:schemeClr val="accent4"/>
              </a:gs>
            </a:gsLst>
            <a:lin ang="135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B270604B-FFB0-E14F-9D6A-6762088BDE71}"/>
              </a:ext>
            </a:extLst>
          </p:cNvPr>
          <p:cNvSpPr/>
          <p:nvPr/>
        </p:nvSpPr>
        <p:spPr>
          <a:xfrm rot="10800000">
            <a:off x="10001145" y="4978503"/>
            <a:ext cx="401094" cy="300270"/>
          </a:xfrm>
          <a:prstGeom prst="triangle">
            <a:avLst/>
          </a:prstGeom>
          <a:noFill/>
          <a:ln>
            <a:solidFill>
              <a:srgbClr val="00B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2F9E7C7E-C9C5-5C48-A6E8-095330ACD5A6}"/>
              </a:ext>
            </a:extLst>
          </p:cNvPr>
          <p:cNvSpPr/>
          <p:nvPr/>
        </p:nvSpPr>
        <p:spPr>
          <a:xfrm>
            <a:off x="8478550" y="3436582"/>
            <a:ext cx="401094" cy="300270"/>
          </a:xfrm>
          <a:prstGeom prst="triangl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riangle 23">
            <a:extLst>
              <a:ext uri="{FF2B5EF4-FFF2-40B4-BE49-F238E27FC236}">
                <a16:creationId xmlns:a16="http://schemas.microsoft.com/office/drawing/2014/main" id="{B15A489E-B48D-0846-89E8-889A39F12E3F}"/>
              </a:ext>
            </a:extLst>
          </p:cNvPr>
          <p:cNvSpPr/>
          <p:nvPr/>
        </p:nvSpPr>
        <p:spPr>
          <a:xfrm>
            <a:off x="10560298" y="3911608"/>
            <a:ext cx="221130" cy="165545"/>
          </a:xfrm>
          <a:prstGeom prst="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2B20BF75-0CE7-A84A-960D-C98056CAF691}"/>
              </a:ext>
            </a:extLst>
          </p:cNvPr>
          <p:cNvSpPr/>
          <p:nvPr/>
        </p:nvSpPr>
        <p:spPr>
          <a:xfrm rot="10800000">
            <a:off x="10924816" y="6039467"/>
            <a:ext cx="221130" cy="165545"/>
          </a:xfrm>
          <a:prstGeom prst="triangl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riangle 30">
            <a:extLst>
              <a:ext uri="{FF2B5EF4-FFF2-40B4-BE49-F238E27FC236}">
                <a16:creationId xmlns:a16="http://schemas.microsoft.com/office/drawing/2014/main" id="{931CDAF8-5F08-9846-BA32-DEE69C7AD908}"/>
              </a:ext>
            </a:extLst>
          </p:cNvPr>
          <p:cNvSpPr/>
          <p:nvPr/>
        </p:nvSpPr>
        <p:spPr>
          <a:xfrm rot="10800000">
            <a:off x="8157134" y="1651419"/>
            <a:ext cx="221130" cy="165545"/>
          </a:xfrm>
          <a:prstGeom prst="triangle">
            <a:avLst/>
          </a:prstGeom>
          <a:noFill/>
          <a:ln>
            <a:solidFill>
              <a:srgbClr val="F0A6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riangle 31">
            <a:extLst>
              <a:ext uri="{FF2B5EF4-FFF2-40B4-BE49-F238E27FC236}">
                <a16:creationId xmlns:a16="http://schemas.microsoft.com/office/drawing/2014/main" id="{A7E88488-BBA8-1C40-9E9E-D8FE681AAD0E}"/>
              </a:ext>
            </a:extLst>
          </p:cNvPr>
          <p:cNvSpPr/>
          <p:nvPr/>
        </p:nvSpPr>
        <p:spPr>
          <a:xfrm>
            <a:off x="11586492" y="2465841"/>
            <a:ext cx="221130" cy="165545"/>
          </a:xfrm>
          <a:prstGeom prst="triangl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riangle 44">
            <a:extLst>
              <a:ext uri="{FF2B5EF4-FFF2-40B4-BE49-F238E27FC236}">
                <a16:creationId xmlns:a16="http://schemas.microsoft.com/office/drawing/2014/main" id="{3A782D11-3FAC-8A41-A467-8CBBCA7CFA5A}"/>
              </a:ext>
            </a:extLst>
          </p:cNvPr>
          <p:cNvSpPr/>
          <p:nvPr/>
        </p:nvSpPr>
        <p:spPr>
          <a:xfrm>
            <a:off x="8875258" y="425489"/>
            <a:ext cx="164136" cy="122877"/>
          </a:xfrm>
          <a:prstGeom prst="triangle">
            <a:avLst/>
          </a:prstGeom>
          <a:noFill/>
          <a:ln>
            <a:solidFill>
              <a:srgbClr val="00B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963687AB-DD69-7E48-A28B-1677FE269CAC}"/>
              </a:ext>
            </a:extLst>
          </p:cNvPr>
          <p:cNvSpPr/>
          <p:nvPr/>
        </p:nvSpPr>
        <p:spPr>
          <a:xfrm rot="10800000">
            <a:off x="11900905" y="4908188"/>
            <a:ext cx="164136" cy="122877"/>
          </a:xfrm>
          <a:prstGeom prst="triangl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riangle 48">
            <a:extLst>
              <a:ext uri="{FF2B5EF4-FFF2-40B4-BE49-F238E27FC236}">
                <a16:creationId xmlns:a16="http://schemas.microsoft.com/office/drawing/2014/main" id="{60A697E2-5307-5945-8E2C-4873D3011223}"/>
              </a:ext>
            </a:extLst>
          </p:cNvPr>
          <p:cNvSpPr/>
          <p:nvPr/>
        </p:nvSpPr>
        <p:spPr>
          <a:xfrm>
            <a:off x="9494499" y="1271969"/>
            <a:ext cx="401094" cy="300270"/>
          </a:xfrm>
          <a:prstGeom prst="triangle">
            <a:avLst/>
          </a:prstGeom>
          <a:noFill/>
          <a:ln>
            <a:solidFill>
              <a:srgbClr val="F0A6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CB61DA-D2CA-0644-9BF1-293E93B5F8AB}"/>
              </a:ext>
            </a:extLst>
          </p:cNvPr>
          <p:cNvSpPr/>
          <p:nvPr/>
        </p:nvSpPr>
        <p:spPr>
          <a:xfrm>
            <a:off x="585107" y="1067614"/>
            <a:ext cx="45719" cy="4789277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riangle 17">
            <a:extLst>
              <a:ext uri="{FF2B5EF4-FFF2-40B4-BE49-F238E27FC236}">
                <a16:creationId xmlns:a16="http://schemas.microsoft.com/office/drawing/2014/main" id="{21E2CCDE-7926-854B-BF97-288B33567F15}"/>
              </a:ext>
            </a:extLst>
          </p:cNvPr>
          <p:cNvSpPr/>
          <p:nvPr/>
        </p:nvSpPr>
        <p:spPr>
          <a:xfrm rot="10800000">
            <a:off x="7203068" y="-14628"/>
            <a:ext cx="1592986" cy="1192554"/>
          </a:xfrm>
          <a:prstGeom prst="triangl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Parallelogram 61">
            <a:extLst>
              <a:ext uri="{FF2B5EF4-FFF2-40B4-BE49-F238E27FC236}">
                <a16:creationId xmlns:a16="http://schemas.microsoft.com/office/drawing/2014/main" id="{1F2F67F8-C9C5-2D4B-903B-2C938A4D02B6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C3686D7C-A925-0848-85C8-936BE2CA174B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D9606F1-DF06-E949-83E2-37C2DA103212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CEFAC53E-CA0E-9840-AA14-67F11C7BAF6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9946DDE-7296-E644-B0A8-82B49A414150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8B7646E3-6FFD-2141-BBA0-11B0BFD78BAC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FE849679-8CFD-DE4C-8935-3EBF95F59283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D3352872-D942-5C42-B91E-26E4332C36F3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809196F7-DAB6-7042-8BC9-8BA42BE284F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580D216-9B1B-7E43-AA6A-3243C856F765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8481E2B3-FD4B-9445-8AB6-BAFF97522394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25EFFAD9-74E5-CB45-849D-6AB4ABCF514E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5945BFB5-D541-9642-9ED0-32808CA21E21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0D9222DD-2CAD-E04B-9F97-EB676DDCADA6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934C0181-70C2-BF43-8E3C-E02BF7A04025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429B45E0-C59C-1C42-85DA-9AEFBD3C655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421EA3B7-62C6-FD4A-9656-2CE1C1C1600D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6B7825BE-DB3D-F942-8A18-C2E3B6AC8A9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EF0F1B6F-7206-7D40-9FB2-F94B36E9A21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FB8BB249-354C-994F-8ADE-77B16350B05C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7595D44B-7E01-2B49-AE42-127A094098D1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A3871536-116C-8844-AAD8-92F2803CBC2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36563E91-C0DE-B14C-AB41-9912DCC1CD9C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DEBFA246-1C4E-AB47-B9A4-169F2783C437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A1E72EE5-0BF4-A842-A97B-106C36F9F3F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C546E6BA-5173-684B-B59F-540BA87BF42F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EB370B35-3C50-7A4A-8027-E1E42AFCD53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C14DA504-7B96-7D4B-A62C-BF539BA59FA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426EEC4-F029-5541-8BFB-947688B1118F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8FDB3A66-2B64-2644-8BC3-6472DEC159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813059E5-DBF9-2E45-9650-439F2499D7D2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274320" y="91440"/>
            <a:ext cx="11384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PRIORIDADES DE RECUPERACIÓN DE LA FUNCIÓN EMPRESARIAL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915D12-C7DA-8C47-879A-72614AEB820B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PRIORIDADES DE RECUPERACIÓN DE LA FUNCIÓN EMPRESARIAL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3BDD69-E484-E845-9E51-5627A34D76E8}"/>
              </a:ext>
            </a:extLst>
          </p:cNvPr>
          <p:cNvSpPr txBox="1"/>
          <p:nvPr/>
        </p:nvSpPr>
        <p:spPr>
          <a:xfrm>
            <a:off x="1041621" y="1073426"/>
            <a:ext cx="9849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Los equipos de recuperación ante desastres utilizan esta estrategia para recuperar las operaciones comerciales esenciales en un sitio de ubicación alternativa. El sistema de información y los equipos de TI restauran las funciones de TI en función de las funciones críticas del negocio.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7F9A1C-FACC-4E4D-B93F-DFC9792A376F}"/>
              </a:ext>
            </a:extLst>
          </p:cNvPr>
          <p:cNvSpPr txBox="1"/>
          <p:nvPr/>
        </p:nvSpPr>
        <p:spPr>
          <a:xfrm>
            <a:off x="1041621" y="1812090"/>
            <a:ext cx="984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Introducir texto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A00C6135-589C-AF49-8E2E-6EFA8AFAA2C5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E190102D-06AA-4347-8D51-EC18B74F911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AB26D0E2-231D-534C-AC53-44DBADC5151E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068A4A22-9FDE-3946-BC77-3054E61D5626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6D0D94B2-E293-6942-A026-51A5C5D814A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B51B222-9DF1-BF4D-8275-CE49141F8289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4AC5041A-EA4B-8544-A13B-3D7C7C34EC94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EB5BD920-438F-4E43-AEF9-181F821B0D9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2CBE855A-3DDC-0249-AF1F-C2C2A8A7FC8A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2A9B7092-975C-8F41-B073-B61547CF33B2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6624824A-D355-9C4D-AEEE-741025D3236F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F474AEF0-7F7C-4F4E-B8B3-4F09830CD584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73D6F6F-891C-DD4D-A496-0C8F7CF32182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8FEF452-8BEE-394B-A09C-79076DB24134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1F66416E-A965-DF45-BDB9-198A0C326A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0566F0C5-4043-B442-8CAE-339A5854859A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68E2EFBD-A3F1-B345-9675-BB8712BC7141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8EFC2F50-C3B6-7849-A279-BFD8442DF83D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8F4579C0-18FD-A04B-9724-DEB712296502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8768ABE7-4B6B-C447-93C8-584F89ECCA1E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24938ECF-6591-9841-823B-4FD40D0F9FC8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BB20246-BB6A-D044-8330-A8D92CDECABB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18AF416A-4AAD-E84E-9B9B-F199039DFD3B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9CF71789-B327-8343-B32B-9B17B017986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riangle 65">
              <a:extLst>
                <a:ext uri="{FF2B5EF4-FFF2-40B4-BE49-F238E27FC236}">
                  <a16:creationId xmlns:a16="http://schemas.microsoft.com/office/drawing/2014/main" id="{E9AD7BDB-A320-364E-BEDA-73270DC18CCF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riangle 66">
              <a:extLst>
                <a:ext uri="{FF2B5EF4-FFF2-40B4-BE49-F238E27FC236}">
                  <a16:creationId xmlns:a16="http://schemas.microsoft.com/office/drawing/2014/main" id="{06BE3501-651C-DB4F-A952-1EAEE94AE591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riangle 67">
              <a:extLst>
                <a:ext uri="{FF2B5EF4-FFF2-40B4-BE49-F238E27FC236}">
                  <a16:creationId xmlns:a16="http://schemas.microsoft.com/office/drawing/2014/main" id="{F516AFE1-72D2-0748-8092-A7481E24AFF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riangle 68">
              <a:extLst>
                <a:ext uri="{FF2B5EF4-FFF2-40B4-BE49-F238E27FC236}">
                  <a16:creationId xmlns:a16="http://schemas.microsoft.com/office/drawing/2014/main" id="{63C30171-DF92-6D49-9313-493D8E48F1B8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8FDB3A66-2B64-2644-8BC3-6472DEC159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813059E5-DBF9-2E45-9650-439F2499D7D2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274320" y="91440"/>
            <a:ext cx="11384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ESTRATEGIA DE REUBICACIÓN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915D12-C7DA-8C47-879A-72614AEB820B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ESTRATEGIA DE REUBICACIÓN + SITIO DE NEGOCIO ALTERNATIVO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7F9A1C-FACC-4E4D-B93F-DFC9792A376F}"/>
              </a:ext>
            </a:extLst>
          </p:cNvPr>
          <p:cNvSpPr txBox="1"/>
          <p:nvPr/>
        </p:nvSpPr>
        <p:spPr>
          <a:xfrm>
            <a:off x="1041621" y="808251"/>
            <a:ext cx="984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Introducir texto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3939886-0C98-1942-8720-CCCED8D3021C}"/>
              </a:ext>
            </a:extLst>
          </p:cNvPr>
          <p:cNvSpPr txBox="1"/>
          <p:nvPr/>
        </p:nvSpPr>
        <p:spPr>
          <a:xfrm>
            <a:off x="315120" y="3024467"/>
            <a:ext cx="11384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SITIO DE NEGOCIO ALTERNATIVO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A564B0E-6960-354A-88E1-942198379AB1}"/>
              </a:ext>
            </a:extLst>
          </p:cNvPr>
          <p:cNvSpPr txBox="1"/>
          <p:nvPr/>
        </p:nvSpPr>
        <p:spPr>
          <a:xfrm>
            <a:off x="1082421" y="3741278"/>
            <a:ext cx="98496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Una organización utiliza el sitio de negocio alternativo y la estrategia de reubicación en caso de un desastre o interrupción que inhiba la continuación de los procesos de negocio en el sitio de negocio original. Esta estrategia debe incluir tanto los emplazamientos de reubicación a corto como a largo plazo en el caso de ambos tipos de perturbaciones.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0B710F7-A041-9842-BD7C-31ED67F773B2}"/>
              </a:ext>
            </a:extLst>
          </p:cNvPr>
          <p:cNvSpPr txBox="1"/>
          <p:nvPr/>
        </p:nvSpPr>
        <p:spPr>
          <a:xfrm>
            <a:off x="1114100" y="4629420"/>
            <a:ext cx="984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Introducir texto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18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986652B-9BC6-7444-BF5A-F8D0EB5A5069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8918779A-EFB0-474F-8EF3-B35CE4B8FA0E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509F84D0-BDDA-FB49-ABF8-82B483912888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03DBD91C-77DD-3543-B2EF-35E701936917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FB9FAF2D-12E4-924F-AC13-4DCDE7037B2F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36E4EA73-3CB9-DE47-B069-42D19FF3778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4076CA68-0024-6E42-A896-D4D19D08E542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900E30B1-123B-E849-974B-53026B5A633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36883248-56D8-3F47-BFCF-66EB86E9CE74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DF379FAA-B29B-1748-981D-189C10C6425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C6D4EB34-9909-C547-8C99-9221F56A9D78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F610A59D-E646-B441-B0DF-BC13D6EFA5DA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97DB36A-3BDF-AA45-9C90-6A836C8A0526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69B65C17-07BC-A84A-9FAF-16CF4F535107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F1E80829-17DD-8143-962A-8BC3866EC89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B1385AF-1E75-A14A-A1C8-94B16F68C84C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4B688720-7394-C04A-9525-FC8D8983462D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3DF6572-915C-8F4C-AE31-8F073BF4FCA6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8CE85D06-6B13-6046-86CD-571A0A45367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C6252674-EDFE-264C-8242-4FFFD44D8006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73DC5638-9B9E-E44E-B012-B1655B8A9183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9DF77F6D-15B2-F44E-8493-2C4FB3AD4AEF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CC9712F2-DBB0-EB49-A265-FB8FE26944B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F7ACE385-955A-B841-B438-253CC0E34CA9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55C872AD-C2BA-6D4A-8613-FF8043854EE2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D4C9B7E-F300-CB4F-B775-24008C940E4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CF9866D-3912-2449-B47F-3BD9ACC74752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F8BDEF90-F9B1-E243-A250-DD6F1B13DA60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rgbClr val="00BD3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Rectangle 7">
            <a:extLst>
              <a:ext uri="{FF2B5EF4-FFF2-40B4-BE49-F238E27FC236}">
                <a16:creationId xmlns:a16="http://schemas.microsoft.com/office/drawing/2014/main" id="{92BB696F-6DA0-0444-A5A0-6825744A17A8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D0FA9C7A-6421-334E-8F34-4134177C0E26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BF67AA-1A98-AF4B-8C57-AC95FBE4D907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 RECUPERACIÓN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3FF42B2-CA7D-7941-9CC7-8CE3A9E81EE6}"/>
              </a:ext>
            </a:extLst>
          </p:cNvPr>
          <p:cNvSpPr txBox="1"/>
          <p:nvPr/>
        </p:nvSpPr>
        <p:spPr>
          <a:xfrm>
            <a:off x="274320" y="91440"/>
            <a:ext cx="11384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PLAN DE RECUPERACIÓN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FB8F47-FEEB-6A4F-AB5D-7FB7360C34F1}"/>
              </a:ext>
            </a:extLst>
          </p:cNvPr>
          <p:cNvSpPr txBox="1"/>
          <p:nvPr/>
        </p:nvSpPr>
        <p:spPr>
          <a:xfrm>
            <a:off x="1041621" y="808251"/>
            <a:ext cx="984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Introducir texto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704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8FDB3A66-2B64-2644-8BC3-6472DEC159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813059E5-DBF9-2E45-9650-439F2499D7D2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274320" y="91440"/>
            <a:ext cx="11384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FASES DE RECUPERACIÓN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915D12-C7DA-8C47-879A-72614AEB820B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FASES DE RECUPERACIÓN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3873E6B2-89C6-2D40-9FD4-2E414010D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018015"/>
              </p:ext>
            </p:extLst>
          </p:nvPr>
        </p:nvGraphicFramePr>
        <p:xfrm>
          <a:off x="248054" y="1427393"/>
          <a:ext cx="11587631" cy="4622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459">
                  <a:extLst>
                    <a:ext uri="{9D8B030D-6E8A-4147-A177-3AD203B41FA5}">
                      <a16:colId xmlns:a16="http://schemas.microsoft.com/office/drawing/2014/main" val="3423348190"/>
                    </a:ext>
                  </a:extLst>
                </a:gridCol>
                <a:gridCol w="9470172">
                  <a:extLst>
                    <a:ext uri="{9D8B030D-6E8A-4147-A177-3AD203B41FA5}">
                      <a16:colId xmlns:a16="http://schemas.microsoft.com/office/drawing/2014/main" val="1898534182"/>
                    </a:ext>
                  </a:extLst>
                </a:gridCol>
              </a:tblGrid>
              <a:tr h="1155589">
                <a:tc>
                  <a:txBody>
                    <a:bodyPr/>
                    <a:lstStyle/>
                    <a:p>
                      <a:pPr algn="r"/>
                      <a:r>
                        <a:rPr lang="e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OCURRENCIA DE DESASTRES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r>
                        <a:rPr lang="e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La empresa declara un desastre y toma la decisión de activar el resto del plan de recuperación.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2781431"/>
                  </a:ext>
                </a:extLst>
              </a:tr>
              <a:tr h="1155589">
                <a:tc>
                  <a:txBody>
                    <a:bodyPr/>
                    <a:lstStyle/>
                    <a:p>
                      <a:pPr algn="r"/>
                      <a:r>
                        <a:rPr lang="e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ACTIVACIÓN DEL PLAN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r>
                        <a:rPr lang="e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Durante esta fase, la empresa pone en marcha el plan de contingencia empresarial. </a:t>
                      </a:r>
                    </a:p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endParaRPr lang="en-US" sz="9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r>
                        <a:rPr lang="e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Esta fase continúa hasta que la empresa asegura el sitio de negocio alternativo y reubica las operaciones comerciales.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183424"/>
                  </a:ext>
                </a:extLst>
              </a:tr>
              <a:tr h="1155589">
                <a:tc>
                  <a:txBody>
                    <a:bodyPr/>
                    <a:lstStyle/>
                    <a:p>
                      <a:pPr algn="r"/>
                      <a:r>
                        <a:rPr lang="e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OPERACIÓN DE SITIO ALTERNATIVO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r>
                        <a:rPr lang="e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Esta fase continúa hasta que la empresa pueda restaurar la instalación principal.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91024"/>
                  </a:ext>
                </a:extLst>
              </a:tr>
              <a:tr h="1155589">
                <a:tc>
                  <a:txBody>
                    <a:bodyPr/>
                    <a:lstStyle/>
                    <a:p>
                      <a:pPr algn="r"/>
                      <a:r>
                        <a:rPr lang="e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TRANSICIÓN AL SITIO PRINCIPAL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r>
                        <a:rPr lang="e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Esta fase continúa hasta que la empresa pueda mover adecuadamente las operaciones comerciales al sitio comercial original. 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44747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A9B73A1-009C-FB4E-A66E-8124562D936C}"/>
              </a:ext>
            </a:extLst>
          </p:cNvPr>
          <p:cNvSpPr txBox="1"/>
          <p:nvPr/>
        </p:nvSpPr>
        <p:spPr>
          <a:xfrm>
            <a:off x="1041621" y="808251"/>
            <a:ext cx="984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Estas son las actividades más necesarias para que el negocio continúe, y el plan de recuperación debe apuntar a estas funciones comerciales esenciales. El plan de recuperación debe proceder de la siguiente manera:</a:t>
            </a:r>
          </a:p>
        </p:txBody>
      </p:sp>
    </p:spTree>
    <p:extLst>
      <p:ext uri="{BB962C8B-B14F-4D97-AF65-F5344CB8AC3E}">
        <p14:creationId xmlns:p14="http://schemas.microsoft.com/office/powerpoint/2010/main" val="1721031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B84225B3-7EC6-5B4C-BF11-72E5E07699D4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05B0AA54-D161-0141-BF1F-38E2D7BCBF9E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1326FF50-EE2B-4C42-BD8B-6F9202121978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FA8599A4-5C33-384C-A9D8-6FFE79D108FF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riangle 72">
              <a:extLst>
                <a:ext uri="{FF2B5EF4-FFF2-40B4-BE49-F238E27FC236}">
                  <a16:creationId xmlns:a16="http://schemas.microsoft.com/office/drawing/2014/main" id="{4B248E34-E1D2-6344-B1EF-ED0436A8F796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riangle 73">
              <a:extLst>
                <a:ext uri="{FF2B5EF4-FFF2-40B4-BE49-F238E27FC236}">
                  <a16:creationId xmlns:a16="http://schemas.microsoft.com/office/drawing/2014/main" id="{2F876B4B-9605-064E-847B-B284C11AC006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riangle 74">
              <a:extLst>
                <a:ext uri="{FF2B5EF4-FFF2-40B4-BE49-F238E27FC236}">
                  <a16:creationId xmlns:a16="http://schemas.microsoft.com/office/drawing/2014/main" id="{47470EDC-8B03-804B-A66A-3A44A5C32E93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riangle 75">
              <a:extLst>
                <a:ext uri="{FF2B5EF4-FFF2-40B4-BE49-F238E27FC236}">
                  <a16:creationId xmlns:a16="http://schemas.microsoft.com/office/drawing/2014/main" id="{A5D94FFE-F4DC-BA41-9C0C-AB2B347C40B5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riangle 76">
              <a:extLst>
                <a:ext uri="{FF2B5EF4-FFF2-40B4-BE49-F238E27FC236}">
                  <a16:creationId xmlns:a16="http://schemas.microsoft.com/office/drawing/2014/main" id="{B9B05077-049E-804A-947A-2D46719A3470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Triangle 77">
              <a:extLst>
                <a:ext uri="{FF2B5EF4-FFF2-40B4-BE49-F238E27FC236}">
                  <a16:creationId xmlns:a16="http://schemas.microsoft.com/office/drawing/2014/main" id="{7AE0903F-9163-0143-B531-0B1628A6298C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riangle 78">
              <a:extLst>
                <a:ext uri="{FF2B5EF4-FFF2-40B4-BE49-F238E27FC236}">
                  <a16:creationId xmlns:a16="http://schemas.microsoft.com/office/drawing/2014/main" id="{BC74C5BE-8CCB-CE42-8FFF-693E566D2CEB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Triangle 79">
              <a:extLst>
                <a:ext uri="{FF2B5EF4-FFF2-40B4-BE49-F238E27FC236}">
                  <a16:creationId xmlns:a16="http://schemas.microsoft.com/office/drawing/2014/main" id="{BF58198D-FCE5-1540-9D54-435F5E407D1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Triangle 80">
              <a:extLst>
                <a:ext uri="{FF2B5EF4-FFF2-40B4-BE49-F238E27FC236}">
                  <a16:creationId xmlns:a16="http://schemas.microsoft.com/office/drawing/2014/main" id="{2619ECE4-C48D-204B-82C1-CA7999FD3042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riangle 81">
              <a:extLst>
                <a:ext uri="{FF2B5EF4-FFF2-40B4-BE49-F238E27FC236}">
                  <a16:creationId xmlns:a16="http://schemas.microsoft.com/office/drawing/2014/main" id="{202F6F53-5592-A44F-9870-C27C6E291206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Triangle 82">
              <a:extLst>
                <a:ext uri="{FF2B5EF4-FFF2-40B4-BE49-F238E27FC236}">
                  <a16:creationId xmlns:a16="http://schemas.microsoft.com/office/drawing/2014/main" id="{1FF84C22-75FA-BB49-AEC3-FCE23F453E4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riangle 83">
              <a:extLst>
                <a:ext uri="{FF2B5EF4-FFF2-40B4-BE49-F238E27FC236}">
                  <a16:creationId xmlns:a16="http://schemas.microsoft.com/office/drawing/2014/main" id="{282760EC-4A48-1546-B6FE-B36BF2846DB5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riangle 84">
              <a:extLst>
                <a:ext uri="{FF2B5EF4-FFF2-40B4-BE49-F238E27FC236}">
                  <a16:creationId xmlns:a16="http://schemas.microsoft.com/office/drawing/2014/main" id="{51A1BE42-577E-0C43-89CC-18A6899756CF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riangle 85">
              <a:extLst>
                <a:ext uri="{FF2B5EF4-FFF2-40B4-BE49-F238E27FC236}">
                  <a16:creationId xmlns:a16="http://schemas.microsoft.com/office/drawing/2014/main" id="{20958CE3-BF10-624D-B156-7FE24C7EF8FE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riangle 86">
              <a:extLst>
                <a:ext uri="{FF2B5EF4-FFF2-40B4-BE49-F238E27FC236}">
                  <a16:creationId xmlns:a16="http://schemas.microsoft.com/office/drawing/2014/main" id="{B859088B-06C3-674A-B15E-FB8DD0112DA1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riangle 87">
              <a:extLst>
                <a:ext uri="{FF2B5EF4-FFF2-40B4-BE49-F238E27FC236}">
                  <a16:creationId xmlns:a16="http://schemas.microsoft.com/office/drawing/2014/main" id="{2315DBE7-FF8F-7C4F-9FBB-785BE89B122D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Triangle 88">
              <a:extLst>
                <a:ext uri="{FF2B5EF4-FFF2-40B4-BE49-F238E27FC236}">
                  <a16:creationId xmlns:a16="http://schemas.microsoft.com/office/drawing/2014/main" id="{4400DF79-6AFD-AD40-A399-06F533FC524A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Triangle 89">
              <a:extLst>
                <a:ext uri="{FF2B5EF4-FFF2-40B4-BE49-F238E27FC236}">
                  <a16:creationId xmlns:a16="http://schemas.microsoft.com/office/drawing/2014/main" id="{55A1EFEE-28DB-E84D-93A2-1596BBD51282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Triangle 90">
              <a:extLst>
                <a:ext uri="{FF2B5EF4-FFF2-40B4-BE49-F238E27FC236}">
                  <a16:creationId xmlns:a16="http://schemas.microsoft.com/office/drawing/2014/main" id="{E62CD0C5-E2CB-5145-A66D-4855F8F90F40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riangle 91">
              <a:extLst>
                <a:ext uri="{FF2B5EF4-FFF2-40B4-BE49-F238E27FC236}">
                  <a16:creationId xmlns:a16="http://schemas.microsoft.com/office/drawing/2014/main" id="{1B3CB928-493D-E849-9304-D2ECD764636F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riangle 92">
              <a:extLst>
                <a:ext uri="{FF2B5EF4-FFF2-40B4-BE49-F238E27FC236}">
                  <a16:creationId xmlns:a16="http://schemas.microsoft.com/office/drawing/2014/main" id="{87140201-E1ED-544E-ACF6-B3856BE319E7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Triangle 93">
              <a:extLst>
                <a:ext uri="{FF2B5EF4-FFF2-40B4-BE49-F238E27FC236}">
                  <a16:creationId xmlns:a16="http://schemas.microsoft.com/office/drawing/2014/main" id="{9C0FCB92-98D6-5040-9682-E2566C25942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Triangle 94">
              <a:extLst>
                <a:ext uri="{FF2B5EF4-FFF2-40B4-BE49-F238E27FC236}">
                  <a16:creationId xmlns:a16="http://schemas.microsoft.com/office/drawing/2014/main" id="{CEB55D85-F5C6-974B-BDD4-6CEDC7C1B760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Triangle 95">
              <a:extLst>
                <a:ext uri="{FF2B5EF4-FFF2-40B4-BE49-F238E27FC236}">
                  <a16:creationId xmlns:a16="http://schemas.microsoft.com/office/drawing/2014/main" id="{44C94825-F267-CD48-8529-AA8BEC64E9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rgbClr val="F0A622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8FDB3A66-2B64-2644-8BC3-6472DEC159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813059E5-DBF9-2E45-9650-439F2499D7D2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274320" y="91440"/>
            <a:ext cx="11384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COPIA DE SEGURIDAD DE REGISTROS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915D12-C7DA-8C47-879A-72614AEB820B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COPIA DE SEGURIDAD DE REGISTROS + PLAN DE RESTAURACIÓN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7F9A1C-FACC-4E4D-B93F-DFC9792A376F}"/>
              </a:ext>
            </a:extLst>
          </p:cNvPr>
          <p:cNvSpPr txBox="1"/>
          <p:nvPr/>
        </p:nvSpPr>
        <p:spPr>
          <a:xfrm>
            <a:off x="1041621" y="808251"/>
            <a:ext cx="984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Introducir texto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3939886-0C98-1942-8720-CCCED8D3021C}"/>
              </a:ext>
            </a:extLst>
          </p:cNvPr>
          <p:cNvSpPr txBox="1"/>
          <p:nvPr/>
        </p:nvSpPr>
        <p:spPr>
          <a:xfrm>
            <a:off x="315120" y="3024467"/>
            <a:ext cx="11384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7. PLAN DE RESTAURACIÓN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A564B0E-6960-354A-88E1-942198379AB1}"/>
              </a:ext>
            </a:extLst>
          </p:cNvPr>
          <p:cNvSpPr txBox="1"/>
          <p:nvPr/>
        </p:nvSpPr>
        <p:spPr>
          <a:xfrm>
            <a:off x="1082421" y="3741278"/>
            <a:ext cx="9849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Los equipos de recuperación ante desastres / TI mantienen, controlan y verifican periódicamente todos los registros que son vitales para la continuación de las operaciones comerciales y que se verían afectados por interrupciones o desastres en las instalaciones. Los equipos realizan copias de seguridad periódicas y almacenan los archivos más críticos en una ubicación externa.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0B710F7-A041-9842-BD7C-31ED67F773B2}"/>
              </a:ext>
            </a:extLst>
          </p:cNvPr>
          <p:cNvSpPr txBox="1"/>
          <p:nvPr/>
        </p:nvSpPr>
        <p:spPr>
          <a:xfrm>
            <a:off x="1114100" y="4629420"/>
            <a:ext cx="984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Introducir texto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25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8FDB3A66-2B64-2644-8BC3-6472DEC159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813059E5-DBF9-2E45-9650-439F2499D7D2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274320" y="91440"/>
            <a:ext cx="11384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8. EQUIPOS DE RECUPERACIÓN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915D12-C7DA-8C47-879A-72614AEB820B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EQUIPOS DE RECUPERACIÓN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3873E6B2-89C6-2D40-9FD4-2E414010D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42811"/>
              </p:ext>
            </p:extLst>
          </p:nvPr>
        </p:nvGraphicFramePr>
        <p:xfrm>
          <a:off x="206346" y="1546915"/>
          <a:ext cx="11587631" cy="4622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29">
                  <a:extLst>
                    <a:ext uri="{9D8B030D-6E8A-4147-A177-3AD203B41FA5}">
                      <a16:colId xmlns:a16="http://schemas.microsoft.com/office/drawing/2014/main" val="3423348190"/>
                    </a:ext>
                  </a:extLst>
                </a:gridCol>
                <a:gridCol w="9350902">
                  <a:extLst>
                    <a:ext uri="{9D8B030D-6E8A-4147-A177-3AD203B41FA5}">
                      <a16:colId xmlns:a16="http://schemas.microsoft.com/office/drawing/2014/main" val="1898534182"/>
                    </a:ext>
                  </a:extLst>
                </a:gridCol>
              </a:tblGrid>
              <a:tr h="1155589">
                <a:tc>
                  <a:txBody>
                    <a:bodyPr/>
                    <a:lstStyle/>
                    <a:p>
                      <a:pPr algn="r"/>
                      <a:r>
                        <a:rPr lang="e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ROLES DE EQUIPO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r>
                        <a:rPr lang="e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Líder de equipo, líder de equipo de respaldo, miembro del equipo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2781431"/>
                  </a:ext>
                </a:extLst>
              </a:tr>
              <a:tr h="1155589">
                <a:tc>
                  <a:txBody>
                    <a:bodyPr/>
                    <a:lstStyle/>
                    <a:p>
                      <a:pPr algn="r"/>
                      <a:r>
                        <a:rPr lang="e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CONTACTOS DEL EQUIPO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r>
                        <a:rPr lang="e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Almacenado en el apéndice de la lista de contactos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183424"/>
                  </a:ext>
                </a:extLst>
              </a:tr>
              <a:tr h="1155589">
                <a:tc>
                  <a:txBody>
                    <a:bodyPr/>
                    <a:lstStyle/>
                    <a:p>
                      <a:pPr algn="r"/>
                      <a:r>
                        <a:rPr lang="e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RESPONSABILIDADES DEL EQUIPO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r>
                        <a:rPr lang="e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Comandante de Incidentes, Oficial de Recursos Humanos/Relaciones Públicas, Tecnología de la Información, Finanzas/Administración, Legal/Contactos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91024"/>
                  </a:ext>
                </a:extLst>
              </a:tr>
              <a:tr h="1155589">
                <a:tc>
                  <a:txBody>
                    <a:bodyPr/>
                    <a:lstStyle/>
                    <a:p>
                      <a:pPr algn="r"/>
                      <a:r>
                        <a:rPr lang="e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EQUIPOS DEPARTAMENTALES DE RECUPERACIÓN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0A622"/>
                        </a:buClr>
                        <a:buFont typeface="System Font Regular"/>
                        <a:buChar char="⚬"/>
                      </a:pPr>
                      <a:r>
                        <a:rPr lang="e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Coordinador de Contingencia Empresarial, Equipo de Comunicaciones de EOC, Equipo de Recursos Humanos de EOC, Equipo de Administración de EOC, Equipo de Respuesta a Emergencias, Equipo de Recuperación de Tecnología de la Información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rgbClr val="F0A6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44747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A9B73A1-009C-FB4E-A66E-8124562D936C}"/>
              </a:ext>
            </a:extLst>
          </p:cNvPr>
          <p:cNvSpPr txBox="1"/>
          <p:nvPr/>
        </p:nvSpPr>
        <p:spPr>
          <a:xfrm>
            <a:off x="1041621" y="808251"/>
            <a:ext cx="9165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La compañía establece equipos de recuperación y divide a los participantes en grupos apropiados según el rol y el título del trabajo. La organización designa un líder de equipo para cada equipo. Asigna un rol o deber específico a cada miembro restante del equipo.</a:t>
            </a:r>
          </a:p>
        </p:txBody>
      </p:sp>
    </p:spTree>
    <p:extLst>
      <p:ext uri="{BB962C8B-B14F-4D97-AF65-F5344CB8AC3E}">
        <p14:creationId xmlns:p14="http://schemas.microsoft.com/office/powerpoint/2010/main" val="26514136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83679BB-620F-417A-94C0-83755B61B430}" vid="{6CCB8B9B-14CE-49C2-B851-E759BD1D40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IC-Business-Contingency-Plan-Presentation-Template_PowerPoint - SR edits</Template>
  <TotalTime>2</TotalTime>
  <Words>1054</Words>
  <Application>Microsoft Macintosh PowerPoint</Application>
  <PresentationFormat>Widescreen</PresentationFormat>
  <Paragraphs>118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System Font Regular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cp:lastPrinted>2020-08-31T22:23:58Z</cp:lastPrinted>
  <dcterms:created xsi:type="dcterms:W3CDTF">2021-03-31T16:48:06Z</dcterms:created>
  <dcterms:modified xsi:type="dcterms:W3CDTF">2022-09-11T04:18:59Z</dcterms:modified>
</cp:coreProperties>
</file>