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258" r:id="rId3"/>
    <p:sldId id="309" r:id="rId4"/>
    <p:sldId id="316" r:id="rId5"/>
    <p:sldId id="344" r:id="rId6"/>
    <p:sldId id="339" r:id="rId7"/>
    <p:sldId id="343" r:id="rId8"/>
    <p:sldId id="346" r:id="rId9"/>
    <p:sldId id="347" r:id="rId10"/>
    <p:sldId id="348" r:id="rId11"/>
    <p:sldId id="341" r:id="rId12"/>
    <p:sldId id="320"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86447"/>
  </p:normalViewPr>
  <p:slideViewPr>
    <p:cSldViewPr snapToGrid="0" snapToObjects="1">
      <p:cViewPr varScale="1">
        <p:scale>
          <a:sx n="112" d="100"/>
          <a:sy n="112" d="100"/>
        </p:scale>
        <p:origin x="76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97916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0836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8621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8349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9272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1692396"/>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2622219"/>
            <a:ext cx="7580749" cy="1153457"/>
          </a:xfrm>
          <a:prstGeom prst="rect">
            <a:avLst/>
          </a:prstGeom>
          <a:noFill/>
        </p:spPr>
        <p:txBody>
          <a:bodyPr wrap="square" rtlCol="0">
            <a:spAutoFit/>
          </a:bodyPr>
          <a:lstStyle/>
          <a:p>
            <a:pPr>
              <a:lnSpc>
                <a:spcPct val="150000"/>
              </a:lnSpc>
              <a:spcAft>
                <a:spcPts val="600"/>
              </a:spcAft>
            </a:pPr>
            <a:r>
              <a:rPr lang="de" sz="1600" dirty="0">
                <a:latin typeface="Century Gothic" panose="020B0502020202020204" pitchFamily="34" charset="0"/>
              </a:rPr>
              <a:t>Diese Präsentationsvorlage enthält Vorschläge zum Erstellen eines eigenen Geschäftsnotfallplans. Passen Sie es an die Ressourcen und Bedürfnisse Ihres Unternehmens an.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830997"/>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BUSINESS CONTINGENCY PLAN (BCP) </a:t>
            </a:r>
          </a:p>
          <a:p>
            <a:r>
              <a:rPr lang="de" sz="2400" b="1" dirty="0">
                <a:solidFill>
                  <a:schemeClr val="tx1">
                    <a:lumMod val="65000"/>
                    <a:lumOff val="35000"/>
                  </a:schemeClr>
                </a:solidFill>
                <a:latin typeface="Century Gothic" panose="020B0502020202020204" pitchFamily="34" charset="0"/>
              </a:rPr>
              <a:t>PRÄSENTATIONSVORLAGE</a:t>
            </a:r>
          </a:p>
        </p:txBody>
      </p:sp>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WIEDERHERSTELLUNGSVERFAHREN</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9. WIEDEREINZIEHUNGSVERFAHREN</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738664"/>
          </a:xfrm>
          <a:prstGeom prst="rect">
            <a:avLst/>
          </a:prstGeom>
          <a:noFill/>
        </p:spPr>
        <p:txBody>
          <a:bodyPr wrap="square" rtlCol="0">
            <a:spAutoFit/>
          </a:bodyPr>
          <a:lstStyle/>
          <a:p>
            <a:r>
              <a:rPr lang="de" sz="1400" dirty="0">
                <a:latin typeface="Century Gothic" panose="020B0502020202020204" pitchFamily="34" charset="0"/>
              </a:rPr>
              <a:t>Das Unternehmen beschreibt die spezifischen Aktivitäten oder Aufgaben, die zur Wiederherstellung des normalen und kritischen Geschäftsbetriebs erforderlich sind. Es beschreibt jede Strategie, indem die spezifischen Aktivitäten und Aufgaben aufgelistet werden, die für eine angemessene Wiederherstellung erforderlich sind.</a:t>
            </a:r>
          </a:p>
          <a:p>
            <a:endParaRPr lang="en-US" sz="1400" dirty="0">
              <a:latin typeface="Century Gothic" panose="020B0502020202020204" pitchFamily="34" charset="0"/>
            </a:endParaRPr>
          </a:p>
        </p:txBody>
      </p:sp>
      <p:sp>
        <p:nvSpPr>
          <p:cNvPr id="42" name="TextBox 41">
            <a:extLst>
              <a:ext uri="{FF2B5EF4-FFF2-40B4-BE49-F238E27FC236}">
                <a16:creationId xmlns:a16="http://schemas.microsoft.com/office/drawing/2014/main" id="{BB98B9E2-DFEE-9B42-B780-233A22E24A02}"/>
              </a:ext>
            </a:extLst>
          </p:cNvPr>
          <p:cNvSpPr txBox="1"/>
          <p:nvPr/>
        </p:nvSpPr>
        <p:spPr>
          <a:xfrm>
            <a:off x="1041621" y="1425948"/>
            <a:ext cx="9849678" cy="307777"/>
          </a:xfrm>
          <a:prstGeom prst="rect">
            <a:avLst/>
          </a:prstGeom>
          <a:noFill/>
        </p:spPr>
        <p:txBody>
          <a:bodyPr wrap="square" rtlCol="0">
            <a:spAutoFit/>
          </a:bodyPr>
          <a:lstStyle/>
          <a:p>
            <a:r>
              <a:rPr lang="de" sz="1400" dirty="0">
                <a:latin typeface="Century Gothic" panose="020B0502020202020204" pitchFamily="34" charset="0"/>
              </a:rPr>
              <a:t>Ein.  MÖGLICHES WIEDERHERSTELLUNGSVERFAHREN</a:t>
            </a:r>
          </a:p>
        </p:txBody>
      </p:sp>
      <p:sp>
        <p:nvSpPr>
          <p:cNvPr id="43" name="TextBox 42">
            <a:extLst>
              <a:ext uri="{FF2B5EF4-FFF2-40B4-BE49-F238E27FC236}">
                <a16:creationId xmlns:a16="http://schemas.microsoft.com/office/drawing/2014/main" id="{C2E1D376-C799-4E4F-B414-F45E3BB4CEFC}"/>
              </a:ext>
            </a:extLst>
          </p:cNvPr>
          <p:cNvSpPr txBox="1"/>
          <p:nvPr/>
        </p:nvSpPr>
        <p:spPr>
          <a:xfrm>
            <a:off x="1390587" y="1706542"/>
            <a:ext cx="9849678" cy="4575676"/>
          </a:xfrm>
          <a:prstGeom prst="rect">
            <a:avLst/>
          </a:prstGeom>
          <a:noFill/>
        </p:spPr>
        <p:txBody>
          <a:bodyPr wrap="square" rtlCol="0">
            <a:spAutoFit/>
          </a:bodyPr>
          <a:lstStyle/>
          <a:p>
            <a:pPr>
              <a:lnSpc>
                <a:spcPct val="150000"/>
              </a:lnSpc>
            </a:pPr>
            <a:r>
              <a:rPr lang="de" sz="1400" dirty="0" err="1">
                <a:latin typeface="Century Gothic" panose="020B0502020202020204" pitchFamily="34" charset="0"/>
              </a:rPr>
              <a:t>i. Katastrophenfall</a:t>
            </a:r>
          </a:p>
          <a:p>
            <a:pPr>
              <a:lnSpc>
                <a:spcPct val="150000"/>
              </a:lnSpc>
            </a:pPr>
            <a:r>
              <a:rPr lang="de" sz="1400" dirty="0">
                <a:latin typeface="Century Gothic" panose="020B0502020202020204" pitchFamily="34" charset="0"/>
              </a:rPr>
              <a:t>ii. Unterrichtung der Geschäftsleitung</a:t>
            </a:r>
          </a:p>
          <a:p>
            <a:pPr>
              <a:lnSpc>
                <a:spcPct val="150000"/>
              </a:lnSpc>
            </a:pPr>
            <a:r>
              <a:rPr lang="de" sz="1400" dirty="0">
                <a:latin typeface="Century Gothic" panose="020B0502020202020204" pitchFamily="34" charset="0"/>
              </a:rPr>
              <a:t>iii. Vorläufige Schadensbeurteilung</a:t>
            </a:r>
          </a:p>
          <a:p>
            <a:pPr>
              <a:lnSpc>
                <a:spcPct val="150000"/>
              </a:lnSpc>
            </a:pPr>
            <a:r>
              <a:rPr lang="de" sz="1400" dirty="0">
                <a:latin typeface="Century Gothic" panose="020B0502020202020204" pitchFamily="34" charset="0"/>
              </a:rPr>
              <a:t>iv. Katastrophenerklärung</a:t>
            </a:r>
          </a:p>
          <a:p>
            <a:pPr>
              <a:lnSpc>
                <a:spcPct val="150000"/>
              </a:lnSpc>
            </a:pPr>
            <a:r>
              <a:rPr lang="de" sz="1400" dirty="0">
                <a:latin typeface="Century Gothic" panose="020B0502020202020204" pitchFamily="34" charset="0"/>
              </a:rPr>
              <a:t>v. Aktivierung planen</a:t>
            </a:r>
          </a:p>
          <a:p>
            <a:pPr>
              <a:lnSpc>
                <a:spcPct val="150000"/>
              </a:lnSpc>
            </a:pPr>
            <a:r>
              <a:rPr lang="de" sz="1400" dirty="0">
                <a:latin typeface="Century Gothic" panose="020B0502020202020204" pitchFamily="34" charset="0"/>
              </a:rPr>
              <a:t>vi. Umzug an einen anderen Standort</a:t>
            </a:r>
          </a:p>
          <a:p>
            <a:pPr>
              <a:lnSpc>
                <a:spcPct val="150000"/>
              </a:lnSpc>
            </a:pPr>
            <a:r>
              <a:rPr lang="de" sz="1400" dirty="0">
                <a:latin typeface="Century Gothic" panose="020B0502020202020204" pitchFamily="34" charset="0"/>
              </a:rPr>
              <a:t>vii. Durchführung des vorläufigen Verfahrens</a:t>
            </a:r>
          </a:p>
          <a:p>
            <a:pPr>
              <a:lnSpc>
                <a:spcPct val="150000"/>
              </a:lnSpc>
            </a:pPr>
            <a:r>
              <a:rPr lang="de" sz="1400" dirty="0">
                <a:latin typeface="Century Gothic" panose="020B0502020202020204" pitchFamily="34" charset="0"/>
              </a:rPr>
              <a:t>viii. Einrichtung der Kommunikation</a:t>
            </a:r>
          </a:p>
          <a:p>
            <a:pPr>
              <a:lnSpc>
                <a:spcPct val="150000"/>
              </a:lnSpc>
            </a:pPr>
            <a:r>
              <a:rPr lang="de" sz="1400" dirty="0">
                <a:latin typeface="Century Gothic" panose="020B0502020202020204" pitchFamily="34" charset="0"/>
              </a:rPr>
              <a:t>ix. Wiederherstellung des Datenprozesses und Kommunikation mit dem Backup-Standort</a:t>
            </a:r>
          </a:p>
          <a:p>
            <a:pPr>
              <a:lnSpc>
                <a:spcPct val="150000"/>
              </a:lnSpc>
            </a:pPr>
            <a:r>
              <a:rPr lang="de" sz="1400" dirty="0">
                <a:latin typeface="Century Gothic" panose="020B0502020202020204" pitchFamily="34" charset="0"/>
              </a:rPr>
              <a:t>x. Aufnahme des alternativen Standortbetriebs</a:t>
            </a:r>
          </a:p>
          <a:p>
            <a:pPr>
              <a:lnSpc>
                <a:spcPct val="150000"/>
              </a:lnSpc>
            </a:pPr>
            <a:r>
              <a:rPr lang="de" sz="1400" dirty="0">
                <a:latin typeface="Century Gothic" panose="020B0502020202020204" pitchFamily="34" charset="0"/>
              </a:rPr>
              <a:t>xi. Verwaltung der Arbeit </a:t>
            </a:r>
          </a:p>
          <a:p>
            <a:pPr>
              <a:lnSpc>
                <a:spcPct val="150000"/>
              </a:lnSpc>
            </a:pPr>
            <a:r>
              <a:rPr lang="de" sz="1400" dirty="0">
                <a:latin typeface="Century Gothic" panose="020B0502020202020204" pitchFamily="34" charset="0"/>
              </a:rPr>
              <a:t>xii. Übergang zurück zu primären Vorgängen</a:t>
            </a:r>
          </a:p>
          <a:p>
            <a:pPr>
              <a:lnSpc>
                <a:spcPct val="150000"/>
              </a:lnSpc>
            </a:pPr>
            <a:r>
              <a:rPr lang="de" sz="1400" dirty="0">
                <a:latin typeface="Century Gothic" panose="020B0502020202020204" pitchFamily="34" charset="0"/>
              </a:rPr>
              <a:t>xiii. Einstellung alternativer Standortverfahren</a:t>
            </a:r>
          </a:p>
          <a:p>
            <a:pPr>
              <a:lnSpc>
                <a:spcPct val="150000"/>
              </a:lnSpc>
            </a:pPr>
            <a:r>
              <a:rPr lang="de" sz="1400" dirty="0">
                <a:latin typeface="Century Gothic" panose="020B0502020202020204" pitchFamily="34" charset="0"/>
              </a:rPr>
              <a:t>xiv. Verlagerung von Ressourcen zurück an den primären Standort</a:t>
            </a:r>
          </a:p>
        </p:txBody>
      </p:sp>
    </p:spTree>
    <p:extLst>
      <p:ext uri="{BB962C8B-B14F-4D97-AF65-F5344CB8AC3E}">
        <p14:creationId xmlns:p14="http://schemas.microsoft.com/office/powerpoint/2010/main" val="40435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B84DFE8-97A1-C447-944E-30635434A5C0}"/>
              </a:ext>
            </a:extLst>
          </p:cNvPr>
          <p:cNvGrpSpPr/>
          <p:nvPr/>
        </p:nvGrpSpPr>
        <p:grpSpPr>
          <a:xfrm>
            <a:off x="7203068" y="-14628"/>
            <a:ext cx="5724680" cy="6219640"/>
            <a:chOff x="7203068" y="-14628"/>
            <a:chExt cx="5724680" cy="6219640"/>
          </a:xfrm>
        </p:grpSpPr>
        <p:sp>
          <p:nvSpPr>
            <p:cNvPr id="20" name="Triangle 19">
              <a:extLst>
                <a:ext uri="{FF2B5EF4-FFF2-40B4-BE49-F238E27FC236}">
                  <a16:creationId xmlns:a16="http://schemas.microsoft.com/office/drawing/2014/main" id="{66BC4AA1-990B-D64D-8C22-2DC6CF0C73EE}"/>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FB134C64-905C-5A49-9E3F-B04A3701C86C}"/>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366EA91-1888-D446-BB69-131F5C4D2837}"/>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492ED181-35C5-734E-B498-E8152816BFAC}"/>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31852F0-78F3-AE4B-8A9E-D00A1653AE6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1923A093-E9B4-0E44-99F2-8E6F9C37579C}"/>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B5EE70EF-AB4A-B242-9660-36F883F3B218}"/>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CCBC3BDC-3A10-714C-908B-1FD3FD9CE9F3}"/>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FDB30CC5-ED23-E040-975C-EE70BE8766BC}"/>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B9340108-A0A9-794E-B76A-A861DC5121E3}"/>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5F380709-05D0-8442-A616-9F04A7F6BBE9}"/>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8837D5B9-EF9F-EB4B-BE34-B92E78C44068}"/>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1F7FB1BD-D242-434C-A594-BFDFF8BB94CB}"/>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0D570C7-6FFF-1A49-8733-057F38C52DC2}"/>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FE41286B-E8A0-0542-9547-C2D5315437CC}"/>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DE23FDA3-C44E-5B49-AECA-37D8EAEA16A3}"/>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8F874700-4A58-A241-A066-8C95942347B5}"/>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9ED74AA1-807D-324F-8815-DFAF756E4357}"/>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5884D61F-87B4-5843-ABC0-E6E57CBC34B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033E66DB-6020-6142-9913-2DA4B0483CD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DC1C1B71-A1DF-9345-8F75-5656DCFA67E9}"/>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74E6A266-FF81-4B4E-A966-8D788BEB83E3}"/>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E9B69B65-C615-314D-9FBB-8282331A095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B42A96BD-28AE-CC4B-8920-BC41B7E0DEC0}"/>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928CA6ED-D90D-974F-966F-1C8C57172FE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50D8161C-5856-B24A-8318-0B27D7691ADE}"/>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E2687F32-1F79-2649-A11A-FBE3A21ED192}"/>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3C34BFA5-3611-C04D-9FE2-9DB1C2B2E5B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6C930A7B-4EE4-A243-845F-916A756F27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2ECC1BC-B692-BA43-8912-9C978560C9B6}"/>
              </a:ext>
            </a:extLst>
          </p:cNvPr>
          <p:cNvSpPr txBox="1"/>
          <p:nvPr/>
        </p:nvSpPr>
        <p:spPr>
          <a:xfrm>
            <a:off x="274320" y="91440"/>
            <a:ext cx="6606205"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10. PUNKTE</a:t>
            </a:r>
            <a:endParaRPr lang="en-US" sz="4800" dirty="0">
              <a:solidFill>
                <a:schemeClr val="tx1">
                  <a:lumMod val="65000"/>
                  <a:lumOff val="3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CA6E186-70D1-E740-9FEE-26C21620F366}"/>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ANHÄNGE</a:t>
            </a:r>
          </a:p>
        </p:txBody>
      </p:sp>
      <p:sp>
        <p:nvSpPr>
          <p:cNvPr id="12" name="TextBox 11">
            <a:extLst>
              <a:ext uri="{FF2B5EF4-FFF2-40B4-BE49-F238E27FC236}">
                <a16:creationId xmlns:a16="http://schemas.microsoft.com/office/drawing/2014/main" id="{9A18D633-16F1-2340-8B14-09C1673BD64B}"/>
              </a:ext>
            </a:extLst>
          </p:cNvPr>
          <p:cNvSpPr txBox="1"/>
          <p:nvPr/>
        </p:nvSpPr>
        <p:spPr>
          <a:xfrm>
            <a:off x="274320" y="900422"/>
            <a:ext cx="9032240" cy="584775"/>
          </a:xfrm>
          <a:prstGeom prst="rect">
            <a:avLst/>
          </a:prstGeom>
          <a:noFill/>
        </p:spPr>
        <p:txBody>
          <a:bodyPr wrap="square" rtlCol="0">
            <a:spAutoFit/>
          </a:bodyPr>
          <a:lstStyle/>
          <a:p>
            <a:pPr fontAlgn="ctr"/>
            <a:r>
              <a:rPr lang="de" sz="1600" dirty="0">
                <a:solidFill>
                  <a:srgbClr val="000000"/>
                </a:solidFill>
                <a:latin typeface="Century Gothic" panose="020B0502020202020204" pitchFamily="34" charset="0"/>
              </a:rPr>
              <a:t>In diesem Abschnitt sind alle Anhänge aufgeführt, die zum Ausführen eines BCP erforderlich sind. Diese Anhänge umfassen Folgendes:</a:t>
            </a:r>
          </a:p>
        </p:txBody>
      </p:sp>
      <p:sp>
        <p:nvSpPr>
          <p:cNvPr id="13" name="TextBox 12">
            <a:extLst>
              <a:ext uri="{FF2B5EF4-FFF2-40B4-BE49-F238E27FC236}">
                <a16:creationId xmlns:a16="http://schemas.microsoft.com/office/drawing/2014/main" id="{2AFBF1DD-592C-2D45-906A-CD00DEFB320A}"/>
              </a:ext>
            </a:extLst>
          </p:cNvPr>
          <p:cNvSpPr txBox="1"/>
          <p:nvPr/>
        </p:nvSpPr>
        <p:spPr>
          <a:xfrm>
            <a:off x="1922799" y="1342635"/>
            <a:ext cx="5814210" cy="5021888"/>
          </a:xfrm>
          <a:prstGeom prst="rect">
            <a:avLst/>
          </a:prstGeom>
          <a:noFill/>
        </p:spPr>
        <p:txBody>
          <a:bodyPr wrap="square" rtlCol="0">
            <a:spAutoFit/>
          </a:bodyPr>
          <a:lstStyle/>
          <a:p>
            <a:pPr fontAlgn="ctr">
              <a:spcBef>
                <a:spcPts val="1400"/>
              </a:spcBef>
              <a:buClr>
                <a:srgbClr val="F0A622"/>
              </a:buClr>
              <a:buSzPct val="150000"/>
            </a:pPr>
            <a:r>
              <a:rPr lang="de" sz="1600" dirty="0">
                <a:solidFill>
                  <a:srgbClr val="000000"/>
                </a:solidFill>
                <a:latin typeface="Century Gothic" panose="020B0502020202020204" pitchFamily="34" charset="0"/>
              </a:rPr>
              <a:t>Ein.  MITARBEITER-KONTAKTLISTE</a:t>
            </a:r>
          </a:p>
          <a:p>
            <a:pPr fontAlgn="ctr">
              <a:spcBef>
                <a:spcPts val="1400"/>
              </a:spcBef>
              <a:buClr>
                <a:srgbClr val="F0A622"/>
              </a:buClr>
              <a:buSzPct val="150000"/>
            </a:pPr>
            <a:r>
              <a:rPr lang="de" sz="1600" dirty="0">
                <a:solidFill>
                  <a:srgbClr val="000000"/>
                </a:solidFill>
                <a:latin typeface="Century Gothic" panose="020B0502020202020204" pitchFamily="34" charset="0"/>
              </a:rPr>
              <a:t>B.  WIEDERHERSTELLUNGSPRIORITÄTEN</a:t>
            </a:r>
          </a:p>
          <a:p>
            <a:pPr fontAlgn="ctr">
              <a:spcBef>
                <a:spcPts val="1400"/>
              </a:spcBef>
              <a:buClr>
                <a:srgbClr val="F0A622"/>
              </a:buClr>
              <a:buSzPct val="150000"/>
            </a:pPr>
            <a:r>
              <a:rPr lang="de" sz="1600" dirty="0">
                <a:solidFill>
                  <a:srgbClr val="000000"/>
                </a:solidFill>
                <a:latin typeface="Century Gothic" panose="020B0502020202020204" pitchFamily="34" charset="0"/>
              </a:rPr>
              <a:t>C. ALTERNATIVE STANDORTRESSOURCEN</a:t>
            </a:r>
          </a:p>
          <a:p>
            <a:pPr fontAlgn="ctr">
              <a:spcBef>
                <a:spcPts val="1400"/>
              </a:spcBef>
              <a:buClr>
                <a:srgbClr val="F0A622"/>
              </a:buClr>
              <a:buSzPct val="150000"/>
            </a:pPr>
            <a:r>
              <a:rPr lang="de" sz="1600" dirty="0">
                <a:solidFill>
                  <a:srgbClr val="000000"/>
                </a:solidFill>
                <a:latin typeface="Century Gothic" panose="020B0502020202020204" pitchFamily="34" charset="0"/>
              </a:rPr>
              <a:t>D. STANDORTE DER NOTFALLEINSATZZENTRALE (EOC)</a:t>
            </a:r>
          </a:p>
          <a:p>
            <a:pPr fontAlgn="ctr">
              <a:spcBef>
                <a:spcPts val="1400"/>
              </a:spcBef>
              <a:buClr>
                <a:srgbClr val="F0A622"/>
              </a:buClr>
              <a:buSzPct val="150000"/>
            </a:pPr>
            <a:r>
              <a:rPr lang="de" sz="1600" dirty="0">
                <a:solidFill>
                  <a:srgbClr val="000000"/>
                </a:solidFill>
                <a:latin typeface="Century Gothic" panose="020B0502020202020204" pitchFamily="34" charset="0"/>
              </a:rPr>
              <a:t>E.  WICHTIGE AUFZEICHNUNGEN</a:t>
            </a:r>
          </a:p>
          <a:p>
            <a:pPr fontAlgn="ctr">
              <a:spcBef>
                <a:spcPts val="1400"/>
              </a:spcBef>
              <a:buClr>
                <a:srgbClr val="F0A622"/>
              </a:buClr>
              <a:buSzPct val="150000"/>
            </a:pPr>
            <a:r>
              <a:rPr lang="de" sz="1600" dirty="0">
                <a:solidFill>
                  <a:srgbClr val="000000"/>
                </a:solidFill>
                <a:latin typeface="Century Gothic" panose="020B0502020202020204" pitchFamily="34" charset="0"/>
              </a:rPr>
              <a:t>F.  LIEFERANTENLISTEN</a:t>
            </a:r>
          </a:p>
          <a:p>
            <a:pPr fontAlgn="ctr">
              <a:spcBef>
                <a:spcPts val="1400"/>
              </a:spcBef>
              <a:buClr>
                <a:srgbClr val="F0A622"/>
              </a:buClr>
              <a:buSzPct val="150000"/>
            </a:pPr>
            <a:r>
              <a:rPr lang="de" sz="1600" dirty="0">
                <a:solidFill>
                  <a:srgbClr val="000000"/>
                </a:solidFill>
                <a:latin typeface="Century Gothic" panose="020B0502020202020204" pitchFamily="34" charset="0"/>
              </a:rPr>
              <a:t>G.  IT-SYSTEMBERICHTE UND RESSOURCEN</a:t>
            </a:r>
          </a:p>
          <a:p>
            <a:pPr fontAlgn="ctr">
              <a:spcBef>
                <a:spcPts val="1400"/>
              </a:spcBef>
              <a:buClr>
                <a:srgbClr val="F0A622"/>
              </a:buClr>
              <a:buSzPct val="150000"/>
            </a:pPr>
            <a:r>
              <a:rPr lang="de" sz="1600" dirty="0">
                <a:solidFill>
                  <a:srgbClr val="000000"/>
                </a:solidFill>
                <a:latin typeface="Century Gothic" panose="020B0502020202020204" pitchFamily="34" charset="0"/>
              </a:rPr>
              <a:t>H.  INFORMATIONEN ZUM ALTERNATIVEN STANDORTTRANSPORT</a:t>
            </a:r>
          </a:p>
          <a:p>
            <a:pPr fontAlgn="ctr">
              <a:spcBef>
                <a:spcPts val="1400"/>
              </a:spcBef>
              <a:buClr>
                <a:srgbClr val="F0A622"/>
              </a:buClr>
              <a:buSzPct val="150000"/>
            </a:pPr>
            <a:r>
              <a:rPr lang="de" sz="1600" dirty="0">
                <a:solidFill>
                  <a:srgbClr val="000000"/>
                </a:solidFill>
                <a:latin typeface="Century Gothic" panose="020B0502020202020204" pitchFamily="34" charset="0"/>
              </a:rPr>
              <a:t>I. FOLGENABSCHÄTZUNGEN UND RISIKOBEWERTUNGEN</a:t>
            </a:r>
          </a:p>
          <a:p>
            <a:pPr fontAlgn="ctr">
              <a:spcBef>
                <a:spcPts val="1400"/>
              </a:spcBef>
              <a:buClr>
                <a:srgbClr val="F0A622"/>
              </a:buClr>
              <a:buSzPct val="150000"/>
            </a:pPr>
            <a:r>
              <a:rPr lang="de" sz="1600" dirty="0">
                <a:solidFill>
                  <a:srgbClr val="000000"/>
                </a:solidFill>
                <a:latin typeface="Century Gothic" panose="020B0502020202020204" pitchFamily="34" charset="0"/>
              </a:rPr>
              <a:t>J.  ANALYSE DER GESCHÄFTLICHEN AUSWIRKUNGEN</a:t>
            </a:r>
          </a:p>
          <a:p>
            <a:pPr fontAlgn="ctr">
              <a:spcBef>
                <a:spcPts val="1400"/>
              </a:spcBef>
              <a:buClr>
                <a:srgbClr val="F0A622"/>
              </a:buClr>
              <a:buSzPct val="150000"/>
            </a:pPr>
            <a:r>
              <a:rPr lang="de" sz="1600" dirty="0">
                <a:solidFill>
                  <a:srgbClr val="000000"/>
                </a:solidFill>
                <a:latin typeface="Century Gothic" panose="020B0502020202020204" pitchFamily="34" charset="0"/>
              </a:rPr>
              <a:t>K.  AUFGABENLISTEN FÜR DIE WIEDERHERSTELLUNG</a:t>
            </a:r>
          </a:p>
          <a:p>
            <a:pPr fontAlgn="ctr">
              <a:spcBef>
                <a:spcPts val="1400"/>
              </a:spcBef>
              <a:buClr>
                <a:srgbClr val="F0A622"/>
              </a:buClr>
              <a:buSzPct val="150000"/>
            </a:pPr>
            <a:r>
              <a:rPr lang="de" sz="1600" dirty="0">
                <a:solidFill>
                  <a:srgbClr val="000000"/>
                </a:solidFill>
                <a:latin typeface="Century Gothic" panose="020B0502020202020204" pitchFamily="34" charset="0"/>
              </a:rPr>
              <a:t>L. OFFICE RECOVERY PLAN</a:t>
            </a:r>
          </a:p>
        </p:txBody>
      </p:sp>
    </p:spTree>
    <p:extLst>
      <p:ext uri="{BB962C8B-B14F-4D97-AF65-F5344CB8AC3E}">
        <p14:creationId xmlns:p14="http://schemas.microsoft.com/office/powerpoint/2010/main" val="272589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860D12-6A71-8F44-A957-3AA8E8D3B48D}"/>
              </a:ext>
            </a:extLst>
          </p:cNvPr>
          <p:cNvSpPr txBox="1"/>
          <p:nvPr/>
        </p:nvSpPr>
        <p:spPr>
          <a:xfrm>
            <a:off x="274320" y="91440"/>
            <a:ext cx="6606205"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KOMMENTARE</a:t>
            </a:r>
          </a:p>
        </p:txBody>
      </p:sp>
      <p:sp>
        <p:nvSpPr>
          <p:cNvPr id="9" name="TextBox 8">
            <a:extLst>
              <a:ext uri="{FF2B5EF4-FFF2-40B4-BE49-F238E27FC236}">
                <a16:creationId xmlns:a16="http://schemas.microsoft.com/office/drawing/2014/main" id="{E6EEB223-E166-A54F-887F-3F76EDC4E433}"/>
              </a:ext>
            </a:extLst>
          </p:cNvPr>
          <p:cNvSpPr txBox="1"/>
          <p:nvPr/>
        </p:nvSpPr>
        <p:spPr>
          <a:xfrm>
            <a:off x="5625548" y="6477000"/>
            <a:ext cx="5747710"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BUSINESS CONTINGENCY PLAN – KOMMENTARE</a:t>
            </a:r>
          </a:p>
        </p:txBody>
      </p:sp>
    </p:spTree>
    <p:extLst>
      <p:ext uri="{BB962C8B-B14F-4D97-AF65-F5344CB8AC3E}">
        <p14:creationId xmlns:p14="http://schemas.microsoft.com/office/powerpoint/2010/main" val="103672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GESCHÄFTSNOTFALLPLAN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923330"/>
          </a:xfrm>
          <a:prstGeom prst="rect">
            <a:avLst/>
          </a:prstGeom>
          <a:noFill/>
        </p:spPr>
        <p:txBody>
          <a:bodyPr wrap="square" rtlCol="0">
            <a:spAutoFit/>
          </a:bodyPr>
          <a:lstStyle/>
          <a:p>
            <a:r>
              <a:rPr lang="de" sz="5400" dirty="0">
                <a:latin typeface="Century Gothic" panose="020B0502020202020204" pitchFamily="34" charset="0"/>
              </a:rPr>
              <a:t>GESCHÄFTSNOTFALLPLAN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de" sz="2000" dirty="0">
                <a:latin typeface="Century Gothic" panose="020B0502020202020204" pitchFamily="34" charset="0"/>
              </a:rPr>
              <a:t>[ NAME IHRER ORGANISATION ]</a:t>
            </a:r>
          </a:p>
          <a:p>
            <a:endParaRPr lang="en-US" sz="2000" dirty="0">
              <a:latin typeface="Century Gothic" panose="020B0502020202020204" pitchFamily="34" charset="0"/>
            </a:endParaRPr>
          </a:p>
          <a:p>
            <a:r>
              <a:rPr lang="de" sz="2000" dirty="0">
                <a:latin typeface="Century Gothic" panose="020B0502020202020204" pitchFamily="34" charset="0"/>
              </a:rPr>
              <a:t>[ DATUM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88119"/>
            <a:ext cx="11070972"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de" sz="1400" dirty="0">
                <a:latin typeface="Century Gothic" panose="020B0502020202020204" pitchFamily="34" charset="0"/>
              </a:rPr>
              <a:t>Dokumentenlenkungsinformationen </a:t>
            </a:r>
            <a:r>
              <a:rPr lang="de" sz="1100" i="1" dirty="0">
                <a:latin typeface="Century Gothic" panose="020B0502020202020204" pitchFamily="34" charset="0"/>
              </a:rPr>
              <a:t>, falls zutreffend</a:t>
            </a:r>
            <a:endParaRPr lang="en-US" sz="1200" i="1" dirty="0">
              <a:latin typeface="Century Gothic" panose="020B0502020202020204" pitchFamily="34" charset="0"/>
            </a:endParaRPr>
          </a:p>
        </p:txBody>
      </p:sp>
      <p:grpSp>
        <p:nvGrpSpPr>
          <p:cNvPr id="5" name="Group 4">
            <a:extLst>
              <a:ext uri="{FF2B5EF4-FFF2-40B4-BE49-F238E27FC236}">
                <a16:creationId xmlns:a16="http://schemas.microsoft.com/office/drawing/2014/main" id="{4E0EE5F3-D17D-CA48-82C6-E9DA6E993C18}"/>
              </a:ext>
            </a:extLst>
          </p:cNvPr>
          <p:cNvGrpSpPr/>
          <p:nvPr/>
        </p:nvGrpSpPr>
        <p:grpSpPr>
          <a:xfrm>
            <a:off x="8691079" y="2905927"/>
            <a:ext cx="2975771" cy="2932884"/>
            <a:chOff x="8691079" y="2905927"/>
            <a:chExt cx="2975771" cy="2932884"/>
          </a:xfrm>
        </p:grpSpPr>
        <p:sp>
          <p:nvSpPr>
            <p:cNvPr id="15" name="Oval 14">
              <a:extLst>
                <a:ext uri="{FF2B5EF4-FFF2-40B4-BE49-F238E27FC236}">
                  <a16:creationId xmlns:a16="http://schemas.microsoft.com/office/drawing/2014/main" id="{BFDED863-2973-1644-9532-648285F6B0E9}"/>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Kugel">
              <a:extLst>
                <a:ext uri="{FF2B5EF4-FFF2-40B4-BE49-F238E27FC236}">
                  <a16:creationId xmlns:a16="http://schemas.microsoft.com/office/drawing/2014/main" id="{7FF51E6C-DF16-A74D-91FF-79A7D08FB1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9" name="TextBox 18">
              <a:extLst>
                <a:ext uri="{FF2B5EF4-FFF2-40B4-BE49-F238E27FC236}">
                  <a16:creationId xmlns:a16="http://schemas.microsoft.com/office/drawing/2014/main" id="{9EA10552-11D4-8049-A191-37D70CB0C373}"/>
                </a:ext>
              </a:extLst>
            </p:cNvPr>
            <p:cNvSpPr txBox="1"/>
            <p:nvPr/>
          </p:nvSpPr>
          <p:spPr>
            <a:xfrm>
              <a:off x="8691079" y="3522919"/>
              <a:ext cx="2947929" cy="923330"/>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de" sz="5400" b="1" dirty="0">
                  <a:solidFill>
                    <a:schemeClr val="bg1"/>
                  </a:solidFill>
                  <a:latin typeface="Century Gothic" panose="020B0502020202020204" pitchFamily="34" charset="0"/>
                </a:rPr>
                <a:t>DEIN</a:t>
              </a:r>
            </a:p>
          </p:txBody>
        </p:sp>
        <p:sp>
          <p:nvSpPr>
            <p:cNvPr id="18" name="TextBox 17">
              <a:extLst>
                <a:ext uri="{FF2B5EF4-FFF2-40B4-BE49-F238E27FC236}">
                  <a16:creationId xmlns:a16="http://schemas.microsoft.com/office/drawing/2014/main" id="{769D8C00-9180-F641-B8B2-493180359EB8}"/>
                </a:ext>
              </a:extLst>
            </p:cNvPr>
            <p:cNvSpPr txBox="1"/>
            <p:nvPr/>
          </p:nvSpPr>
          <p:spPr>
            <a:xfrm>
              <a:off x="8718921" y="4149090"/>
              <a:ext cx="2947929" cy="1015663"/>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de" sz="60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BUSINESS CONTINUITY CASE |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762531" y="1206451"/>
            <a:ext cx="7068490" cy="4650440"/>
          </a:xfrm>
          <a:prstGeom prst="rect">
            <a:avLst/>
          </a:prstGeom>
          <a:noFill/>
        </p:spPr>
        <p:txBody>
          <a:bodyPr wrap="square" rtlCol="0">
            <a:spAutoFit/>
          </a:bodyPr>
          <a:lstStyle/>
          <a:p>
            <a:pPr>
              <a:lnSpc>
                <a:spcPct val="150000"/>
              </a:lnSpc>
            </a:pPr>
            <a:r>
              <a:rPr lang="de" sz="2000" dirty="0">
                <a:latin typeface="Century Gothic" panose="020B0502020202020204" pitchFamily="34" charset="0"/>
              </a:rPr>
              <a:t>1. PRIORITÄTEN FÜR DIE WIEDERHERSTELLUNG VON GESCHÄFTSFUNKTIONEN</a:t>
            </a:r>
          </a:p>
          <a:p>
            <a:pPr>
              <a:lnSpc>
                <a:spcPct val="150000"/>
              </a:lnSpc>
            </a:pPr>
            <a:r>
              <a:rPr lang="de" sz="2000" dirty="0">
                <a:latin typeface="Century Gothic" panose="020B0502020202020204" pitchFamily="34" charset="0"/>
              </a:rPr>
              <a:t>2. RELOCATION-STRATEGIE</a:t>
            </a:r>
          </a:p>
          <a:p>
            <a:pPr>
              <a:lnSpc>
                <a:spcPct val="150000"/>
              </a:lnSpc>
            </a:pPr>
            <a:r>
              <a:rPr lang="de" sz="2000" dirty="0">
                <a:latin typeface="Century Gothic" panose="020B0502020202020204" pitchFamily="34" charset="0"/>
              </a:rPr>
              <a:t>3. ALTERNATIVE GESCHÄFTSSEITE</a:t>
            </a:r>
          </a:p>
          <a:p>
            <a:pPr>
              <a:lnSpc>
                <a:spcPct val="150000"/>
              </a:lnSpc>
            </a:pPr>
            <a:r>
              <a:rPr lang="de" sz="2000" dirty="0">
                <a:latin typeface="Century Gothic" panose="020B0502020202020204" pitchFamily="34" charset="0"/>
              </a:rPr>
              <a:t>4. WIEDERAUFFÜLLUNGSPLAN</a:t>
            </a:r>
          </a:p>
          <a:p>
            <a:pPr>
              <a:lnSpc>
                <a:spcPct val="150000"/>
              </a:lnSpc>
            </a:pPr>
            <a:r>
              <a:rPr lang="de" sz="2000" dirty="0">
                <a:latin typeface="Century Gothic" panose="020B0502020202020204" pitchFamily="34" charset="0"/>
              </a:rPr>
              <a:t>5. ERHOLUNGSPHASEN</a:t>
            </a:r>
          </a:p>
          <a:p>
            <a:pPr>
              <a:lnSpc>
                <a:spcPct val="150000"/>
              </a:lnSpc>
            </a:pPr>
            <a:r>
              <a:rPr lang="de" sz="2000" dirty="0">
                <a:latin typeface="Century Gothic" panose="020B0502020202020204" pitchFamily="34" charset="0"/>
              </a:rPr>
              <a:t>6. SICHERUNG VON AUFZEICHNUNGEN</a:t>
            </a:r>
          </a:p>
          <a:p>
            <a:pPr>
              <a:lnSpc>
                <a:spcPct val="150000"/>
              </a:lnSpc>
            </a:pPr>
            <a:r>
              <a:rPr lang="de" sz="2000" dirty="0">
                <a:latin typeface="Century Gothic" panose="020B0502020202020204" pitchFamily="34" charset="0"/>
              </a:rPr>
              <a:t>7. RESTAURIERUNGSPLAN</a:t>
            </a:r>
          </a:p>
          <a:p>
            <a:pPr>
              <a:lnSpc>
                <a:spcPct val="150000"/>
              </a:lnSpc>
            </a:pPr>
            <a:r>
              <a:rPr lang="de" sz="2000" dirty="0">
                <a:latin typeface="Century Gothic" panose="020B0502020202020204" pitchFamily="34" charset="0"/>
              </a:rPr>
              <a:t>8. RÜCKGEWINNUNGSTEAMS</a:t>
            </a:r>
          </a:p>
          <a:p>
            <a:pPr>
              <a:lnSpc>
                <a:spcPct val="150000"/>
              </a:lnSpc>
            </a:pPr>
            <a:r>
              <a:rPr lang="de" sz="2000" dirty="0">
                <a:latin typeface="Century Gothic" panose="020B0502020202020204" pitchFamily="34" charset="0"/>
              </a:rPr>
              <a:t>9. WIEDEREINZIEHUNGSVERFAHREN</a:t>
            </a:r>
          </a:p>
          <a:p>
            <a:pPr>
              <a:lnSpc>
                <a:spcPct val="150000"/>
              </a:lnSpc>
            </a:pPr>
            <a:r>
              <a:rPr lang="de" sz="2000" dirty="0">
                <a:latin typeface="Century Gothic" panose="020B0502020202020204" pitchFamily="34" charset="0"/>
              </a:rPr>
              <a:t>10. PUNKTE</a:t>
            </a:r>
          </a:p>
        </p:txBody>
      </p:sp>
      <p:sp>
        <p:nvSpPr>
          <p:cNvPr id="6" name="Rectangle 7">
            <a:extLst>
              <a:ext uri="{FF2B5EF4-FFF2-40B4-BE49-F238E27FC236}">
                <a16:creationId xmlns:a16="http://schemas.microsoft.com/office/drawing/2014/main" id="{7DA7D6E9-1A58-3442-80F3-E909FF80D35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7AC49129-57DC-CA40-A295-EFCEF17DC2B1}"/>
              </a:ext>
            </a:extLst>
          </p:cNvPr>
          <p:cNvSpPr txBox="1"/>
          <p:nvPr/>
        </p:nvSpPr>
        <p:spPr>
          <a:xfrm>
            <a:off x="2108200" y="6477000"/>
            <a:ext cx="9265058"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GESCHÄFTSNOTFALLPLAN – INHALTSVERZEICHNIS</a:t>
            </a:r>
          </a:p>
        </p:txBody>
      </p:sp>
      <p:sp>
        <p:nvSpPr>
          <p:cNvPr id="10" name="TextBox 9">
            <a:extLst>
              <a:ext uri="{FF2B5EF4-FFF2-40B4-BE49-F238E27FC236}">
                <a16:creationId xmlns:a16="http://schemas.microsoft.com/office/drawing/2014/main" id="{B8E7E99A-BD28-9A43-8CFC-C46176FDC45D}"/>
              </a:ext>
            </a:extLst>
          </p:cNvPr>
          <p:cNvSpPr txBox="1"/>
          <p:nvPr/>
        </p:nvSpPr>
        <p:spPr>
          <a:xfrm>
            <a:off x="274320" y="91440"/>
            <a:ext cx="6606205"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INHALTSVERZEICHNIS</a:t>
            </a:r>
          </a:p>
        </p:txBody>
      </p:sp>
      <p:sp>
        <p:nvSpPr>
          <p:cNvPr id="2" name="Triangle 1">
            <a:extLst>
              <a:ext uri="{FF2B5EF4-FFF2-40B4-BE49-F238E27FC236}">
                <a16:creationId xmlns:a16="http://schemas.microsoft.com/office/drawing/2014/main" id="{A7626DFD-05C3-E345-9755-921556524A1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7C7AF8FF-CBAE-E943-B26A-5A30AE96295F}"/>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139B24A0-A7D8-B549-9E72-18348C426E8A}"/>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4C780170-D322-C144-845E-2A54AB81BAB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CD93A536-96E5-5E49-B205-1EC852A97DAF}"/>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12FC566-2040-4E49-9136-C2A9FFFEE654}"/>
              </a:ext>
            </a:extLst>
          </p:cNvPr>
          <p:cNvSpPr/>
          <p:nvPr/>
        </p:nvSpPr>
        <p:spPr>
          <a:xfrm rot="10800000">
            <a:off x="11194576" y="5650626"/>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6D87AA9-9610-E143-A58A-76A7CE97D975}"/>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10E743B2-6334-F94A-86D7-605639E0B4AF}"/>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EE7677D2-CF79-C647-8DD3-39F23C2AFD7B}"/>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7AA56559-88F1-7F44-AC7A-7FB8E960F027}"/>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0CAA701-7870-0F4A-BF81-E8DD6AD26FF7}"/>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9003565C-9B76-EC44-842E-0FBAEAB0F60C}"/>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38439375-F2D4-804F-B8A7-4A0117247555}"/>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6F411320-B71B-FD48-A858-304AA18A3912}"/>
              </a:ext>
            </a:extLst>
          </p:cNvPr>
          <p:cNvSpPr/>
          <p:nvPr/>
        </p:nvSpPr>
        <p:spPr>
          <a:xfrm rot="10800000">
            <a:off x="9465414" y="5809990"/>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61A43D62-E76A-AD4D-9321-6636902DBDE4}"/>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03F259-7C52-FA4A-BBA6-8F297A9DF5C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06C5EB85-590B-FA49-B00D-6FE3C00C321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7D698F61-7DA7-0447-BF41-BCC9E3F22EC6}"/>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2C80126D-D250-2F47-B288-0081044C08A8}"/>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B270604B-FFB0-E14F-9D6A-6762088BDE71}"/>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F9E7C7E-C9C5-5C48-A6E8-095330ACD5A6}"/>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B15A489E-B48D-0846-89E8-889A39F12E3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2B20BF75-0CE7-A84A-960D-C98056CAF691}"/>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931CDAF8-5F08-9846-BA32-DEE69C7AD908}"/>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7E88488-BBA8-1C40-9E9E-D8FE681AAD0E}"/>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A782D11-3FAC-8A41-A467-8CBBCA7CFA5A}"/>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963687AB-DD69-7E48-A28B-1677FE269CAC}"/>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60A697E2-5307-5945-8E2C-4873D3011223}"/>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EACB61DA-D2CA-0644-9BF1-293E93B5F8AB}"/>
              </a:ext>
            </a:extLst>
          </p:cNvPr>
          <p:cNvSpPr/>
          <p:nvPr/>
        </p:nvSpPr>
        <p:spPr>
          <a:xfrm>
            <a:off x="585107" y="1067614"/>
            <a:ext cx="45719" cy="4789277"/>
          </a:xfrm>
          <a:prstGeom prst="rect">
            <a:avLst/>
          </a:prstGeom>
          <a:gradFill>
            <a:gsLst>
              <a:gs pos="0">
                <a:schemeClr val="bg1"/>
              </a:gs>
              <a:gs pos="100000">
                <a:schemeClr val="bg1">
                  <a:alpha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21E2CCDE-7926-854B-BF97-288B33567F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Parallelogram 61">
            <a:extLst>
              <a:ext uri="{FF2B5EF4-FFF2-40B4-BE49-F238E27FC236}">
                <a16:creationId xmlns:a16="http://schemas.microsoft.com/office/drawing/2014/main" id="{1F2F67F8-C9C5-2D4B-903B-2C938A4D02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3686D7C-A925-0848-85C8-936BE2CA174B}"/>
              </a:ext>
            </a:extLst>
          </p:cNvPr>
          <p:cNvGrpSpPr/>
          <p:nvPr/>
        </p:nvGrpSpPr>
        <p:grpSpPr>
          <a:xfrm>
            <a:off x="7203068" y="-14628"/>
            <a:ext cx="5724680" cy="6219640"/>
            <a:chOff x="7203068" y="-14628"/>
            <a:chExt cx="5724680" cy="6219640"/>
          </a:xfrm>
          <a:solidFill>
            <a:schemeClr val="bg1">
              <a:alpha val="30000"/>
            </a:schemeClr>
          </a:solidFill>
        </p:grpSpPr>
        <p:sp>
          <p:nvSpPr>
            <p:cNvPr id="15" name="Triangle 14">
              <a:extLst>
                <a:ext uri="{FF2B5EF4-FFF2-40B4-BE49-F238E27FC236}">
                  <a16:creationId xmlns:a16="http://schemas.microsoft.com/office/drawing/2014/main" id="{9D9606F1-DF06-E949-83E2-37C2DA103212}"/>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CEFAC53E-CA0E-9840-AA14-67F11C7BAF69}"/>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9946DDE-7296-E644-B0A8-82B49A414150}"/>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8B7646E3-6FFD-2141-BBA0-11B0BFD78BAC}"/>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FE849679-8CFD-DE4C-8935-3EBF95F59283}"/>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D3352872-D942-5C42-B91E-26E4332C36F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09196F7-DAB6-7042-8BC9-8BA42BE284F6}"/>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580D216-9B1B-7E43-AA6A-3243C856F765}"/>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8481E2B3-FD4B-9445-8AB6-BAFF97522394}"/>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25EFFAD9-74E5-CB45-849D-6AB4ABCF514E}"/>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5945BFB5-D541-9642-9ED0-32808CA21E21}"/>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0D9222DD-2CAD-E04B-9F97-EB676DDCADA6}"/>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934C0181-70C2-BF43-8E3C-E02BF7A04025}"/>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29B45E0-C59C-1C42-85DA-9AEFBD3C655D}"/>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421EA3B7-62C6-FD4A-9656-2CE1C1C1600D}"/>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6B7825BE-DB3D-F942-8A18-C2E3B6AC8A9E}"/>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EF0F1B6F-7206-7D40-9FB2-F94B36E9A21A}"/>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FB8BB249-354C-994F-8ADE-77B16350B05C}"/>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7595D44B-7E01-2B49-AE42-127A094098D1}"/>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A3871536-116C-8844-AAD8-92F2803CBC24}"/>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36563E91-C0DE-B14C-AB41-9912DCC1CD9C}"/>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DEBFA246-1C4E-AB47-B9A4-169F2783C437}"/>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A1E72EE5-0BF4-A842-A97B-106C36F9F3F1}"/>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C546E6BA-5173-684B-B59F-540BA87BF42F}"/>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EB370B35-3C50-7A4A-8027-E1E42AFCD534}"/>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14DA504-7B96-7D4B-A62C-BF539BA59FA6}"/>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426EEC4-F029-5541-8BFB-947688B1118F}"/>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1. PRIORITÄTEN FÜR DIE WIEDERHERSTELLUNG VON GESCHÄFTSFUNKTIONEN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PRIORITÄTEN FÜR DIE WIEDERHERSTELLUNG VON GESCHÄFTSFUNKTIONEN</a:t>
            </a:r>
          </a:p>
        </p:txBody>
      </p:sp>
      <p:sp>
        <p:nvSpPr>
          <p:cNvPr id="2" name="TextBox 1">
            <a:extLst>
              <a:ext uri="{FF2B5EF4-FFF2-40B4-BE49-F238E27FC236}">
                <a16:creationId xmlns:a16="http://schemas.microsoft.com/office/drawing/2014/main" id="{683BDD69-E484-E845-9E51-5627A34D76E8}"/>
              </a:ext>
            </a:extLst>
          </p:cNvPr>
          <p:cNvSpPr txBox="1"/>
          <p:nvPr/>
        </p:nvSpPr>
        <p:spPr>
          <a:xfrm>
            <a:off x="1041621" y="1073426"/>
            <a:ext cx="9849678" cy="738664"/>
          </a:xfrm>
          <a:prstGeom prst="rect">
            <a:avLst/>
          </a:prstGeom>
          <a:noFill/>
        </p:spPr>
        <p:txBody>
          <a:bodyPr wrap="square" rtlCol="0">
            <a:spAutoFit/>
          </a:bodyPr>
          <a:lstStyle/>
          <a:p>
            <a:r>
              <a:rPr lang="de" sz="1400" dirty="0">
                <a:latin typeface="Century Gothic" panose="020B0502020202020204" pitchFamily="34" charset="0"/>
              </a:rPr>
              <a:t>Disaster Recovery-Teams verwenden diese Strategie, um wichtige Geschäftsvorgänge an einem anderen Standort wiederherzustellen. Die Informationssystem- und IT-Teams stellen IT-Funktionen auf der Grundlage kritischer Geschäftsfunktionen wieder her.</a:t>
            </a:r>
          </a:p>
          <a:p>
            <a:endParaRPr lang="en-US" sz="1400" dirty="0">
              <a:latin typeface="Century Gothic" panose="020B0502020202020204" pitchFamily="34" charset="0"/>
            </a:endParaRP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1812090"/>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00C6135-589C-AF49-8E2E-6EFA8AFAA2C5}"/>
              </a:ext>
            </a:extLst>
          </p:cNvPr>
          <p:cNvGrpSpPr/>
          <p:nvPr/>
        </p:nvGrpSpPr>
        <p:grpSpPr>
          <a:xfrm>
            <a:off x="7203068" y="-14628"/>
            <a:ext cx="5724680" cy="6219640"/>
            <a:chOff x="7203068" y="-14628"/>
            <a:chExt cx="5724680" cy="6219640"/>
          </a:xfrm>
          <a:solidFill>
            <a:schemeClr val="bg1">
              <a:alpha val="30000"/>
            </a:schemeClr>
          </a:solidFill>
        </p:grpSpPr>
        <p:sp>
          <p:nvSpPr>
            <p:cNvPr id="43" name="Triangle 42">
              <a:extLst>
                <a:ext uri="{FF2B5EF4-FFF2-40B4-BE49-F238E27FC236}">
                  <a16:creationId xmlns:a16="http://schemas.microsoft.com/office/drawing/2014/main" id="{E190102D-06AA-4347-8D51-EC18B74F9110}"/>
                </a:ext>
              </a:extLst>
            </p:cNvPr>
            <p:cNvSpPr/>
            <p:nvPr/>
          </p:nvSpPr>
          <p:spPr>
            <a:xfrm>
              <a:off x="8267700" y="1219200"/>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AB26D0E2-231D-534C-AC53-44DBADC5151E}"/>
                </a:ext>
              </a:extLst>
            </p:cNvPr>
            <p:cNvSpPr/>
            <p:nvPr/>
          </p:nvSpPr>
          <p:spPr>
            <a:xfrm rot="10800000">
              <a:off x="8267698" y="2340726"/>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068A4A22-9FDE-3946-BC77-3054E61D5626}"/>
                </a:ext>
              </a:extLst>
            </p:cNvPr>
            <p:cNvSpPr/>
            <p:nvPr/>
          </p:nvSpPr>
          <p:spPr>
            <a:xfrm>
              <a:off x="9117614" y="2441587"/>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6D0D94B2-E293-6942-A026-51A5C5D814A9}"/>
                </a:ext>
              </a:extLst>
            </p:cNvPr>
            <p:cNvSpPr/>
            <p:nvPr/>
          </p:nvSpPr>
          <p:spPr>
            <a:xfrm rot="10800000">
              <a:off x="9117612" y="3563113"/>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B51B222-9DF1-BF4D-8275-CE49141F8289}"/>
                </a:ext>
              </a:extLst>
            </p:cNvPr>
            <p:cNvSpPr/>
            <p:nvPr/>
          </p:nvSpPr>
          <p:spPr>
            <a:xfrm rot="10800000">
              <a:off x="9118598" y="-14627"/>
              <a:ext cx="3073402" cy="230083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4AC5041A-EA4B-8544-A13B-3D7C7C34EC94}"/>
                </a:ext>
              </a:extLst>
            </p:cNvPr>
            <p:cNvSpPr/>
            <p:nvPr/>
          </p:nvSpPr>
          <p:spPr>
            <a:xfrm>
              <a:off x="11194577" y="5032308"/>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EB5BD920-438F-4E43-AEF9-181F821B0D99}"/>
                </a:ext>
              </a:extLst>
            </p:cNvPr>
            <p:cNvSpPr/>
            <p:nvPr/>
          </p:nvSpPr>
          <p:spPr>
            <a:xfrm rot="10800000">
              <a:off x="10726003" y="4976702"/>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2CBE855A-3DDC-0249-AF1F-C2C2A8A7FC8A}"/>
                </a:ext>
              </a:extLst>
            </p:cNvPr>
            <p:cNvSpPr/>
            <p:nvPr/>
          </p:nvSpPr>
          <p:spPr>
            <a:xfrm>
              <a:off x="10726004" y="4358384"/>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2A9B7092-975C-8F41-B073-B61547CF33B2}"/>
                </a:ext>
              </a:extLst>
            </p:cNvPr>
            <p:cNvSpPr/>
            <p:nvPr/>
          </p:nvSpPr>
          <p:spPr>
            <a:xfrm>
              <a:off x="10732980" y="2926103"/>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6624824A-D355-9C4D-AEEE-741025D3236F}"/>
                </a:ext>
              </a:extLst>
            </p:cNvPr>
            <p:cNvSpPr/>
            <p:nvPr/>
          </p:nvSpPr>
          <p:spPr>
            <a:xfrm rot="10800000">
              <a:off x="10732979" y="3544421"/>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F474AEF0-7F7C-4F4E-B8B3-4F09830CD584}"/>
                </a:ext>
              </a:extLst>
            </p:cNvPr>
            <p:cNvSpPr/>
            <p:nvPr/>
          </p:nvSpPr>
          <p:spPr>
            <a:xfrm>
              <a:off x="11201553" y="3600027"/>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73D6F6F-891C-DD4D-A496-0C8F7CF32182}"/>
                </a:ext>
              </a:extLst>
            </p:cNvPr>
            <p:cNvSpPr/>
            <p:nvPr/>
          </p:nvSpPr>
          <p:spPr>
            <a:xfrm rot="10800000">
              <a:off x="11201552" y="4218345"/>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8FEF452-8BEE-394B-A09C-79076DB24134}"/>
                </a:ext>
              </a:extLst>
            </p:cNvPr>
            <p:cNvSpPr/>
            <p:nvPr/>
          </p:nvSpPr>
          <p:spPr>
            <a:xfrm>
              <a:off x="9465415" y="535103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1F66416E-A965-DF45-BDB9-198A0C326ABD}"/>
                </a:ext>
              </a:extLst>
            </p:cNvPr>
            <p:cNvSpPr/>
            <p:nvPr/>
          </p:nvSpPr>
          <p:spPr>
            <a:xfrm rot="10800000">
              <a:off x="8796054" y="4684640"/>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0566F0C5-4043-B442-8CAE-339A5854859A}"/>
                </a:ext>
              </a:extLst>
            </p:cNvPr>
            <p:cNvSpPr/>
            <p:nvPr/>
          </p:nvSpPr>
          <p:spPr>
            <a:xfrm>
              <a:off x="8796055" y="422568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68E2EFBD-A3F1-B345-9675-BB8712BC7141}"/>
                </a:ext>
              </a:extLst>
            </p:cNvPr>
            <p:cNvSpPr/>
            <p:nvPr/>
          </p:nvSpPr>
          <p:spPr>
            <a:xfrm>
              <a:off x="11429639" y="676405"/>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8EFC2F50-C3B6-7849-A279-BFD8442DF83D}"/>
                </a:ext>
              </a:extLst>
            </p:cNvPr>
            <p:cNvSpPr/>
            <p:nvPr/>
          </p:nvSpPr>
          <p:spPr>
            <a:xfrm rot="10800000">
              <a:off x="11429637" y="1797931"/>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8F4579C0-18FD-A04B-9724-DEB712296502}"/>
                </a:ext>
              </a:extLst>
            </p:cNvPr>
            <p:cNvSpPr/>
            <p:nvPr/>
          </p:nvSpPr>
          <p:spPr>
            <a:xfrm rot="10800000">
              <a:off x="10001145" y="4978503"/>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8768ABE7-4B6B-C447-93C8-584F89ECCA1E}"/>
                </a:ext>
              </a:extLst>
            </p:cNvPr>
            <p:cNvSpPr/>
            <p:nvPr/>
          </p:nvSpPr>
          <p:spPr>
            <a:xfrm>
              <a:off x="8478550" y="3436582"/>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24938ECF-6591-9841-823B-4FD40D0F9FC8}"/>
                </a:ext>
              </a:extLst>
            </p:cNvPr>
            <p:cNvSpPr/>
            <p:nvPr/>
          </p:nvSpPr>
          <p:spPr>
            <a:xfrm>
              <a:off x="10560298" y="3911608"/>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BB20246-BB6A-D044-8330-A8D92CDECABB}"/>
                </a:ext>
              </a:extLst>
            </p:cNvPr>
            <p:cNvSpPr/>
            <p:nvPr/>
          </p:nvSpPr>
          <p:spPr>
            <a:xfrm rot="10800000">
              <a:off x="10924816" y="6039467"/>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18AF416A-4AAD-E84E-9B9B-F199039DFD3B}"/>
                </a:ext>
              </a:extLst>
            </p:cNvPr>
            <p:cNvSpPr/>
            <p:nvPr/>
          </p:nvSpPr>
          <p:spPr>
            <a:xfrm rot="10800000">
              <a:off x="8157134" y="1651419"/>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9CF71789-B327-8343-B32B-9B17B0179868}"/>
                </a:ext>
              </a:extLst>
            </p:cNvPr>
            <p:cNvSpPr/>
            <p:nvPr/>
          </p:nvSpPr>
          <p:spPr>
            <a:xfrm>
              <a:off x="11586492" y="2465841"/>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riangle 65">
              <a:extLst>
                <a:ext uri="{FF2B5EF4-FFF2-40B4-BE49-F238E27FC236}">
                  <a16:creationId xmlns:a16="http://schemas.microsoft.com/office/drawing/2014/main" id="{E9AD7BDB-A320-364E-BEDA-73270DC18CCF}"/>
                </a:ext>
              </a:extLst>
            </p:cNvPr>
            <p:cNvSpPr/>
            <p:nvPr/>
          </p:nvSpPr>
          <p:spPr>
            <a:xfrm>
              <a:off x="8875258" y="425489"/>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riangle 66">
              <a:extLst>
                <a:ext uri="{FF2B5EF4-FFF2-40B4-BE49-F238E27FC236}">
                  <a16:creationId xmlns:a16="http://schemas.microsoft.com/office/drawing/2014/main" id="{06BE3501-651C-DB4F-A952-1EAEE94AE591}"/>
                </a:ext>
              </a:extLst>
            </p:cNvPr>
            <p:cNvSpPr/>
            <p:nvPr/>
          </p:nvSpPr>
          <p:spPr>
            <a:xfrm rot="10800000">
              <a:off x="11900905" y="4908188"/>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riangle 67">
              <a:extLst>
                <a:ext uri="{FF2B5EF4-FFF2-40B4-BE49-F238E27FC236}">
                  <a16:creationId xmlns:a16="http://schemas.microsoft.com/office/drawing/2014/main" id="{F516AFE1-72D2-0748-8092-A7481E24AFFD}"/>
                </a:ext>
              </a:extLst>
            </p:cNvPr>
            <p:cNvSpPr/>
            <p:nvPr/>
          </p:nvSpPr>
          <p:spPr>
            <a:xfrm>
              <a:off x="9494499" y="1271969"/>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riangle 68">
              <a:extLst>
                <a:ext uri="{FF2B5EF4-FFF2-40B4-BE49-F238E27FC236}">
                  <a16:creationId xmlns:a16="http://schemas.microsoft.com/office/drawing/2014/main" id="{63C30171-DF92-6D49-9313-493D8E48F1B8}"/>
                </a:ext>
              </a:extLst>
            </p:cNvPr>
            <p:cNvSpPr/>
            <p:nvPr/>
          </p:nvSpPr>
          <p:spPr>
            <a:xfrm rot="10800000">
              <a:off x="7203068" y="-14628"/>
              <a:ext cx="1592986" cy="119255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2. RELOCATION-STRATEGIE</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RELOCATION-STRATEGIE + ALTERNATIVER GESCHÄFTSSTANDORT</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3. ALTERNATIVE GESCHÄFTSSEITE</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954107"/>
          </a:xfrm>
          <a:prstGeom prst="rect">
            <a:avLst/>
          </a:prstGeom>
          <a:noFill/>
        </p:spPr>
        <p:txBody>
          <a:bodyPr wrap="square" rtlCol="0">
            <a:spAutoFit/>
          </a:bodyPr>
          <a:lstStyle/>
          <a:p>
            <a:r>
              <a:rPr lang="de" sz="1400" dirty="0">
                <a:latin typeface="Century Gothic" panose="020B0502020202020204" pitchFamily="34" charset="0"/>
              </a:rPr>
              <a:t>Eine Organisation verwendet die alternative Geschäftsstandort- und Verlagerungsstrategie im Falle einer Katastrophe oder Unterbrechung, die die Fortsetzung der Geschäftsprozesse am ursprünglichen Geschäftsstandort verhindert. Diese Strategie sollte sowohl kurz- als auch langfristige Umzugsstandorte im Falle beider Arten von Störungen umfassen.</a:t>
            </a:r>
          </a:p>
          <a:p>
            <a:endParaRPr lang="en-US" sz="1400" dirty="0">
              <a:latin typeface="Century Gothic" panose="020B0502020202020204" pitchFamily="34" charset="0"/>
            </a:endParaRP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6318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SANIERUNGSPLAN</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4. WIEDERAUFFÜLLUNGSPLAN</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263770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5. ERHOLUNGSPHASEN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ERHOLUNGSPHASEN</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1335018015"/>
              </p:ext>
            </p:extLst>
          </p:nvPr>
        </p:nvGraphicFramePr>
        <p:xfrm>
          <a:off x="248054" y="1427393"/>
          <a:ext cx="11587631" cy="4622356"/>
        </p:xfrm>
        <a:graphic>
          <a:graphicData uri="http://schemas.openxmlformats.org/drawingml/2006/table">
            <a:tbl>
              <a:tblPr firstRow="1" bandRow="1">
                <a:tableStyleId>{5C22544A-7EE6-4342-B048-85BDC9FD1C3A}</a:tableStyleId>
              </a:tblPr>
              <a:tblGrid>
                <a:gridCol w="2117459">
                  <a:extLst>
                    <a:ext uri="{9D8B030D-6E8A-4147-A177-3AD203B41FA5}">
                      <a16:colId xmlns:a16="http://schemas.microsoft.com/office/drawing/2014/main" val="3423348190"/>
                    </a:ext>
                  </a:extLst>
                </a:gridCol>
                <a:gridCol w="9470172">
                  <a:extLst>
                    <a:ext uri="{9D8B030D-6E8A-4147-A177-3AD203B41FA5}">
                      <a16:colId xmlns:a16="http://schemas.microsoft.com/office/drawing/2014/main" val="1898534182"/>
                    </a:ext>
                  </a:extLst>
                </a:gridCol>
              </a:tblGrid>
              <a:tr h="1155589">
                <a:tc>
                  <a:txBody>
                    <a:bodyPr/>
                    <a:lstStyle/>
                    <a:p>
                      <a:pPr algn="r"/>
                      <a:r>
                        <a:rPr lang="de" sz="2000" b="0" dirty="0">
                          <a:solidFill>
                            <a:schemeClr val="bg1">
                              <a:lumMod val="50000"/>
                            </a:schemeClr>
                          </a:solidFill>
                          <a:latin typeface="Century Gothic" panose="020B0502020202020204" pitchFamily="34" charset="0"/>
                        </a:rPr>
                        <a:t>KATASTROPHENFALL</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Das Unternehmen erklärt eine Katastrophe und trifft die Entscheidung, den Rest des Wiederherstellungsplans zu aktivieren.</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de" sz="2000" b="0" dirty="0">
                          <a:solidFill>
                            <a:schemeClr val="bg1">
                              <a:lumMod val="50000"/>
                            </a:schemeClr>
                          </a:solidFill>
                          <a:latin typeface="Century Gothic" panose="020B0502020202020204" pitchFamily="34" charset="0"/>
                        </a:rPr>
                        <a:t>PLANEN DER AKTIVIERUNG</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In dieser Phase setzt das Unternehmen den Geschäftsnotfallplan um. </a:t>
                      </a:r>
                    </a:p>
                    <a:p>
                      <a:pPr marL="285750" indent="-285750">
                        <a:buClr>
                          <a:srgbClr val="F0A622"/>
                        </a:buClr>
                        <a:buFont typeface="System Font Regular"/>
                        <a:buChar char="⚬"/>
                      </a:pPr>
                      <a:endParaRPr lang="en-US" sz="900" b="0" dirty="0">
                        <a:solidFill>
                          <a:schemeClr val="tx1">
                            <a:lumMod val="65000"/>
                            <a:lumOff val="35000"/>
                          </a:schemeClr>
                        </a:solidFill>
                        <a:latin typeface="Century Gothic" panose="020B0502020202020204" pitchFamily="34" charset="0"/>
                      </a:endParaRPr>
                    </a:p>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Diese Phase wird fortgesetzt, bis das Unternehmen den alternativen Geschäftsstandort sichert und den Geschäftsbetrieb verlagert.</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de" sz="2000" b="0" dirty="0">
                          <a:solidFill>
                            <a:schemeClr val="bg1">
                              <a:lumMod val="50000"/>
                            </a:schemeClr>
                          </a:solidFill>
                          <a:latin typeface="Century Gothic" panose="020B0502020202020204" pitchFamily="34" charset="0"/>
                        </a:rPr>
                        <a:t>ALTERNATIVER STANDORTBETRIEB</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Diese Phase wird fortgesetzt, bis das Unternehmen die primäre Einrichtung wiederherstellen kann.</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de" sz="2000" b="0" dirty="0">
                          <a:solidFill>
                            <a:schemeClr val="bg1">
                              <a:lumMod val="50000"/>
                            </a:schemeClr>
                          </a:solidFill>
                          <a:latin typeface="Century Gothic" panose="020B0502020202020204" pitchFamily="34" charset="0"/>
                        </a:rPr>
                        <a:t>ÜBERGANG ZUM PRIMÄREN STANDORT</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Diese Phase wird fortgesetzt, bis das Unternehmen den Geschäftsbetrieb angemessen auf den ursprünglichen Geschäftsstandort zurückverlagern kann. </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849678" cy="523220"/>
          </a:xfrm>
          <a:prstGeom prst="rect">
            <a:avLst/>
          </a:prstGeom>
          <a:noFill/>
        </p:spPr>
        <p:txBody>
          <a:bodyPr wrap="square" rtlCol="0">
            <a:spAutoFit/>
          </a:bodyPr>
          <a:lstStyle/>
          <a:p>
            <a:r>
              <a:rPr lang="de" sz="1400" dirty="0">
                <a:latin typeface="Century Gothic" panose="020B0502020202020204" pitchFamily="34" charset="0"/>
              </a:rPr>
              <a:t>Dies sind die Aktivitäten, die für die Fortführung des Geschäfts am dringendsten erforderlich sind, und der Sanierungsplan sollte auf diese wesentlichen Geschäftsfunktionen abzielen. Der Sanierungsplan sollte wie folgt vorgehen:</a:t>
            </a:r>
          </a:p>
        </p:txBody>
      </p:sp>
    </p:spTree>
    <p:extLst>
      <p:ext uri="{BB962C8B-B14F-4D97-AF65-F5344CB8AC3E}">
        <p14:creationId xmlns:p14="http://schemas.microsoft.com/office/powerpoint/2010/main" val="172103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B84225B3-7EC6-5B4C-BF11-72E5E07699D4}"/>
              </a:ext>
            </a:extLst>
          </p:cNvPr>
          <p:cNvGrpSpPr/>
          <p:nvPr/>
        </p:nvGrpSpPr>
        <p:grpSpPr>
          <a:xfrm>
            <a:off x="7203068" y="-14628"/>
            <a:ext cx="5724680" cy="6219640"/>
            <a:chOff x="7203068" y="-14628"/>
            <a:chExt cx="5724680" cy="6219640"/>
          </a:xfrm>
          <a:solidFill>
            <a:schemeClr val="bg1">
              <a:alpha val="30000"/>
            </a:schemeClr>
          </a:solidFill>
        </p:grpSpPr>
        <p:sp>
          <p:nvSpPr>
            <p:cNvPr id="39" name="Triangle 38">
              <a:extLst>
                <a:ext uri="{FF2B5EF4-FFF2-40B4-BE49-F238E27FC236}">
                  <a16:creationId xmlns:a16="http://schemas.microsoft.com/office/drawing/2014/main" id="{05B0AA54-D161-0141-BF1F-38E2D7BCBF9E}"/>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1326FF50-EE2B-4C42-BD8B-6F9202121978}"/>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FA8599A4-5C33-384C-A9D8-6FFE79D108FF}"/>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riangle 72">
              <a:extLst>
                <a:ext uri="{FF2B5EF4-FFF2-40B4-BE49-F238E27FC236}">
                  <a16:creationId xmlns:a16="http://schemas.microsoft.com/office/drawing/2014/main" id="{4B248E34-E1D2-6344-B1EF-ED0436A8F796}"/>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riangle 73">
              <a:extLst>
                <a:ext uri="{FF2B5EF4-FFF2-40B4-BE49-F238E27FC236}">
                  <a16:creationId xmlns:a16="http://schemas.microsoft.com/office/drawing/2014/main" id="{2F876B4B-9605-064E-847B-B284C11AC006}"/>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riangle 74">
              <a:extLst>
                <a:ext uri="{FF2B5EF4-FFF2-40B4-BE49-F238E27FC236}">
                  <a16:creationId xmlns:a16="http://schemas.microsoft.com/office/drawing/2014/main" id="{47470EDC-8B03-804B-A66A-3A44A5C32E9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riangle 75">
              <a:extLst>
                <a:ext uri="{FF2B5EF4-FFF2-40B4-BE49-F238E27FC236}">
                  <a16:creationId xmlns:a16="http://schemas.microsoft.com/office/drawing/2014/main" id="{A5D94FFE-F4DC-BA41-9C0C-AB2B347C40B5}"/>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riangle 76">
              <a:extLst>
                <a:ext uri="{FF2B5EF4-FFF2-40B4-BE49-F238E27FC236}">
                  <a16:creationId xmlns:a16="http://schemas.microsoft.com/office/drawing/2014/main" id="{B9B05077-049E-804A-947A-2D46719A3470}"/>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riangle 77">
              <a:extLst>
                <a:ext uri="{FF2B5EF4-FFF2-40B4-BE49-F238E27FC236}">
                  <a16:creationId xmlns:a16="http://schemas.microsoft.com/office/drawing/2014/main" id="{7AE0903F-9163-0143-B531-0B1628A6298C}"/>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riangle 78">
              <a:extLst>
                <a:ext uri="{FF2B5EF4-FFF2-40B4-BE49-F238E27FC236}">
                  <a16:creationId xmlns:a16="http://schemas.microsoft.com/office/drawing/2014/main" id="{BC74C5BE-8CCB-CE42-8FFF-693E566D2CEB}"/>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riangle 79">
              <a:extLst>
                <a:ext uri="{FF2B5EF4-FFF2-40B4-BE49-F238E27FC236}">
                  <a16:creationId xmlns:a16="http://schemas.microsoft.com/office/drawing/2014/main" id="{BF58198D-FCE5-1540-9D54-435F5E407D16}"/>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riangle 80">
              <a:extLst>
                <a:ext uri="{FF2B5EF4-FFF2-40B4-BE49-F238E27FC236}">
                  <a16:creationId xmlns:a16="http://schemas.microsoft.com/office/drawing/2014/main" id="{2619ECE4-C48D-204B-82C1-CA7999FD3042}"/>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riangle 81">
              <a:extLst>
                <a:ext uri="{FF2B5EF4-FFF2-40B4-BE49-F238E27FC236}">
                  <a16:creationId xmlns:a16="http://schemas.microsoft.com/office/drawing/2014/main" id="{202F6F53-5592-A44F-9870-C27C6E291206}"/>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riangle 82">
              <a:extLst>
                <a:ext uri="{FF2B5EF4-FFF2-40B4-BE49-F238E27FC236}">
                  <a16:creationId xmlns:a16="http://schemas.microsoft.com/office/drawing/2014/main" id="{1FF84C22-75FA-BB49-AEC3-FCE23F453E4E}"/>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riangle 83">
              <a:extLst>
                <a:ext uri="{FF2B5EF4-FFF2-40B4-BE49-F238E27FC236}">
                  <a16:creationId xmlns:a16="http://schemas.microsoft.com/office/drawing/2014/main" id="{282760EC-4A48-1546-B6FE-B36BF2846DB5}"/>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riangle 84">
              <a:extLst>
                <a:ext uri="{FF2B5EF4-FFF2-40B4-BE49-F238E27FC236}">
                  <a16:creationId xmlns:a16="http://schemas.microsoft.com/office/drawing/2014/main" id="{51A1BE42-577E-0C43-89CC-18A6899756CF}"/>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riangle 85">
              <a:extLst>
                <a:ext uri="{FF2B5EF4-FFF2-40B4-BE49-F238E27FC236}">
                  <a16:creationId xmlns:a16="http://schemas.microsoft.com/office/drawing/2014/main" id="{20958CE3-BF10-624D-B156-7FE24C7EF8FE}"/>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riangle 86">
              <a:extLst>
                <a:ext uri="{FF2B5EF4-FFF2-40B4-BE49-F238E27FC236}">
                  <a16:creationId xmlns:a16="http://schemas.microsoft.com/office/drawing/2014/main" id="{B859088B-06C3-674A-B15E-FB8DD0112DA1}"/>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riangle 87">
              <a:extLst>
                <a:ext uri="{FF2B5EF4-FFF2-40B4-BE49-F238E27FC236}">
                  <a16:creationId xmlns:a16="http://schemas.microsoft.com/office/drawing/2014/main" id="{2315DBE7-FF8F-7C4F-9FBB-785BE89B122D}"/>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riangle 88">
              <a:extLst>
                <a:ext uri="{FF2B5EF4-FFF2-40B4-BE49-F238E27FC236}">
                  <a16:creationId xmlns:a16="http://schemas.microsoft.com/office/drawing/2014/main" id="{4400DF79-6AFD-AD40-A399-06F533FC524A}"/>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riangle 89">
              <a:extLst>
                <a:ext uri="{FF2B5EF4-FFF2-40B4-BE49-F238E27FC236}">
                  <a16:creationId xmlns:a16="http://schemas.microsoft.com/office/drawing/2014/main" id="{55A1EFEE-28DB-E84D-93A2-1596BBD51282}"/>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riangle 90">
              <a:extLst>
                <a:ext uri="{FF2B5EF4-FFF2-40B4-BE49-F238E27FC236}">
                  <a16:creationId xmlns:a16="http://schemas.microsoft.com/office/drawing/2014/main" id="{E62CD0C5-E2CB-5145-A66D-4855F8F90F40}"/>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riangle 91">
              <a:extLst>
                <a:ext uri="{FF2B5EF4-FFF2-40B4-BE49-F238E27FC236}">
                  <a16:creationId xmlns:a16="http://schemas.microsoft.com/office/drawing/2014/main" id="{1B3CB928-493D-E849-9304-D2ECD764636F}"/>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riangle 92">
              <a:extLst>
                <a:ext uri="{FF2B5EF4-FFF2-40B4-BE49-F238E27FC236}">
                  <a16:creationId xmlns:a16="http://schemas.microsoft.com/office/drawing/2014/main" id="{87140201-E1ED-544E-ACF6-B3856BE319E7}"/>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riangle 93">
              <a:extLst>
                <a:ext uri="{FF2B5EF4-FFF2-40B4-BE49-F238E27FC236}">
                  <a16:creationId xmlns:a16="http://schemas.microsoft.com/office/drawing/2014/main" id="{9C0FCB92-98D6-5040-9682-E2566C25942E}"/>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riangle 94">
              <a:extLst>
                <a:ext uri="{FF2B5EF4-FFF2-40B4-BE49-F238E27FC236}">
                  <a16:creationId xmlns:a16="http://schemas.microsoft.com/office/drawing/2014/main" id="{CEB55D85-F5C6-974B-BDD4-6CEDC7C1B760}"/>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riangle 95">
              <a:extLst>
                <a:ext uri="{FF2B5EF4-FFF2-40B4-BE49-F238E27FC236}">
                  <a16:creationId xmlns:a16="http://schemas.microsoft.com/office/drawing/2014/main" id="{44C94825-F267-CD48-8529-AA8BEC64E93B}"/>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6. SICHERUNG VON AUFZEICHNUNGEN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DATENSATZSICHERUNG + WIEDERHERSTELLUNGSPLAN</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7. RESTAURIERUNGSPLAN</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738664"/>
          </a:xfrm>
          <a:prstGeom prst="rect">
            <a:avLst/>
          </a:prstGeom>
          <a:noFill/>
        </p:spPr>
        <p:txBody>
          <a:bodyPr wrap="square" rtlCol="0">
            <a:spAutoFit/>
          </a:bodyPr>
          <a:lstStyle/>
          <a:p>
            <a:r>
              <a:rPr lang="de" sz="1400" dirty="0">
                <a:latin typeface="Century Gothic" panose="020B0502020202020204" pitchFamily="34" charset="0"/>
              </a:rPr>
              <a:t>Disaster Recovery-/IT-Teams pflegen, kontrollieren und überprüfen regelmäßig alle Datensätze, die für die Fortsetzung des Geschäftsbetriebs von entscheidender Bedeutung sind und von Anlagenstörungen oder Katastrophen betroffen wären. Die Teams sichern und speichern regelmäßig die wichtigsten Dateien an einem externen Standort.</a:t>
            </a: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de" sz="1400" dirty="0">
                <a:latin typeface="Century Gothic" panose="020B0502020202020204" pitchFamily="34" charset="0"/>
              </a:rPr>
              <a:t>Text eingeben</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087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de" sz="4000" dirty="0">
                <a:solidFill>
                  <a:schemeClr val="tx1">
                    <a:lumMod val="65000"/>
                    <a:lumOff val="35000"/>
                  </a:schemeClr>
                </a:solidFill>
                <a:latin typeface="Century Gothic" panose="020B0502020202020204" pitchFamily="34" charset="0"/>
              </a:rPr>
              <a:t>8. RÜCKGEWINNUNGSTEAMS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WIEDERHERSTELLUNGSTEAMS</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248142811"/>
              </p:ext>
            </p:extLst>
          </p:nvPr>
        </p:nvGraphicFramePr>
        <p:xfrm>
          <a:off x="206346" y="1546915"/>
          <a:ext cx="11587631" cy="4622356"/>
        </p:xfrm>
        <a:graphic>
          <a:graphicData uri="http://schemas.openxmlformats.org/drawingml/2006/table">
            <a:tbl>
              <a:tblPr firstRow="1" bandRow="1">
                <a:tableStyleId>{5C22544A-7EE6-4342-B048-85BDC9FD1C3A}</a:tableStyleId>
              </a:tblPr>
              <a:tblGrid>
                <a:gridCol w="2236729">
                  <a:extLst>
                    <a:ext uri="{9D8B030D-6E8A-4147-A177-3AD203B41FA5}">
                      <a16:colId xmlns:a16="http://schemas.microsoft.com/office/drawing/2014/main" val="3423348190"/>
                    </a:ext>
                  </a:extLst>
                </a:gridCol>
                <a:gridCol w="9350902">
                  <a:extLst>
                    <a:ext uri="{9D8B030D-6E8A-4147-A177-3AD203B41FA5}">
                      <a16:colId xmlns:a16="http://schemas.microsoft.com/office/drawing/2014/main" val="1898534182"/>
                    </a:ext>
                  </a:extLst>
                </a:gridCol>
              </a:tblGrid>
              <a:tr h="1155589">
                <a:tc>
                  <a:txBody>
                    <a:bodyPr/>
                    <a:lstStyle/>
                    <a:p>
                      <a:pPr algn="r"/>
                      <a:r>
                        <a:rPr lang="de" sz="2000" b="0" dirty="0">
                          <a:solidFill>
                            <a:schemeClr val="bg1">
                              <a:lumMod val="50000"/>
                            </a:schemeClr>
                          </a:solidFill>
                          <a:latin typeface="Century Gothic" panose="020B0502020202020204" pitchFamily="34" charset="0"/>
                        </a:rPr>
                        <a:t>TEAMROLLEN</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Teamleiter, Backup-Teamleiter, Teammitglied</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de" sz="2000" b="0" dirty="0">
                          <a:solidFill>
                            <a:schemeClr val="bg1">
                              <a:lumMod val="50000"/>
                            </a:schemeClr>
                          </a:solidFill>
                          <a:latin typeface="Century Gothic" panose="020B0502020202020204" pitchFamily="34" charset="0"/>
                        </a:rPr>
                        <a:t>TEAMKONTAKTE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Im Anhang zur Kontaktliste gespeichert</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de" sz="2000" b="0" dirty="0">
                          <a:solidFill>
                            <a:schemeClr val="bg1">
                              <a:lumMod val="50000"/>
                            </a:schemeClr>
                          </a:solidFill>
                          <a:latin typeface="Century Gothic" panose="020B0502020202020204" pitchFamily="34" charset="0"/>
                        </a:rPr>
                        <a:t>TEAMVERANTWORTUNG</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Incident Commander, HR/PR Officer, Informationstechnologie, Finanzen/Verwaltung, Recht/Kontakte</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de" sz="2000" b="0" dirty="0">
                          <a:solidFill>
                            <a:schemeClr val="bg1">
                              <a:lumMod val="50000"/>
                            </a:schemeClr>
                          </a:solidFill>
                          <a:latin typeface="Century Gothic" panose="020B0502020202020204" pitchFamily="34" charset="0"/>
                        </a:rPr>
                        <a:t>ABTEILUNGS-WIEDERHERSTELLUNGSTEAMS</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de" sz="1500" b="0" dirty="0">
                          <a:solidFill>
                            <a:schemeClr val="tx1">
                              <a:lumMod val="65000"/>
                              <a:lumOff val="35000"/>
                            </a:schemeClr>
                          </a:solidFill>
                          <a:latin typeface="Century Gothic" panose="020B0502020202020204" pitchFamily="34" charset="0"/>
                        </a:rPr>
                        <a:t>Business Contingency Coordinator, EOC Communications Team, EOC Human Resources Team, EOC Administration Team, Emergency Response Team, Information Technology Recovery Team</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165866" cy="738664"/>
          </a:xfrm>
          <a:prstGeom prst="rect">
            <a:avLst/>
          </a:prstGeom>
          <a:noFill/>
        </p:spPr>
        <p:txBody>
          <a:bodyPr wrap="square" rtlCol="0">
            <a:spAutoFit/>
          </a:bodyPr>
          <a:lstStyle/>
          <a:p>
            <a:r>
              <a:rPr lang="de" sz="1400" dirty="0">
                <a:latin typeface="Century Gothic" panose="020B0502020202020204" pitchFamily="34" charset="0"/>
              </a:rPr>
              <a:t>Das Unternehmen richtet Wiederherstellungsteams ein und teilt die Teilnehmer basierend auf der Rolle und dem Titel in geeignete Gruppen ein. Die Organisation benennt für jedes Team einen Teamleiter. Es weist jedem verbleibenden Mitglied des Teams eine bestimmte Rolle oder Pflicht zu.</a:t>
            </a:r>
          </a:p>
        </p:txBody>
      </p:sp>
    </p:spTree>
    <p:extLst>
      <p:ext uri="{BB962C8B-B14F-4D97-AF65-F5344CB8AC3E}">
        <p14:creationId xmlns:p14="http://schemas.microsoft.com/office/powerpoint/2010/main" val="265141363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83679BB-620F-417A-94C0-83755B61B430}" vid="{6CCB8B9B-14CE-49C2-B851-E759BD1D4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IC-Business-Contingency-Plan-Presentation-Template_PowerPoint - SR edits</Template>
  <TotalTime>3</TotalTime>
  <Words>825</Words>
  <Application>Microsoft Macintosh PowerPoint</Application>
  <PresentationFormat>Widescreen</PresentationFormat>
  <Paragraphs>118</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2021-03-31T16:48:06Z</dcterms:created>
  <dcterms:modified xsi:type="dcterms:W3CDTF">2022-09-11T04:12:22Z</dcterms:modified>
</cp:coreProperties>
</file>