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258" r:id="rId3"/>
    <p:sldId id="309" r:id="rId4"/>
    <p:sldId id="316" r:id="rId5"/>
    <p:sldId id="344" r:id="rId6"/>
    <p:sldId id="339" r:id="rId7"/>
    <p:sldId id="343" r:id="rId8"/>
    <p:sldId id="346" r:id="rId9"/>
    <p:sldId id="347" r:id="rId10"/>
    <p:sldId id="348" r:id="rId11"/>
    <p:sldId id="341" r:id="rId12"/>
    <p:sldId id="320"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86447"/>
  </p:normalViewPr>
  <p:slideViewPr>
    <p:cSldViewPr snapToGrid="0" snapToObjects="1">
      <p:cViewPr varScale="1">
        <p:scale>
          <a:sx n="112" d="100"/>
          <a:sy n="112" d="100"/>
        </p:scale>
        <p:origin x="76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97916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0836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8621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8349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9272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1692396"/>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2622219"/>
            <a:ext cx="7580749" cy="1153457"/>
          </a:xfrm>
          <a:prstGeom prst="rect">
            <a:avLst/>
          </a:prstGeom>
          <a:noFill/>
        </p:spPr>
        <p:txBody>
          <a:bodyPr wrap="square" rtlCol="0">
            <a:spAutoFit/>
          </a:bodyPr>
          <a:lstStyle/>
          <a:p>
            <a:pPr>
              <a:lnSpc>
                <a:spcPct val="150000"/>
              </a:lnSpc>
              <a:spcAft>
                <a:spcPts val="600"/>
              </a:spcAft>
            </a:pPr>
            <a:r>
              <a:rPr lang="pt" sz="1600" dirty="0">
                <a:latin typeface="Century Gothic" panose="020B0502020202020204" pitchFamily="34" charset="0"/>
              </a:rPr>
              <a:t>Este modelo de apresentação contém sugestões para criar seu próprio plano de contingência de negócios. Personalize-o para refletir os recursos e necessidades da sua empresa.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830997"/>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PLANO DE CONTINGÊNCIA DE NEGÓCIOS (BCP) </a:t>
            </a:r>
          </a:p>
          <a:p>
            <a:r>
              <a:rPr lang="pt" sz="2400" b="1" dirty="0">
                <a:solidFill>
                  <a:schemeClr val="tx1">
                    <a:lumMod val="65000"/>
                    <a:lumOff val="35000"/>
                  </a:schemeClr>
                </a:solidFill>
                <a:latin typeface="Century Gothic" panose="020B0502020202020204" pitchFamily="34" charset="0"/>
              </a:rPr>
              <a:t>MODELO DE APRESENTAÇÃO</a:t>
            </a:r>
          </a:p>
        </p:txBody>
      </p:sp>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PROCEDIMENTOS DE RECUPERAÇÃO</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9. PROCEDIMENTOS DE RECUPERAÇÃO</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738664"/>
          </a:xfrm>
          <a:prstGeom prst="rect">
            <a:avLst/>
          </a:prstGeom>
          <a:noFill/>
        </p:spPr>
        <p:txBody>
          <a:bodyPr wrap="square" rtlCol="0">
            <a:spAutoFit/>
          </a:bodyPr>
          <a:lstStyle/>
          <a:p>
            <a:r>
              <a:rPr lang="pt" sz="1400" dirty="0">
                <a:latin typeface="Century Gothic" panose="020B0502020202020204" pitchFamily="34" charset="0"/>
              </a:rPr>
              <a:t>A empresa detalha as atividades ou tarefas específicas necessárias para recuperar operações normais e críticas de negócios. Descreve cada estratégia enumerando o conjunto específico de atividades e tarefas necessárias para se recuperar adequadamente.</a:t>
            </a:r>
          </a:p>
          <a:p>
            <a:endParaRPr lang="en-US" sz="1400" dirty="0">
              <a:latin typeface="Century Gothic" panose="020B0502020202020204" pitchFamily="34" charset="0"/>
            </a:endParaRPr>
          </a:p>
        </p:txBody>
      </p:sp>
      <p:sp>
        <p:nvSpPr>
          <p:cNvPr id="42" name="TextBox 41">
            <a:extLst>
              <a:ext uri="{FF2B5EF4-FFF2-40B4-BE49-F238E27FC236}">
                <a16:creationId xmlns:a16="http://schemas.microsoft.com/office/drawing/2014/main" id="{BB98B9E2-DFEE-9B42-B780-233A22E24A02}"/>
              </a:ext>
            </a:extLst>
          </p:cNvPr>
          <p:cNvSpPr txBox="1"/>
          <p:nvPr/>
        </p:nvSpPr>
        <p:spPr>
          <a:xfrm>
            <a:off x="1041621" y="1425948"/>
            <a:ext cx="9849678" cy="307777"/>
          </a:xfrm>
          <a:prstGeom prst="rect">
            <a:avLst/>
          </a:prstGeom>
          <a:noFill/>
        </p:spPr>
        <p:txBody>
          <a:bodyPr wrap="square" rtlCol="0">
            <a:spAutoFit/>
          </a:bodyPr>
          <a:lstStyle/>
          <a:p>
            <a:r>
              <a:rPr lang="pt" sz="1400" dirty="0">
                <a:latin typeface="Century Gothic" panose="020B0502020202020204" pitchFamily="34" charset="0"/>
              </a:rPr>
              <a:t>Um.  PROCEDIMENTO DE RECUPERAÇÃO POTENCIAL</a:t>
            </a:r>
          </a:p>
        </p:txBody>
      </p:sp>
      <p:sp>
        <p:nvSpPr>
          <p:cNvPr id="43" name="TextBox 42">
            <a:extLst>
              <a:ext uri="{FF2B5EF4-FFF2-40B4-BE49-F238E27FC236}">
                <a16:creationId xmlns:a16="http://schemas.microsoft.com/office/drawing/2014/main" id="{C2E1D376-C799-4E4F-B414-F45E3BB4CEFC}"/>
              </a:ext>
            </a:extLst>
          </p:cNvPr>
          <p:cNvSpPr txBox="1"/>
          <p:nvPr/>
        </p:nvSpPr>
        <p:spPr>
          <a:xfrm>
            <a:off x="1390587" y="1706542"/>
            <a:ext cx="9849678" cy="4575676"/>
          </a:xfrm>
          <a:prstGeom prst="rect">
            <a:avLst/>
          </a:prstGeom>
          <a:noFill/>
        </p:spPr>
        <p:txBody>
          <a:bodyPr wrap="square" rtlCol="0">
            <a:spAutoFit/>
          </a:bodyPr>
          <a:lstStyle/>
          <a:p>
            <a:pPr>
              <a:lnSpc>
                <a:spcPct val="150000"/>
              </a:lnSpc>
            </a:pPr>
            <a:r>
              <a:rPr lang="pt" sz="1400" dirty="0" err="1">
                <a:latin typeface="Century Gothic" panose="020B0502020202020204" pitchFamily="34" charset="0"/>
              </a:rPr>
              <a:t>i. Ocorrência de Desastre</a:t>
            </a:r>
          </a:p>
          <a:p>
            <a:pPr>
              <a:lnSpc>
                <a:spcPct val="150000"/>
              </a:lnSpc>
            </a:pPr>
            <a:r>
              <a:rPr lang="pt" sz="1400" dirty="0">
                <a:latin typeface="Century Gothic" panose="020B0502020202020204" pitchFamily="34" charset="0"/>
              </a:rPr>
              <a:t>ii. Notificação de Gestão</a:t>
            </a:r>
          </a:p>
          <a:p>
            <a:pPr>
              <a:lnSpc>
                <a:spcPct val="150000"/>
              </a:lnSpc>
            </a:pPr>
            <a:r>
              <a:rPr lang="pt" sz="1400" dirty="0">
                <a:latin typeface="Century Gothic" panose="020B0502020202020204" pitchFamily="34" charset="0"/>
              </a:rPr>
              <a:t>iii. Avaliação preliminar de danos</a:t>
            </a:r>
          </a:p>
          <a:p>
            <a:pPr>
              <a:lnSpc>
                <a:spcPct val="150000"/>
              </a:lnSpc>
            </a:pPr>
            <a:r>
              <a:rPr lang="pt" sz="1400" dirty="0">
                <a:latin typeface="Century Gothic" panose="020B0502020202020204" pitchFamily="34" charset="0"/>
              </a:rPr>
              <a:t>iv. Declaração de Desastre</a:t>
            </a:r>
          </a:p>
          <a:p>
            <a:pPr>
              <a:lnSpc>
                <a:spcPct val="150000"/>
              </a:lnSpc>
            </a:pPr>
            <a:r>
              <a:rPr lang="pt" sz="1400" dirty="0">
                <a:latin typeface="Century Gothic" panose="020B0502020202020204" pitchFamily="34" charset="0"/>
              </a:rPr>
              <a:t>v. Ativação do plano</a:t>
            </a:r>
          </a:p>
          <a:p>
            <a:pPr>
              <a:lnSpc>
                <a:spcPct val="150000"/>
              </a:lnSpc>
            </a:pPr>
            <a:r>
              <a:rPr lang="pt" sz="1400" dirty="0">
                <a:latin typeface="Century Gothic" panose="020B0502020202020204" pitchFamily="34" charset="0"/>
              </a:rPr>
              <a:t>vi. Realocação para Site Alternativo</a:t>
            </a:r>
          </a:p>
          <a:p>
            <a:pPr>
              <a:lnSpc>
                <a:spcPct val="150000"/>
              </a:lnSpc>
            </a:pPr>
            <a:r>
              <a:rPr lang="pt" sz="1400" dirty="0">
                <a:latin typeface="Century Gothic" panose="020B0502020202020204" pitchFamily="34" charset="0"/>
              </a:rPr>
              <a:t>vii. Implantação de Procedimento Temporário</a:t>
            </a:r>
          </a:p>
          <a:p>
            <a:pPr>
              <a:lnSpc>
                <a:spcPct val="150000"/>
              </a:lnSpc>
            </a:pPr>
            <a:r>
              <a:rPr lang="pt" sz="1400" dirty="0">
                <a:latin typeface="Century Gothic" panose="020B0502020202020204" pitchFamily="34" charset="0"/>
              </a:rPr>
              <a:t>viii. Estabelecimento de Comunicação</a:t>
            </a:r>
          </a:p>
          <a:p>
            <a:pPr>
              <a:lnSpc>
                <a:spcPct val="150000"/>
              </a:lnSpc>
            </a:pPr>
            <a:r>
              <a:rPr lang="pt" sz="1400" dirty="0">
                <a:latin typeface="Century Gothic" panose="020B0502020202020204" pitchFamily="34" charset="0"/>
              </a:rPr>
              <a:t>ix. Restauração do Processo de Dados e Comunicação com Localização de Backup</a:t>
            </a:r>
          </a:p>
          <a:p>
            <a:pPr>
              <a:lnSpc>
                <a:spcPct val="150000"/>
              </a:lnSpc>
            </a:pPr>
            <a:r>
              <a:rPr lang="pt" sz="1400" dirty="0">
                <a:latin typeface="Century Gothic" panose="020B0502020202020204" pitchFamily="34" charset="0"/>
              </a:rPr>
              <a:t>x. Início de Operações Alternativas de Sites</a:t>
            </a:r>
          </a:p>
          <a:p>
            <a:pPr>
              <a:lnSpc>
                <a:spcPct val="150000"/>
              </a:lnSpc>
            </a:pPr>
            <a:r>
              <a:rPr lang="pt" sz="1400" dirty="0">
                <a:latin typeface="Century Gothic" panose="020B0502020202020204" pitchFamily="34" charset="0"/>
              </a:rPr>
              <a:t>xi. Gestão do Trabalho </a:t>
            </a:r>
          </a:p>
          <a:p>
            <a:pPr>
              <a:lnSpc>
                <a:spcPct val="150000"/>
              </a:lnSpc>
            </a:pPr>
            <a:r>
              <a:rPr lang="pt" sz="1400" dirty="0">
                <a:latin typeface="Century Gothic" panose="020B0502020202020204" pitchFamily="34" charset="0"/>
              </a:rPr>
              <a:t>xii. Transição de volta para operações primárias</a:t>
            </a:r>
          </a:p>
          <a:p>
            <a:pPr>
              <a:lnSpc>
                <a:spcPct val="150000"/>
              </a:lnSpc>
            </a:pPr>
            <a:r>
              <a:rPr lang="pt" sz="1400" dirty="0">
                <a:latin typeface="Century Gothic" panose="020B0502020202020204" pitchFamily="34" charset="0"/>
              </a:rPr>
              <a:t>xiii. Cessação de Procedimentos Alternativos do Site</a:t>
            </a:r>
          </a:p>
          <a:p>
            <a:pPr>
              <a:lnSpc>
                <a:spcPct val="150000"/>
              </a:lnSpc>
            </a:pPr>
            <a:r>
              <a:rPr lang="pt" sz="1400" dirty="0">
                <a:latin typeface="Century Gothic" panose="020B0502020202020204" pitchFamily="34" charset="0"/>
              </a:rPr>
              <a:t>xiv. Realocação de recursos de volta ao local primário</a:t>
            </a:r>
          </a:p>
        </p:txBody>
      </p:sp>
    </p:spTree>
    <p:extLst>
      <p:ext uri="{BB962C8B-B14F-4D97-AF65-F5344CB8AC3E}">
        <p14:creationId xmlns:p14="http://schemas.microsoft.com/office/powerpoint/2010/main" val="40435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B84DFE8-97A1-C447-944E-30635434A5C0}"/>
              </a:ext>
            </a:extLst>
          </p:cNvPr>
          <p:cNvGrpSpPr/>
          <p:nvPr/>
        </p:nvGrpSpPr>
        <p:grpSpPr>
          <a:xfrm>
            <a:off x="7203068" y="-14628"/>
            <a:ext cx="5724680" cy="6219640"/>
            <a:chOff x="7203068" y="-14628"/>
            <a:chExt cx="5724680" cy="6219640"/>
          </a:xfrm>
        </p:grpSpPr>
        <p:sp>
          <p:nvSpPr>
            <p:cNvPr id="20" name="Triangle 19">
              <a:extLst>
                <a:ext uri="{FF2B5EF4-FFF2-40B4-BE49-F238E27FC236}">
                  <a16:creationId xmlns:a16="http://schemas.microsoft.com/office/drawing/2014/main" id="{66BC4AA1-990B-D64D-8C22-2DC6CF0C73EE}"/>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FB134C64-905C-5A49-9E3F-B04A3701C86C}"/>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366EA91-1888-D446-BB69-131F5C4D2837}"/>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492ED181-35C5-734E-B498-E8152816BFAC}"/>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31852F0-78F3-AE4B-8A9E-D00A1653AE6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1923A093-E9B4-0E44-99F2-8E6F9C37579C}"/>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B5EE70EF-AB4A-B242-9660-36F883F3B218}"/>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CCBC3BDC-3A10-714C-908B-1FD3FD9CE9F3}"/>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FDB30CC5-ED23-E040-975C-EE70BE8766BC}"/>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B9340108-A0A9-794E-B76A-A861DC5121E3}"/>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5F380709-05D0-8442-A616-9F04A7F6BBE9}"/>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8837D5B9-EF9F-EB4B-BE34-B92E78C44068}"/>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1F7FB1BD-D242-434C-A594-BFDFF8BB94CB}"/>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0D570C7-6FFF-1A49-8733-057F38C52DC2}"/>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FE41286B-E8A0-0542-9547-C2D5315437CC}"/>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DE23FDA3-C44E-5B49-AECA-37D8EAEA16A3}"/>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8F874700-4A58-A241-A066-8C95942347B5}"/>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9ED74AA1-807D-324F-8815-DFAF756E4357}"/>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5884D61F-87B4-5843-ABC0-E6E57CBC34B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033E66DB-6020-6142-9913-2DA4B0483CD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DC1C1B71-A1DF-9345-8F75-5656DCFA67E9}"/>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74E6A266-FF81-4B4E-A966-8D788BEB83E3}"/>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E9B69B65-C615-314D-9FBB-8282331A095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B42A96BD-28AE-CC4B-8920-BC41B7E0DEC0}"/>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928CA6ED-D90D-974F-966F-1C8C57172FE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50D8161C-5856-B24A-8318-0B27D7691ADE}"/>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E2687F32-1F79-2649-A11A-FBE3A21ED192}"/>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3C34BFA5-3611-C04D-9FE2-9DB1C2B2E5B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6C930A7B-4EE4-A243-845F-916A756F27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2ECC1BC-B692-BA43-8912-9C978560C9B6}"/>
              </a:ext>
            </a:extLst>
          </p:cNvPr>
          <p:cNvSpPr txBox="1"/>
          <p:nvPr/>
        </p:nvSpPr>
        <p:spPr>
          <a:xfrm>
            <a:off x="274320" y="91440"/>
            <a:ext cx="6606205"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10. APÊNDICES</a:t>
            </a:r>
            <a:endParaRPr lang="en-US" sz="4800" dirty="0">
              <a:solidFill>
                <a:schemeClr val="tx1">
                  <a:lumMod val="65000"/>
                  <a:lumOff val="3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CA6E186-70D1-E740-9FEE-26C21620F366}"/>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APÊNDICES</a:t>
            </a:r>
          </a:p>
        </p:txBody>
      </p:sp>
      <p:sp>
        <p:nvSpPr>
          <p:cNvPr id="12" name="TextBox 11">
            <a:extLst>
              <a:ext uri="{FF2B5EF4-FFF2-40B4-BE49-F238E27FC236}">
                <a16:creationId xmlns:a16="http://schemas.microsoft.com/office/drawing/2014/main" id="{9A18D633-16F1-2340-8B14-09C1673BD64B}"/>
              </a:ext>
            </a:extLst>
          </p:cNvPr>
          <p:cNvSpPr txBox="1"/>
          <p:nvPr/>
        </p:nvSpPr>
        <p:spPr>
          <a:xfrm>
            <a:off x="274320" y="900422"/>
            <a:ext cx="9032240" cy="584775"/>
          </a:xfrm>
          <a:prstGeom prst="rect">
            <a:avLst/>
          </a:prstGeom>
          <a:noFill/>
        </p:spPr>
        <p:txBody>
          <a:bodyPr wrap="square" rtlCol="0">
            <a:spAutoFit/>
          </a:bodyPr>
          <a:lstStyle/>
          <a:p>
            <a:pPr fontAlgn="ctr"/>
            <a:r>
              <a:rPr lang="pt" sz="1600" dirty="0">
                <a:solidFill>
                  <a:srgbClr val="000000"/>
                </a:solidFill>
                <a:latin typeface="Century Gothic" panose="020B0502020202020204" pitchFamily="34" charset="0"/>
              </a:rPr>
              <a:t>Esta seção lista todos os apêndices necessários para realizar um BCP. Estes apêndices incluem o seguinte:</a:t>
            </a:r>
          </a:p>
        </p:txBody>
      </p:sp>
      <p:sp>
        <p:nvSpPr>
          <p:cNvPr id="13" name="TextBox 12">
            <a:extLst>
              <a:ext uri="{FF2B5EF4-FFF2-40B4-BE49-F238E27FC236}">
                <a16:creationId xmlns:a16="http://schemas.microsoft.com/office/drawing/2014/main" id="{2AFBF1DD-592C-2D45-906A-CD00DEFB320A}"/>
              </a:ext>
            </a:extLst>
          </p:cNvPr>
          <p:cNvSpPr txBox="1"/>
          <p:nvPr/>
        </p:nvSpPr>
        <p:spPr>
          <a:xfrm>
            <a:off x="1922799" y="1342635"/>
            <a:ext cx="5814210" cy="5021888"/>
          </a:xfrm>
          <a:prstGeom prst="rect">
            <a:avLst/>
          </a:prstGeom>
          <a:noFill/>
        </p:spPr>
        <p:txBody>
          <a:bodyPr wrap="square" rtlCol="0">
            <a:spAutoFit/>
          </a:bodyPr>
          <a:lstStyle/>
          <a:p>
            <a:pPr fontAlgn="ctr">
              <a:spcBef>
                <a:spcPts val="1400"/>
              </a:spcBef>
              <a:buClr>
                <a:srgbClr val="F0A622"/>
              </a:buClr>
              <a:buSzPct val="150000"/>
            </a:pPr>
            <a:r>
              <a:rPr lang="pt" sz="1600" dirty="0">
                <a:solidFill>
                  <a:srgbClr val="000000"/>
                </a:solidFill>
                <a:latin typeface="Century Gothic" panose="020B0502020202020204" pitchFamily="34" charset="0"/>
              </a:rPr>
              <a:t>Um.  LISTA DE CONTATO COM FUNCIONÁRIOS</a:t>
            </a:r>
          </a:p>
          <a:p>
            <a:pPr fontAlgn="ctr">
              <a:spcBef>
                <a:spcPts val="1400"/>
              </a:spcBef>
              <a:buClr>
                <a:srgbClr val="F0A622"/>
              </a:buClr>
              <a:buSzPct val="150000"/>
            </a:pPr>
            <a:r>
              <a:rPr lang="pt" sz="1600" dirty="0">
                <a:solidFill>
                  <a:srgbClr val="000000"/>
                </a:solidFill>
                <a:latin typeface="Century Gothic" panose="020B0502020202020204" pitchFamily="34" charset="0"/>
              </a:rPr>
              <a:t>B.  PRIORIDADES DE RECUPERAÇÃO</a:t>
            </a:r>
          </a:p>
          <a:p>
            <a:pPr fontAlgn="ctr">
              <a:spcBef>
                <a:spcPts val="1400"/>
              </a:spcBef>
              <a:buClr>
                <a:srgbClr val="F0A622"/>
              </a:buClr>
              <a:buSzPct val="150000"/>
            </a:pPr>
            <a:r>
              <a:rPr lang="pt" sz="1600" dirty="0">
                <a:solidFill>
                  <a:srgbClr val="000000"/>
                </a:solidFill>
                <a:latin typeface="Century Gothic" panose="020B0502020202020204" pitchFamily="34" charset="0"/>
              </a:rPr>
              <a:t>C. RECURSOS ALTERNATIVOS DO SITE</a:t>
            </a:r>
          </a:p>
          <a:p>
            <a:pPr fontAlgn="ctr">
              <a:spcBef>
                <a:spcPts val="1400"/>
              </a:spcBef>
              <a:buClr>
                <a:srgbClr val="F0A622"/>
              </a:buClr>
              <a:buSzPct val="150000"/>
            </a:pPr>
            <a:r>
              <a:rPr lang="pt" sz="1600" dirty="0">
                <a:solidFill>
                  <a:srgbClr val="000000"/>
                </a:solidFill>
                <a:latin typeface="Century Gothic" panose="020B0502020202020204" pitchFamily="34" charset="0"/>
              </a:rPr>
              <a:t>D. LOCAIS DO CENTRO DE OPERAÇÕES DE EMERGÊNCIA (EOC)</a:t>
            </a:r>
          </a:p>
          <a:p>
            <a:pPr fontAlgn="ctr">
              <a:spcBef>
                <a:spcPts val="1400"/>
              </a:spcBef>
              <a:buClr>
                <a:srgbClr val="F0A622"/>
              </a:buClr>
              <a:buSzPct val="150000"/>
            </a:pPr>
            <a:r>
              <a:rPr lang="pt" sz="1600" dirty="0">
                <a:solidFill>
                  <a:srgbClr val="000000"/>
                </a:solidFill>
                <a:latin typeface="Century Gothic" panose="020B0502020202020204" pitchFamily="34" charset="0"/>
              </a:rPr>
              <a:t>E.  REGISTROS VITAIS</a:t>
            </a:r>
          </a:p>
          <a:p>
            <a:pPr fontAlgn="ctr">
              <a:spcBef>
                <a:spcPts val="1400"/>
              </a:spcBef>
              <a:buClr>
                <a:srgbClr val="F0A622"/>
              </a:buClr>
              <a:buSzPct val="150000"/>
            </a:pPr>
            <a:r>
              <a:rPr lang="pt" sz="1600" dirty="0">
                <a:solidFill>
                  <a:srgbClr val="000000"/>
                </a:solidFill>
                <a:latin typeface="Century Gothic" panose="020B0502020202020204" pitchFamily="34" charset="0"/>
              </a:rPr>
              <a:t>F.  LISTAS DE FORNECEDORES</a:t>
            </a:r>
          </a:p>
          <a:p>
            <a:pPr fontAlgn="ctr">
              <a:spcBef>
                <a:spcPts val="1400"/>
              </a:spcBef>
              <a:buClr>
                <a:srgbClr val="F0A622"/>
              </a:buClr>
              <a:buSzPct val="150000"/>
            </a:pPr>
            <a:r>
              <a:rPr lang="pt" sz="1600" dirty="0">
                <a:solidFill>
                  <a:srgbClr val="000000"/>
                </a:solidFill>
                <a:latin typeface="Century Gothic" panose="020B0502020202020204" pitchFamily="34" charset="0"/>
              </a:rPr>
              <a:t>G.  RELATÓRIOS E RECURSOS DO SISTEMA DE TI</a:t>
            </a:r>
          </a:p>
          <a:p>
            <a:pPr fontAlgn="ctr">
              <a:spcBef>
                <a:spcPts val="1400"/>
              </a:spcBef>
              <a:buClr>
                <a:srgbClr val="F0A622"/>
              </a:buClr>
              <a:buSzPct val="150000"/>
            </a:pPr>
            <a:r>
              <a:rPr lang="pt" sz="1600" dirty="0">
                <a:solidFill>
                  <a:srgbClr val="000000"/>
                </a:solidFill>
                <a:latin typeface="Century Gothic" panose="020B0502020202020204" pitchFamily="34" charset="0"/>
              </a:rPr>
              <a:t>H.  INFORMAÇÕES ALTERNATIVAS DE TRANSPORTE DO LOCAL</a:t>
            </a:r>
          </a:p>
          <a:p>
            <a:pPr fontAlgn="ctr">
              <a:spcBef>
                <a:spcPts val="1400"/>
              </a:spcBef>
              <a:buClr>
                <a:srgbClr val="F0A622"/>
              </a:buClr>
              <a:buSzPct val="150000"/>
            </a:pPr>
            <a:r>
              <a:rPr lang="pt" sz="1600" dirty="0">
                <a:solidFill>
                  <a:srgbClr val="000000"/>
                </a:solidFill>
                <a:latin typeface="Century Gothic" panose="020B0502020202020204" pitchFamily="34" charset="0"/>
              </a:rPr>
              <a:t>I. AVALIAÇÕES DE IMPACTO E RISCO</a:t>
            </a:r>
          </a:p>
          <a:p>
            <a:pPr fontAlgn="ctr">
              <a:spcBef>
                <a:spcPts val="1400"/>
              </a:spcBef>
              <a:buClr>
                <a:srgbClr val="F0A622"/>
              </a:buClr>
              <a:buSzPct val="150000"/>
            </a:pPr>
            <a:r>
              <a:rPr lang="pt" sz="1600" dirty="0">
                <a:solidFill>
                  <a:srgbClr val="000000"/>
                </a:solidFill>
                <a:latin typeface="Century Gothic" panose="020B0502020202020204" pitchFamily="34" charset="0"/>
              </a:rPr>
              <a:t>J.  ANÁLISE DE IMPACTO EMPRESARIAL</a:t>
            </a:r>
          </a:p>
          <a:p>
            <a:pPr fontAlgn="ctr">
              <a:spcBef>
                <a:spcPts val="1400"/>
              </a:spcBef>
              <a:buClr>
                <a:srgbClr val="F0A622"/>
              </a:buClr>
              <a:buSzPct val="150000"/>
            </a:pPr>
            <a:r>
              <a:rPr lang="pt" sz="1600" dirty="0">
                <a:solidFill>
                  <a:srgbClr val="000000"/>
                </a:solidFill>
                <a:latin typeface="Century Gothic" panose="020B0502020202020204" pitchFamily="34" charset="0"/>
              </a:rPr>
              <a:t>K.  LISTAS DE TAREFAS DE RECUPERAÇÃO</a:t>
            </a:r>
          </a:p>
          <a:p>
            <a:pPr fontAlgn="ctr">
              <a:spcBef>
                <a:spcPts val="1400"/>
              </a:spcBef>
              <a:buClr>
                <a:srgbClr val="F0A622"/>
              </a:buClr>
              <a:buSzPct val="150000"/>
            </a:pPr>
            <a:r>
              <a:rPr lang="pt" sz="1600" dirty="0">
                <a:solidFill>
                  <a:srgbClr val="000000"/>
                </a:solidFill>
                <a:latin typeface="Century Gothic" panose="020B0502020202020204" pitchFamily="34" charset="0"/>
              </a:rPr>
              <a:t>L. PLANO DE RECUPERAÇÃO DO ESCRITÓRIO</a:t>
            </a:r>
          </a:p>
        </p:txBody>
      </p:sp>
    </p:spTree>
    <p:extLst>
      <p:ext uri="{BB962C8B-B14F-4D97-AF65-F5344CB8AC3E}">
        <p14:creationId xmlns:p14="http://schemas.microsoft.com/office/powerpoint/2010/main" val="272589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860D12-6A71-8F44-A957-3AA8E8D3B48D}"/>
              </a:ext>
            </a:extLst>
          </p:cNvPr>
          <p:cNvSpPr txBox="1"/>
          <p:nvPr/>
        </p:nvSpPr>
        <p:spPr>
          <a:xfrm>
            <a:off x="274320" y="91440"/>
            <a:ext cx="6606205"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COMENTÁRIOS</a:t>
            </a:r>
          </a:p>
        </p:txBody>
      </p:sp>
      <p:sp>
        <p:nvSpPr>
          <p:cNvPr id="9" name="TextBox 8">
            <a:extLst>
              <a:ext uri="{FF2B5EF4-FFF2-40B4-BE49-F238E27FC236}">
                <a16:creationId xmlns:a16="http://schemas.microsoft.com/office/drawing/2014/main" id="{E6EEB223-E166-A54F-887F-3F76EDC4E433}"/>
              </a:ext>
            </a:extLst>
          </p:cNvPr>
          <p:cNvSpPr txBox="1"/>
          <p:nvPr/>
        </p:nvSpPr>
        <p:spPr>
          <a:xfrm>
            <a:off x="5625548" y="6477000"/>
            <a:ext cx="574771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PLANO DE CONTINGÊNCIA DE NEGÓCIOS – COMENTÁRIOS</a:t>
            </a:r>
          </a:p>
        </p:txBody>
      </p:sp>
    </p:spTree>
    <p:extLst>
      <p:ext uri="{BB962C8B-B14F-4D97-AF65-F5344CB8AC3E}">
        <p14:creationId xmlns:p14="http://schemas.microsoft.com/office/powerpoint/2010/main" val="103672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PLANO DE CONTINGÊNCIA DE NEGÓCIOS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923330"/>
          </a:xfrm>
          <a:prstGeom prst="rect">
            <a:avLst/>
          </a:prstGeom>
          <a:noFill/>
        </p:spPr>
        <p:txBody>
          <a:bodyPr wrap="square" rtlCol="0">
            <a:spAutoFit/>
          </a:bodyPr>
          <a:lstStyle/>
          <a:p>
            <a:r>
              <a:rPr lang="pt" sz="5400" dirty="0">
                <a:latin typeface="Century Gothic" panose="020B0502020202020204" pitchFamily="34" charset="0"/>
              </a:rPr>
              <a:t>PLANO DE CONTINGÊNCIA DE NEGÓCIOS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pt" sz="2000" dirty="0">
                <a:latin typeface="Century Gothic" panose="020B0502020202020204" pitchFamily="34" charset="0"/>
              </a:rPr>
              <a:t>[ NOME DA SUA ORGANIZAÇÃO ]</a:t>
            </a:r>
          </a:p>
          <a:p>
            <a:endParaRPr lang="en-US" sz="2000" dirty="0">
              <a:latin typeface="Century Gothic" panose="020B0502020202020204" pitchFamily="34" charset="0"/>
            </a:endParaRPr>
          </a:p>
          <a:p>
            <a:r>
              <a:rPr lang="pt" sz="2000" dirty="0">
                <a:latin typeface="Century Gothic" panose="020B0502020202020204" pitchFamily="34" charset="0"/>
              </a:rPr>
              <a:t>[ DATA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88119"/>
            <a:ext cx="11070972"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pt" sz="1400" dirty="0">
                <a:latin typeface="Century Gothic" panose="020B0502020202020204" pitchFamily="34" charset="0"/>
              </a:rPr>
              <a:t>Informações de controle de documentos </a:t>
            </a:r>
            <a:r>
              <a:rPr lang="pt" sz="1100" i="1" dirty="0">
                <a:latin typeface="Century Gothic" panose="020B0502020202020204" pitchFamily="34" charset="0"/>
              </a:rPr>
              <a:t>, se aplicável</a:t>
            </a:r>
            <a:endParaRPr lang="en-US" sz="1200" i="1" dirty="0">
              <a:latin typeface="Century Gothic" panose="020B0502020202020204" pitchFamily="34" charset="0"/>
            </a:endParaRPr>
          </a:p>
        </p:txBody>
      </p:sp>
      <p:grpSp>
        <p:nvGrpSpPr>
          <p:cNvPr id="5" name="Group 4">
            <a:extLst>
              <a:ext uri="{FF2B5EF4-FFF2-40B4-BE49-F238E27FC236}">
                <a16:creationId xmlns:a16="http://schemas.microsoft.com/office/drawing/2014/main" id="{4E0EE5F3-D17D-CA48-82C6-E9DA6E993C18}"/>
              </a:ext>
            </a:extLst>
          </p:cNvPr>
          <p:cNvGrpSpPr/>
          <p:nvPr/>
        </p:nvGrpSpPr>
        <p:grpSpPr>
          <a:xfrm>
            <a:off x="8691079" y="2905927"/>
            <a:ext cx="2975771" cy="2932884"/>
            <a:chOff x="8691079" y="2905927"/>
            <a:chExt cx="2975771" cy="2932884"/>
          </a:xfrm>
        </p:grpSpPr>
        <p:sp>
          <p:nvSpPr>
            <p:cNvPr id="15" name="Oval 14">
              <a:extLst>
                <a:ext uri="{FF2B5EF4-FFF2-40B4-BE49-F238E27FC236}">
                  <a16:creationId xmlns:a16="http://schemas.microsoft.com/office/drawing/2014/main" id="{BFDED863-2973-1644-9532-648285F6B0E9}"/>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Esfera">
              <a:extLst>
                <a:ext uri="{FF2B5EF4-FFF2-40B4-BE49-F238E27FC236}">
                  <a16:creationId xmlns:a16="http://schemas.microsoft.com/office/drawing/2014/main" id="{7FF51E6C-DF16-A74D-91FF-79A7D08FB1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9" name="TextBox 18">
              <a:extLst>
                <a:ext uri="{FF2B5EF4-FFF2-40B4-BE49-F238E27FC236}">
                  <a16:creationId xmlns:a16="http://schemas.microsoft.com/office/drawing/2014/main" id="{9EA10552-11D4-8049-A191-37D70CB0C373}"/>
                </a:ext>
              </a:extLst>
            </p:cNvPr>
            <p:cNvSpPr txBox="1"/>
            <p:nvPr/>
          </p:nvSpPr>
          <p:spPr>
            <a:xfrm>
              <a:off x="8691079" y="3522919"/>
              <a:ext cx="2947929" cy="923330"/>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pt" sz="5400" b="1" dirty="0">
                  <a:solidFill>
                    <a:schemeClr val="bg1"/>
                  </a:solidFill>
                  <a:latin typeface="Century Gothic" panose="020B0502020202020204" pitchFamily="34" charset="0"/>
                </a:rPr>
                <a:t>TEU</a:t>
              </a:r>
            </a:p>
          </p:txBody>
        </p:sp>
        <p:sp>
          <p:nvSpPr>
            <p:cNvPr id="18" name="TextBox 17">
              <a:extLst>
                <a:ext uri="{FF2B5EF4-FFF2-40B4-BE49-F238E27FC236}">
                  <a16:creationId xmlns:a16="http://schemas.microsoft.com/office/drawing/2014/main" id="{769D8C00-9180-F641-B8B2-493180359EB8}"/>
                </a:ext>
              </a:extLst>
            </p:cNvPr>
            <p:cNvSpPr txBox="1"/>
            <p:nvPr/>
          </p:nvSpPr>
          <p:spPr>
            <a:xfrm>
              <a:off x="8718921" y="4149090"/>
              <a:ext cx="2947929" cy="1015663"/>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pt" sz="60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APRESENTAÇÃO DE CASO DE CONTINUIDADE DE NEGÓCIOS | TABELA DE CONTEÚDOS</a:t>
            </a:r>
          </a:p>
        </p:txBody>
      </p:sp>
      <p:sp>
        <p:nvSpPr>
          <p:cNvPr id="3" name="TextBox 2">
            <a:extLst>
              <a:ext uri="{FF2B5EF4-FFF2-40B4-BE49-F238E27FC236}">
                <a16:creationId xmlns:a16="http://schemas.microsoft.com/office/drawing/2014/main" id="{2F866523-4C8E-7643-889D-E7B32BD5DA74}"/>
              </a:ext>
            </a:extLst>
          </p:cNvPr>
          <p:cNvSpPr txBox="1"/>
          <p:nvPr/>
        </p:nvSpPr>
        <p:spPr>
          <a:xfrm>
            <a:off x="762531" y="1206451"/>
            <a:ext cx="7068490" cy="4650440"/>
          </a:xfrm>
          <a:prstGeom prst="rect">
            <a:avLst/>
          </a:prstGeom>
          <a:noFill/>
        </p:spPr>
        <p:txBody>
          <a:bodyPr wrap="square" rtlCol="0">
            <a:spAutoFit/>
          </a:bodyPr>
          <a:lstStyle/>
          <a:p>
            <a:pPr>
              <a:lnSpc>
                <a:spcPct val="150000"/>
              </a:lnSpc>
            </a:pPr>
            <a:r>
              <a:rPr lang="pt" sz="2000" dirty="0">
                <a:latin typeface="Century Gothic" panose="020B0502020202020204" pitchFamily="34" charset="0"/>
              </a:rPr>
              <a:t>1. PRIORIDADES DE RECUPERAÇÃO DA FUNÇÃO EMPRESARIAL</a:t>
            </a:r>
          </a:p>
          <a:p>
            <a:pPr>
              <a:lnSpc>
                <a:spcPct val="150000"/>
              </a:lnSpc>
            </a:pPr>
            <a:r>
              <a:rPr lang="pt" sz="2000" dirty="0">
                <a:latin typeface="Century Gothic" panose="020B0502020202020204" pitchFamily="34" charset="0"/>
              </a:rPr>
              <a:t>2. ESTRATÉGIA DE REALOCAÇÃO</a:t>
            </a:r>
          </a:p>
          <a:p>
            <a:pPr>
              <a:lnSpc>
                <a:spcPct val="150000"/>
              </a:lnSpc>
            </a:pPr>
            <a:r>
              <a:rPr lang="pt" sz="2000" dirty="0">
                <a:latin typeface="Century Gothic" panose="020B0502020202020204" pitchFamily="34" charset="0"/>
              </a:rPr>
              <a:t>3. SITE DE NEGÓCIOS ALTERNATIVO</a:t>
            </a:r>
          </a:p>
          <a:p>
            <a:pPr>
              <a:lnSpc>
                <a:spcPct val="150000"/>
              </a:lnSpc>
            </a:pPr>
            <a:r>
              <a:rPr lang="pt" sz="2000" dirty="0">
                <a:latin typeface="Century Gothic" panose="020B0502020202020204" pitchFamily="34" charset="0"/>
              </a:rPr>
              <a:t>4. PLANO DE RECUPERAÇÃO</a:t>
            </a:r>
          </a:p>
          <a:p>
            <a:pPr>
              <a:lnSpc>
                <a:spcPct val="150000"/>
              </a:lnSpc>
            </a:pPr>
            <a:r>
              <a:rPr lang="pt" sz="2000" dirty="0">
                <a:latin typeface="Century Gothic" panose="020B0502020202020204" pitchFamily="34" charset="0"/>
              </a:rPr>
              <a:t>5. FASES DE RECUPERAÇÃO</a:t>
            </a:r>
          </a:p>
          <a:p>
            <a:pPr>
              <a:lnSpc>
                <a:spcPct val="150000"/>
              </a:lnSpc>
            </a:pPr>
            <a:r>
              <a:rPr lang="pt" sz="2000" dirty="0">
                <a:latin typeface="Century Gothic" panose="020B0502020202020204" pitchFamily="34" charset="0"/>
              </a:rPr>
              <a:t>6. BACKUP DE REGISTROS</a:t>
            </a:r>
          </a:p>
          <a:p>
            <a:pPr>
              <a:lnSpc>
                <a:spcPct val="150000"/>
              </a:lnSpc>
            </a:pPr>
            <a:r>
              <a:rPr lang="pt" sz="2000" dirty="0">
                <a:latin typeface="Century Gothic" panose="020B0502020202020204" pitchFamily="34" charset="0"/>
              </a:rPr>
              <a:t>7. PLANO DE RESTAURAÇÃO</a:t>
            </a:r>
          </a:p>
          <a:p>
            <a:pPr>
              <a:lnSpc>
                <a:spcPct val="150000"/>
              </a:lnSpc>
            </a:pPr>
            <a:r>
              <a:rPr lang="pt" sz="2000" dirty="0">
                <a:latin typeface="Century Gothic" panose="020B0502020202020204" pitchFamily="34" charset="0"/>
              </a:rPr>
              <a:t>8. EQUIPES DE RECUPERAÇÃO</a:t>
            </a:r>
          </a:p>
          <a:p>
            <a:pPr>
              <a:lnSpc>
                <a:spcPct val="150000"/>
              </a:lnSpc>
            </a:pPr>
            <a:r>
              <a:rPr lang="pt" sz="2000" dirty="0">
                <a:latin typeface="Century Gothic" panose="020B0502020202020204" pitchFamily="34" charset="0"/>
              </a:rPr>
              <a:t>9. PROCEDIMENTOS DE RECUPERAÇÃO</a:t>
            </a:r>
          </a:p>
          <a:p>
            <a:pPr>
              <a:lnSpc>
                <a:spcPct val="150000"/>
              </a:lnSpc>
            </a:pPr>
            <a:r>
              <a:rPr lang="pt" sz="2000" dirty="0">
                <a:latin typeface="Century Gothic" panose="020B0502020202020204" pitchFamily="34" charset="0"/>
              </a:rPr>
              <a:t>10. APÊNDICES</a:t>
            </a:r>
          </a:p>
        </p:txBody>
      </p:sp>
      <p:sp>
        <p:nvSpPr>
          <p:cNvPr id="6" name="Rectangle 7">
            <a:extLst>
              <a:ext uri="{FF2B5EF4-FFF2-40B4-BE49-F238E27FC236}">
                <a16:creationId xmlns:a16="http://schemas.microsoft.com/office/drawing/2014/main" id="{7DA7D6E9-1A58-3442-80F3-E909FF80D35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7AC49129-57DC-CA40-A295-EFCEF17DC2B1}"/>
              </a:ext>
            </a:extLst>
          </p:cNvPr>
          <p:cNvSpPr txBox="1"/>
          <p:nvPr/>
        </p:nvSpPr>
        <p:spPr>
          <a:xfrm>
            <a:off x="2108200" y="6477000"/>
            <a:ext cx="9265058"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PLANO DE CONTINGÊNCIA DE NEGÓCIOS – TABELA DE CONTEÚDOS</a:t>
            </a:r>
          </a:p>
        </p:txBody>
      </p:sp>
      <p:sp>
        <p:nvSpPr>
          <p:cNvPr id="10" name="TextBox 9">
            <a:extLst>
              <a:ext uri="{FF2B5EF4-FFF2-40B4-BE49-F238E27FC236}">
                <a16:creationId xmlns:a16="http://schemas.microsoft.com/office/drawing/2014/main" id="{B8E7E99A-BD28-9A43-8CFC-C46176FDC45D}"/>
              </a:ext>
            </a:extLst>
          </p:cNvPr>
          <p:cNvSpPr txBox="1"/>
          <p:nvPr/>
        </p:nvSpPr>
        <p:spPr>
          <a:xfrm>
            <a:off x="274320" y="91440"/>
            <a:ext cx="6606205"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TABELA DE CONTEÚDOS</a:t>
            </a:r>
          </a:p>
        </p:txBody>
      </p:sp>
      <p:sp>
        <p:nvSpPr>
          <p:cNvPr id="2" name="Triangle 1">
            <a:extLst>
              <a:ext uri="{FF2B5EF4-FFF2-40B4-BE49-F238E27FC236}">
                <a16:creationId xmlns:a16="http://schemas.microsoft.com/office/drawing/2014/main" id="{A7626DFD-05C3-E345-9755-921556524A1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7C7AF8FF-CBAE-E943-B26A-5A30AE96295F}"/>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139B24A0-A7D8-B549-9E72-18348C426E8A}"/>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4C780170-D322-C144-845E-2A54AB81BAB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CD93A536-96E5-5E49-B205-1EC852A97DAF}"/>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12FC566-2040-4E49-9136-C2A9FFFEE654}"/>
              </a:ext>
            </a:extLst>
          </p:cNvPr>
          <p:cNvSpPr/>
          <p:nvPr/>
        </p:nvSpPr>
        <p:spPr>
          <a:xfrm rot="10800000">
            <a:off x="11194576" y="5650626"/>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6D87AA9-9610-E143-A58A-76A7CE97D975}"/>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10E743B2-6334-F94A-86D7-605639E0B4AF}"/>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EE7677D2-CF79-C647-8DD3-39F23C2AFD7B}"/>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7AA56559-88F1-7F44-AC7A-7FB8E960F027}"/>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0CAA701-7870-0F4A-BF81-E8DD6AD26FF7}"/>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9003565C-9B76-EC44-842E-0FBAEAB0F60C}"/>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38439375-F2D4-804F-B8A7-4A0117247555}"/>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6F411320-B71B-FD48-A858-304AA18A3912}"/>
              </a:ext>
            </a:extLst>
          </p:cNvPr>
          <p:cNvSpPr/>
          <p:nvPr/>
        </p:nvSpPr>
        <p:spPr>
          <a:xfrm rot="10800000">
            <a:off x="9465414" y="5809990"/>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61A43D62-E76A-AD4D-9321-6636902DBDE4}"/>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03F259-7C52-FA4A-BBA6-8F297A9DF5C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06C5EB85-590B-FA49-B00D-6FE3C00C321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7D698F61-7DA7-0447-BF41-BCC9E3F22EC6}"/>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2C80126D-D250-2F47-B288-0081044C08A8}"/>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B270604B-FFB0-E14F-9D6A-6762088BDE71}"/>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F9E7C7E-C9C5-5C48-A6E8-095330ACD5A6}"/>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B15A489E-B48D-0846-89E8-889A39F12E3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2B20BF75-0CE7-A84A-960D-C98056CAF691}"/>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931CDAF8-5F08-9846-BA32-DEE69C7AD908}"/>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7E88488-BBA8-1C40-9E9E-D8FE681AAD0E}"/>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A782D11-3FAC-8A41-A467-8CBBCA7CFA5A}"/>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963687AB-DD69-7E48-A28B-1677FE269CAC}"/>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60A697E2-5307-5945-8E2C-4873D3011223}"/>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EACB61DA-D2CA-0644-9BF1-293E93B5F8AB}"/>
              </a:ext>
            </a:extLst>
          </p:cNvPr>
          <p:cNvSpPr/>
          <p:nvPr/>
        </p:nvSpPr>
        <p:spPr>
          <a:xfrm>
            <a:off x="585107" y="1067614"/>
            <a:ext cx="45719" cy="4789277"/>
          </a:xfrm>
          <a:prstGeom prst="rect">
            <a:avLst/>
          </a:prstGeom>
          <a:gradFill>
            <a:gsLst>
              <a:gs pos="0">
                <a:schemeClr val="bg1"/>
              </a:gs>
              <a:gs pos="100000">
                <a:schemeClr val="bg1">
                  <a:alpha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21E2CCDE-7926-854B-BF97-288B33567F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Parallelogram 61">
            <a:extLst>
              <a:ext uri="{FF2B5EF4-FFF2-40B4-BE49-F238E27FC236}">
                <a16:creationId xmlns:a16="http://schemas.microsoft.com/office/drawing/2014/main" id="{1F2F67F8-C9C5-2D4B-903B-2C938A4D02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3686D7C-A925-0848-85C8-936BE2CA174B}"/>
              </a:ext>
            </a:extLst>
          </p:cNvPr>
          <p:cNvGrpSpPr/>
          <p:nvPr/>
        </p:nvGrpSpPr>
        <p:grpSpPr>
          <a:xfrm>
            <a:off x="7203068" y="-14628"/>
            <a:ext cx="5724680" cy="6219640"/>
            <a:chOff x="7203068" y="-14628"/>
            <a:chExt cx="5724680" cy="6219640"/>
          </a:xfrm>
          <a:solidFill>
            <a:schemeClr val="bg1">
              <a:alpha val="30000"/>
            </a:schemeClr>
          </a:solidFill>
        </p:grpSpPr>
        <p:sp>
          <p:nvSpPr>
            <p:cNvPr id="15" name="Triangle 14">
              <a:extLst>
                <a:ext uri="{FF2B5EF4-FFF2-40B4-BE49-F238E27FC236}">
                  <a16:creationId xmlns:a16="http://schemas.microsoft.com/office/drawing/2014/main" id="{9D9606F1-DF06-E949-83E2-37C2DA103212}"/>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CEFAC53E-CA0E-9840-AA14-67F11C7BAF69}"/>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9946DDE-7296-E644-B0A8-82B49A414150}"/>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8B7646E3-6FFD-2141-BBA0-11B0BFD78BAC}"/>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FE849679-8CFD-DE4C-8935-3EBF95F59283}"/>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D3352872-D942-5C42-B91E-26E4332C36F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09196F7-DAB6-7042-8BC9-8BA42BE284F6}"/>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580D216-9B1B-7E43-AA6A-3243C856F765}"/>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8481E2B3-FD4B-9445-8AB6-BAFF97522394}"/>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25EFFAD9-74E5-CB45-849D-6AB4ABCF514E}"/>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5945BFB5-D541-9642-9ED0-32808CA21E21}"/>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0D9222DD-2CAD-E04B-9F97-EB676DDCADA6}"/>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934C0181-70C2-BF43-8E3C-E02BF7A04025}"/>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29B45E0-C59C-1C42-85DA-9AEFBD3C655D}"/>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421EA3B7-62C6-FD4A-9656-2CE1C1C1600D}"/>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6B7825BE-DB3D-F942-8A18-C2E3B6AC8A9E}"/>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EF0F1B6F-7206-7D40-9FB2-F94B36E9A21A}"/>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FB8BB249-354C-994F-8ADE-77B16350B05C}"/>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7595D44B-7E01-2B49-AE42-127A094098D1}"/>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A3871536-116C-8844-AAD8-92F2803CBC24}"/>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36563E91-C0DE-B14C-AB41-9912DCC1CD9C}"/>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DEBFA246-1C4E-AB47-B9A4-169F2783C437}"/>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A1E72EE5-0BF4-A842-A97B-106C36F9F3F1}"/>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C546E6BA-5173-684B-B59F-540BA87BF42F}"/>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EB370B35-3C50-7A4A-8027-E1E42AFCD534}"/>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14DA504-7B96-7D4B-A62C-BF539BA59FA6}"/>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426EEC4-F029-5541-8BFB-947688B1118F}"/>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1. PRIORIDADES DE RECUPERAÇÃO DA FUNÇÃO EMPRESARIAL</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PRIORIDADES DE RECUPERAÇÃO DA FUNÇÃO EMPRESARIAL</a:t>
            </a:r>
          </a:p>
        </p:txBody>
      </p:sp>
      <p:sp>
        <p:nvSpPr>
          <p:cNvPr id="2" name="TextBox 1">
            <a:extLst>
              <a:ext uri="{FF2B5EF4-FFF2-40B4-BE49-F238E27FC236}">
                <a16:creationId xmlns:a16="http://schemas.microsoft.com/office/drawing/2014/main" id="{683BDD69-E484-E845-9E51-5627A34D76E8}"/>
              </a:ext>
            </a:extLst>
          </p:cNvPr>
          <p:cNvSpPr txBox="1"/>
          <p:nvPr/>
        </p:nvSpPr>
        <p:spPr>
          <a:xfrm>
            <a:off x="1041621" y="1073426"/>
            <a:ext cx="9849678" cy="738664"/>
          </a:xfrm>
          <a:prstGeom prst="rect">
            <a:avLst/>
          </a:prstGeom>
          <a:noFill/>
        </p:spPr>
        <p:txBody>
          <a:bodyPr wrap="square" rtlCol="0">
            <a:spAutoFit/>
          </a:bodyPr>
          <a:lstStyle/>
          <a:p>
            <a:r>
              <a:rPr lang="pt" sz="1400" dirty="0">
                <a:latin typeface="Century Gothic" panose="020B0502020202020204" pitchFamily="34" charset="0"/>
              </a:rPr>
              <a:t>As equipes de recuperação de desastres usam essa estratégia para recuperar operações essenciais de negócios em um local alternativo. O sistema de informações e as equipes de TI restauram funções de TI com base em funções comerciais críticas.</a:t>
            </a:r>
          </a:p>
          <a:p>
            <a:endParaRPr lang="en-US" sz="1400" dirty="0">
              <a:latin typeface="Century Gothic" panose="020B0502020202020204" pitchFamily="34" charset="0"/>
            </a:endParaRP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1812090"/>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00C6135-589C-AF49-8E2E-6EFA8AFAA2C5}"/>
              </a:ext>
            </a:extLst>
          </p:cNvPr>
          <p:cNvGrpSpPr/>
          <p:nvPr/>
        </p:nvGrpSpPr>
        <p:grpSpPr>
          <a:xfrm>
            <a:off x="7203068" y="-14628"/>
            <a:ext cx="5724680" cy="6219640"/>
            <a:chOff x="7203068" y="-14628"/>
            <a:chExt cx="5724680" cy="6219640"/>
          </a:xfrm>
          <a:solidFill>
            <a:schemeClr val="bg1">
              <a:alpha val="30000"/>
            </a:schemeClr>
          </a:solidFill>
        </p:grpSpPr>
        <p:sp>
          <p:nvSpPr>
            <p:cNvPr id="43" name="Triangle 42">
              <a:extLst>
                <a:ext uri="{FF2B5EF4-FFF2-40B4-BE49-F238E27FC236}">
                  <a16:creationId xmlns:a16="http://schemas.microsoft.com/office/drawing/2014/main" id="{E190102D-06AA-4347-8D51-EC18B74F9110}"/>
                </a:ext>
              </a:extLst>
            </p:cNvPr>
            <p:cNvSpPr/>
            <p:nvPr/>
          </p:nvSpPr>
          <p:spPr>
            <a:xfrm>
              <a:off x="8267700" y="1219200"/>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AB26D0E2-231D-534C-AC53-44DBADC5151E}"/>
                </a:ext>
              </a:extLst>
            </p:cNvPr>
            <p:cNvSpPr/>
            <p:nvPr/>
          </p:nvSpPr>
          <p:spPr>
            <a:xfrm rot="10800000">
              <a:off x="8267698" y="2340726"/>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068A4A22-9FDE-3946-BC77-3054E61D5626}"/>
                </a:ext>
              </a:extLst>
            </p:cNvPr>
            <p:cNvSpPr/>
            <p:nvPr/>
          </p:nvSpPr>
          <p:spPr>
            <a:xfrm>
              <a:off x="9117614" y="2441587"/>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6D0D94B2-E293-6942-A026-51A5C5D814A9}"/>
                </a:ext>
              </a:extLst>
            </p:cNvPr>
            <p:cNvSpPr/>
            <p:nvPr/>
          </p:nvSpPr>
          <p:spPr>
            <a:xfrm rot="10800000">
              <a:off x="9117612" y="3563113"/>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B51B222-9DF1-BF4D-8275-CE49141F8289}"/>
                </a:ext>
              </a:extLst>
            </p:cNvPr>
            <p:cNvSpPr/>
            <p:nvPr/>
          </p:nvSpPr>
          <p:spPr>
            <a:xfrm rot="10800000">
              <a:off x="9118598" y="-14627"/>
              <a:ext cx="3073402" cy="230083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4AC5041A-EA4B-8544-A13B-3D7C7C34EC94}"/>
                </a:ext>
              </a:extLst>
            </p:cNvPr>
            <p:cNvSpPr/>
            <p:nvPr/>
          </p:nvSpPr>
          <p:spPr>
            <a:xfrm>
              <a:off x="11194577" y="5032308"/>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EB5BD920-438F-4E43-AEF9-181F821B0D99}"/>
                </a:ext>
              </a:extLst>
            </p:cNvPr>
            <p:cNvSpPr/>
            <p:nvPr/>
          </p:nvSpPr>
          <p:spPr>
            <a:xfrm rot="10800000">
              <a:off x="10726003" y="4976702"/>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2CBE855A-3DDC-0249-AF1F-C2C2A8A7FC8A}"/>
                </a:ext>
              </a:extLst>
            </p:cNvPr>
            <p:cNvSpPr/>
            <p:nvPr/>
          </p:nvSpPr>
          <p:spPr>
            <a:xfrm>
              <a:off x="10726004" y="4358384"/>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2A9B7092-975C-8F41-B073-B61547CF33B2}"/>
                </a:ext>
              </a:extLst>
            </p:cNvPr>
            <p:cNvSpPr/>
            <p:nvPr/>
          </p:nvSpPr>
          <p:spPr>
            <a:xfrm>
              <a:off x="10732980" y="2926103"/>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6624824A-D355-9C4D-AEEE-741025D3236F}"/>
                </a:ext>
              </a:extLst>
            </p:cNvPr>
            <p:cNvSpPr/>
            <p:nvPr/>
          </p:nvSpPr>
          <p:spPr>
            <a:xfrm rot="10800000">
              <a:off x="10732979" y="3544421"/>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F474AEF0-7F7C-4F4E-B8B3-4F09830CD584}"/>
                </a:ext>
              </a:extLst>
            </p:cNvPr>
            <p:cNvSpPr/>
            <p:nvPr/>
          </p:nvSpPr>
          <p:spPr>
            <a:xfrm>
              <a:off x="11201553" y="3600027"/>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73D6F6F-891C-DD4D-A496-0C8F7CF32182}"/>
                </a:ext>
              </a:extLst>
            </p:cNvPr>
            <p:cNvSpPr/>
            <p:nvPr/>
          </p:nvSpPr>
          <p:spPr>
            <a:xfrm rot="10800000">
              <a:off x="11201552" y="4218345"/>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8FEF452-8BEE-394B-A09C-79076DB24134}"/>
                </a:ext>
              </a:extLst>
            </p:cNvPr>
            <p:cNvSpPr/>
            <p:nvPr/>
          </p:nvSpPr>
          <p:spPr>
            <a:xfrm>
              <a:off x="9465415" y="535103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1F66416E-A965-DF45-BDB9-198A0C326ABD}"/>
                </a:ext>
              </a:extLst>
            </p:cNvPr>
            <p:cNvSpPr/>
            <p:nvPr/>
          </p:nvSpPr>
          <p:spPr>
            <a:xfrm rot="10800000">
              <a:off x="8796054" y="4684640"/>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0566F0C5-4043-B442-8CAE-339A5854859A}"/>
                </a:ext>
              </a:extLst>
            </p:cNvPr>
            <p:cNvSpPr/>
            <p:nvPr/>
          </p:nvSpPr>
          <p:spPr>
            <a:xfrm>
              <a:off x="8796055" y="422568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68E2EFBD-A3F1-B345-9675-BB8712BC7141}"/>
                </a:ext>
              </a:extLst>
            </p:cNvPr>
            <p:cNvSpPr/>
            <p:nvPr/>
          </p:nvSpPr>
          <p:spPr>
            <a:xfrm>
              <a:off x="11429639" y="676405"/>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8EFC2F50-C3B6-7849-A279-BFD8442DF83D}"/>
                </a:ext>
              </a:extLst>
            </p:cNvPr>
            <p:cNvSpPr/>
            <p:nvPr/>
          </p:nvSpPr>
          <p:spPr>
            <a:xfrm rot="10800000">
              <a:off x="11429637" y="1797931"/>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8F4579C0-18FD-A04B-9724-DEB712296502}"/>
                </a:ext>
              </a:extLst>
            </p:cNvPr>
            <p:cNvSpPr/>
            <p:nvPr/>
          </p:nvSpPr>
          <p:spPr>
            <a:xfrm rot="10800000">
              <a:off x="10001145" y="4978503"/>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8768ABE7-4B6B-C447-93C8-584F89ECCA1E}"/>
                </a:ext>
              </a:extLst>
            </p:cNvPr>
            <p:cNvSpPr/>
            <p:nvPr/>
          </p:nvSpPr>
          <p:spPr>
            <a:xfrm>
              <a:off x="8478550" y="3436582"/>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24938ECF-6591-9841-823B-4FD40D0F9FC8}"/>
                </a:ext>
              </a:extLst>
            </p:cNvPr>
            <p:cNvSpPr/>
            <p:nvPr/>
          </p:nvSpPr>
          <p:spPr>
            <a:xfrm>
              <a:off x="10560298" y="3911608"/>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BB20246-BB6A-D044-8330-A8D92CDECABB}"/>
                </a:ext>
              </a:extLst>
            </p:cNvPr>
            <p:cNvSpPr/>
            <p:nvPr/>
          </p:nvSpPr>
          <p:spPr>
            <a:xfrm rot="10800000">
              <a:off x="10924816" y="6039467"/>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18AF416A-4AAD-E84E-9B9B-F199039DFD3B}"/>
                </a:ext>
              </a:extLst>
            </p:cNvPr>
            <p:cNvSpPr/>
            <p:nvPr/>
          </p:nvSpPr>
          <p:spPr>
            <a:xfrm rot="10800000">
              <a:off x="8157134" y="1651419"/>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9CF71789-B327-8343-B32B-9B17B0179868}"/>
                </a:ext>
              </a:extLst>
            </p:cNvPr>
            <p:cNvSpPr/>
            <p:nvPr/>
          </p:nvSpPr>
          <p:spPr>
            <a:xfrm>
              <a:off x="11586492" y="2465841"/>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riangle 65">
              <a:extLst>
                <a:ext uri="{FF2B5EF4-FFF2-40B4-BE49-F238E27FC236}">
                  <a16:creationId xmlns:a16="http://schemas.microsoft.com/office/drawing/2014/main" id="{E9AD7BDB-A320-364E-BEDA-73270DC18CCF}"/>
                </a:ext>
              </a:extLst>
            </p:cNvPr>
            <p:cNvSpPr/>
            <p:nvPr/>
          </p:nvSpPr>
          <p:spPr>
            <a:xfrm>
              <a:off x="8875258" y="425489"/>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riangle 66">
              <a:extLst>
                <a:ext uri="{FF2B5EF4-FFF2-40B4-BE49-F238E27FC236}">
                  <a16:creationId xmlns:a16="http://schemas.microsoft.com/office/drawing/2014/main" id="{06BE3501-651C-DB4F-A952-1EAEE94AE591}"/>
                </a:ext>
              </a:extLst>
            </p:cNvPr>
            <p:cNvSpPr/>
            <p:nvPr/>
          </p:nvSpPr>
          <p:spPr>
            <a:xfrm rot="10800000">
              <a:off x="11900905" y="4908188"/>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riangle 67">
              <a:extLst>
                <a:ext uri="{FF2B5EF4-FFF2-40B4-BE49-F238E27FC236}">
                  <a16:creationId xmlns:a16="http://schemas.microsoft.com/office/drawing/2014/main" id="{F516AFE1-72D2-0748-8092-A7481E24AFFD}"/>
                </a:ext>
              </a:extLst>
            </p:cNvPr>
            <p:cNvSpPr/>
            <p:nvPr/>
          </p:nvSpPr>
          <p:spPr>
            <a:xfrm>
              <a:off x="9494499" y="1271969"/>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riangle 68">
              <a:extLst>
                <a:ext uri="{FF2B5EF4-FFF2-40B4-BE49-F238E27FC236}">
                  <a16:creationId xmlns:a16="http://schemas.microsoft.com/office/drawing/2014/main" id="{63C30171-DF92-6D49-9313-493D8E48F1B8}"/>
                </a:ext>
              </a:extLst>
            </p:cNvPr>
            <p:cNvSpPr/>
            <p:nvPr/>
          </p:nvSpPr>
          <p:spPr>
            <a:xfrm rot="10800000">
              <a:off x="7203068" y="-14628"/>
              <a:ext cx="1592986" cy="119255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2. ESTRATÉGIA DE REALOCAÇÃO</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ESTRATÉGIA DE REALOCAÇÃO + SITE DE NEGÓCIOS ALTERNATIVO</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3. SITE DE NEGÓCIOS ALTERNATIVO</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954107"/>
          </a:xfrm>
          <a:prstGeom prst="rect">
            <a:avLst/>
          </a:prstGeom>
          <a:noFill/>
        </p:spPr>
        <p:txBody>
          <a:bodyPr wrap="square" rtlCol="0">
            <a:spAutoFit/>
          </a:bodyPr>
          <a:lstStyle/>
          <a:p>
            <a:r>
              <a:rPr lang="pt" sz="1400" dirty="0">
                <a:latin typeface="Century Gothic" panose="020B0502020202020204" pitchFamily="34" charset="0"/>
              </a:rPr>
              <a:t>Uma organização usa o site de negócios alternativo e a estratégia de realocação em caso de desastre ou interrupção que inibe a continuação dos processos de negócios no local de negócios original. Essa estratégia deve incluir locais de realocação de curto e longo prazo no caso de ambos os tipos de interrupções.</a:t>
            </a:r>
          </a:p>
          <a:p>
            <a:endParaRPr lang="en-US" sz="1400" dirty="0">
              <a:latin typeface="Century Gothic" panose="020B0502020202020204" pitchFamily="34" charset="0"/>
            </a:endParaRP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6318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PLANO DE RECUPERAÇÃO</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4. PLANO DE RECUPERAÇÃO</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263770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5. FASES DE RECUPERAÇÃO</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FASES DE RECUPERAÇÃO</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1335018015"/>
              </p:ext>
            </p:extLst>
          </p:nvPr>
        </p:nvGraphicFramePr>
        <p:xfrm>
          <a:off x="248054" y="1427393"/>
          <a:ext cx="11587631" cy="4622356"/>
        </p:xfrm>
        <a:graphic>
          <a:graphicData uri="http://schemas.openxmlformats.org/drawingml/2006/table">
            <a:tbl>
              <a:tblPr firstRow="1" bandRow="1">
                <a:tableStyleId>{5C22544A-7EE6-4342-B048-85BDC9FD1C3A}</a:tableStyleId>
              </a:tblPr>
              <a:tblGrid>
                <a:gridCol w="2117459">
                  <a:extLst>
                    <a:ext uri="{9D8B030D-6E8A-4147-A177-3AD203B41FA5}">
                      <a16:colId xmlns:a16="http://schemas.microsoft.com/office/drawing/2014/main" val="3423348190"/>
                    </a:ext>
                  </a:extLst>
                </a:gridCol>
                <a:gridCol w="9470172">
                  <a:extLst>
                    <a:ext uri="{9D8B030D-6E8A-4147-A177-3AD203B41FA5}">
                      <a16:colId xmlns:a16="http://schemas.microsoft.com/office/drawing/2014/main" val="1898534182"/>
                    </a:ext>
                  </a:extLst>
                </a:gridCol>
              </a:tblGrid>
              <a:tr h="1155589">
                <a:tc>
                  <a:txBody>
                    <a:bodyPr/>
                    <a:lstStyle/>
                    <a:p>
                      <a:pPr algn="r"/>
                      <a:r>
                        <a:rPr lang="pt" sz="2000" b="0" dirty="0">
                          <a:solidFill>
                            <a:schemeClr val="bg1">
                              <a:lumMod val="50000"/>
                            </a:schemeClr>
                          </a:solidFill>
                          <a:latin typeface="Century Gothic" panose="020B0502020202020204" pitchFamily="34" charset="0"/>
                        </a:rPr>
                        <a:t>OCORRÊNCIA DE DESASTRES</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A empresa declara um desastre e toma a decisão de ativar o resto do plano de recuperação.</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pt" sz="2000" b="0" dirty="0">
                          <a:solidFill>
                            <a:schemeClr val="bg1">
                              <a:lumMod val="50000"/>
                            </a:schemeClr>
                          </a:solidFill>
                          <a:latin typeface="Century Gothic" panose="020B0502020202020204" pitchFamily="34" charset="0"/>
                        </a:rPr>
                        <a:t>ATIVAÇÃO DO PLANO</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Durante essa fase, a empresa coloca em prática o plano de contingência do negócio. </a:t>
                      </a:r>
                    </a:p>
                    <a:p>
                      <a:pPr marL="285750" indent="-285750">
                        <a:buClr>
                          <a:srgbClr val="F0A622"/>
                        </a:buClr>
                        <a:buFont typeface="System Font Regular"/>
                        <a:buChar char="⚬"/>
                      </a:pPr>
                      <a:endParaRPr lang="en-US" sz="900" b="0" dirty="0">
                        <a:solidFill>
                          <a:schemeClr val="tx1">
                            <a:lumMod val="65000"/>
                            <a:lumOff val="35000"/>
                          </a:schemeClr>
                        </a:solidFill>
                        <a:latin typeface="Century Gothic" panose="020B0502020202020204" pitchFamily="34" charset="0"/>
                      </a:endParaRPr>
                    </a:p>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Essa fase continua até que a empresa garanta o local de negócios alternativo e realoque as operações do negócio.</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pt" sz="2000" b="0" dirty="0">
                          <a:solidFill>
                            <a:schemeClr val="bg1">
                              <a:lumMod val="50000"/>
                            </a:schemeClr>
                          </a:solidFill>
                          <a:latin typeface="Century Gothic" panose="020B0502020202020204" pitchFamily="34" charset="0"/>
                        </a:rPr>
                        <a:t>OPERAÇÃO LOCAL ALTERNATIVA</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Esta fase continua até que o negócio possa restaurar a instalação primária.</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pt" sz="2000" b="0" dirty="0">
                          <a:solidFill>
                            <a:schemeClr val="bg1">
                              <a:lumMod val="50000"/>
                            </a:schemeClr>
                          </a:solidFill>
                          <a:latin typeface="Century Gothic" panose="020B0502020202020204" pitchFamily="34" charset="0"/>
                        </a:rPr>
                        <a:t>TRANSIÇÃO PARA LOCAL PRIMÁRIO</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Essa fase continua até que a empresa possa transferir adequadamente as operações de negócios de volta para o site de negócios original. </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849678" cy="523220"/>
          </a:xfrm>
          <a:prstGeom prst="rect">
            <a:avLst/>
          </a:prstGeom>
          <a:noFill/>
        </p:spPr>
        <p:txBody>
          <a:bodyPr wrap="square" rtlCol="0">
            <a:spAutoFit/>
          </a:bodyPr>
          <a:lstStyle/>
          <a:p>
            <a:r>
              <a:rPr lang="pt" sz="1400" dirty="0">
                <a:latin typeface="Century Gothic" panose="020B0502020202020204" pitchFamily="34" charset="0"/>
              </a:rPr>
              <a:t>Essas são as atividades mais necessárias para que o negócio continue, e o plano de recuperação deve direcionar essas funções essenciais para o negócio. O plano de recuperação deve prosseguir da seguinte forma:</a:t>
            </a:r>
          </a:p>
        </p:txBody>
      </p:sp>
    </p:spTree>
    <p:extLst>
      <p:ext uri="{BB962C8B-B14F-4D97-AF65-F5344CB8AC3E}">
        <p14:creationId xmlns:p14="http://schemas.microsoft.com/office/powerpoint/2010/main" val="172103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B84225B3-7EC6-5B4C-BF11-72E5E07699D4}"/>
              </a:ext>
            </a:extLst>
          </p:cNvPr>
          <p:cNvGrpSpPr/>
          <p:nvPr/>
        </p:nvGrpSpPr>
        <p:grpSpPr>
          <a:xfrm>
            <a:off x="7203068" y="-14628"/>
            <a:ext cx="5724680" cy="6219640"/>
            <a:chOff x="7203068" y="-14628"/>
            <a:chExt cx="5724680" cy="6219640"/>
          </a:xfrm>
          <a:solidFill>
            <a:schemeClr val="bg1">
              <a:alpha val="30000"/>
            </a:schemeClr>
          </a:solidFill>
        </p:grpSpPr>
        <p:sp>
          <p:nvSpPr>
            <p:cNvPr id="39" name="Triangle 38">
              <a:extLst>
                <a:ext uri="{FF2B5EF4-FFF2-40B4-BE49-F238E27FC236}">
                  <a16:creationId xmlns:a16="http://schemas.microsoft.com/office/drawing/2014/main" id="{05B0AA54-D161-0141-BF1F-38E2D7BCBF9E}"/>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1326FF50-EE2B-4C42-BD8B-6F9202121978}"/>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FA8599A4-5C33-384C-A9D8-6FFE79D108FF}"/>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riangle 72">
              <a:extLst>
                <a:ext uri="{FF2B5EF4-FFF2-40B4-BE49-F238E27FC236}">
                  <a16:creationId xmlns:a16="http://schemas.microsoft.com/office/drawing/2014/main" id="{4B248E34-E1D2-6344-B1EF-ED0436A8F796}"/>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riangle 73">
              <a:extLst>
                <a:ext uri="{FF2B5EF4-FFF2-40B4-BE49-F238E27FC236}">
                  <a16:creationId xmlns:a16="http://schemas.microsoft.com/office/drawing/2014/main" id="{2F876B4B-9605-064E-847B-B284C11AC006}"/>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riangle 74">
              <a:extLst>
                <a:ext uri="{FF2B5EF4-FFF2-40B4-BE49-F238E27FC236}">
                  <a16:creationId xmlns:a16="http://schemas.microsoft.com/office/drawing/2014/main" id="{47470EDC-8B03-804B-A66A-3A44A5C32E9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riangle 75">
              <a:extLst>
                <a:ext uri="{FF2B5EF4-FFF2-40B4-BE49-F238E27FC236}">
                  <a16:creationId xmlns:a16="http://schemas.microsoft.com/office/drawing/2014/main" id="{A5D94FFE-F4DC-BA41-9C0C-AB2B347C40B5}"/>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riangle 76">
              <a:extLst>
                <a:ext uri="{FF2B5EF4-FFF2-40B4-BE49-F238E27FC236}">
                  <a16:creationId xmlns:a16="http://schemas.microsoft.com/office/drawing/2014/main" id="{B9B05077-049E-804A-947A-2D46719A3470}"/>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riangle 77">
              <a:extLst>
                <a:ext uri="{FF2B5EF4-FFF2-40B4-BE49-F238E27FC236}">
                  <a16:creationId xmlns:a16="http://schemas.microsoft.com/office/drawing/2014/main" id="{7AE0903F-9163-0143-B531-0B1628A6298C}"/>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riangle 78">
              <a:extLst>
                <a:ext uri="{FF2B5EF4-FFF2-40B4-BE49-F238E27FC236}">
                  <a16:creationId xmlns:a16="http://schemas.microsoft.com/office/drawing/2014/main" id="{BC74C5BE-8CCB-CE42-8FFF-693E566D2CEB}"/>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riangle 79">
              <a:extLst>
                <a:ext uri="{FF2B5EF4-FFF2-40B4-BE49-F238E27FC236}">
                  <a16:creationId xmlns:a16="http://schemas.microsoft.com/office/drawing/2014/main" id="{BF58198D-FCE5-1540-9D54-435F5E407D16}"/>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riangle 80">
              <a:extLst>
                <a:ext uri="{FF2B5EF4-FFF2-40B4-BE49-F238E27FC236}">
                  <a16:creationId xmlns:a16="http://schemas.microsoft.com/office/drawing/2014/main" id="{2619ECE4-C48D-204B-82C1-CA7999FD3042}"/>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riangle 81">
              <a:extLst>
                <a:ext uri="{FF2B5EF4-FFF2-40B4-BE49-F238E27FC236}">
                  <a16:creationId xmlns:a16="http://schemas.microsoft.com/office/drawing/2014/main" id="{202F6F53-5592-A44F-9870-C27C6E291206}"/>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riangle 82">
              <a:extLst>
                <a:ext uri="{FF2B5EF4-FFF2-40B4-BE49-F238E27FC236}">
                  <a16:creationId xmlns:a16="http://schemas.microsoft.com/office/drawing/2014/main" id="{1FF84C22-75FA-BB49-AEC3-FCE23F453E4E}"/>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riangle 83">
              <a:extLst>
                <a:ext uri="{FF2B5EF4-FFF2-40B4-BE49-F238E27FC236}">
                  <a16:creationId xmlns:a16="http://schemas.microsoft.com/office/drawing/2014/main" id="{282760EC-4A48-1546-B6FE-B36BF2846DB5}"/>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riangle 84">
              <a:extLst>
                <a:ext uri="{FF2B5EF4-FFF2-40B4-BE49-F238E27FC236}">
                  <a16:creationId xmlns:a16="http://schemas.microsoft.com/office/drawing/2014/main" id="{51A1BE42-577E-0C43-89CC-18A6899756CF}"/>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riangle 85">
              <a:extLst>
                <a:ext uri="{FF2B5EF4-FFF2-40B4-BE49-F238E27FC236}">
                  <a16:creationId xmlns:a16="http://schemas.microsoft.com/office/drawing/2014/main" id="{20958CE3-BF10-624D-B156-7FE24C7EF8FE}"/>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riangle 86">
              <a:extLst>
                <a:ext uri="{FF2B5EF4-FFF2-40B4-BE49-F238E27FC236}">
                  <a16:creationId xmlns:a16="http://schemas.microsoft.com/office/drawing/2014/main" id="{B859088B-06C3-674A-B15E-FB8DD0112DA1}"/>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riangle 87">
              <a:extLst>
                <a:ext uri="{FF2B5EF4-FFF2-40B4-BE49-F238E27FC236}">
                  <a16:creationId xmlns:a16="http://schemas.microsoft.com/office/drawing/2014/main" id="{2315DBE7-FF8F-7C4F-9FBB-785BE89B122D}"/>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riangle 88">
              <a:extLst>
                <a:ext uri="{FF2B5EF4-FFF2-40B4-BE49-F238E27FC236}">
                  <a16:creationId xmlns:a16="http://schemas.microsoft.com/office/drawing/2014/main" id="{4400DF79-6AFD-AD40-A399-06F533FC524A}"/>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riangle 89">
              <a:extLst>
                <a:ext uri="{FF2B5EF4-FFF2-40B4-BE49-F238E27FC236}">
                  <a16:creationId xmlns:a16="http://schemas.microsoft.com/office/drawing/2014/main" id="{55A1EFEE-28DB-E84D-93A2-1596BBD51282}"/>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riangle 90">
              <a:extLst>
                <a:ext uri="{FF2B5EF4-FFF2-40B4-BE49-F238E27FC236}">
                  <a16:creationId xmlns:a16="http://schemas.microsoft.com/office/drawing/2014/main" id="{E62CD0C5-E2CB-5145-A66D-4855F8F90F40}"/>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riangle 91">
              <a:extLst>
                <a:ext uri="{FF2B5EF4-FFF2-40B4-BE49-F238E27FC236}">
                  <a16:creationId xmlns:a16="http://schemas.microsoft.com/office/drawing/2014/main" id="{1B3CB928-493D-E849-9304-D2ECD764636F}"/>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riangle 92">
              <a:extLst>
                <a:ext uri="{FF2B5EF4-FFF2-40B4-BE49-F238E27FC236}">
                  <a16:creationId xmlns:a16="http://schemas.microsoft.com/office/drawing/2014/main" id="{87140201-E1ED-544E-ACF6-B3856BE319E7}"/>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riangle 93">
              <a:extLst>
                <a:ext uri="{FF2B5EF4-FFF2-40B4-BE49-F238E27FC236}">
                  <a16:creationId xmlns:a16="http://schemas.microsoft.com/office/drawing/2014/main" id="{9C0FCB92-98D6-5040-9682-E2566C25942E}"/>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riangle 94">
              <a:extLst>
                <a:ext uri="{FF2B5EF4-FFF2-40B4-BE49-F238E27FC236}">
                  <a16:creationId xmlns:a16="http://schemas.microsoft.com/office/drawing/2014/main" id="{CEB55D85-F5C6-974B-BDD4-6CEDC7C1B760}"/>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riangle 95">
              <a:extLst>
                <a:ext uri="{FF2B5EF4-FFF2-40B4-BE49-F238E27FC236}">
                  <a16:creationId xmlns:a16="http://schemas.microsoft.com/office/drawing/2014/main" id="{44C94825-F267-CD48-8529-AA8BEC64E93B}"/>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6. BACKUP DE REGISTROS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BACKUP DE REGISTROS + PLANO DE RESTAURAÇÃO</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7. PLANO DE RESTAURAÇÃO</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738664"/>
          </a:xfrm>
          <a:prstGeom prst="rect">
            <a:avLst/>
          </a:prstGeom>
          <a:noFill/>
        </p:spPr>
        <p:txBody>
          <a:bodyPr wrap="square" rtlCol="0">
            <a:spAutoFit/>
          </a:bodyPr>
          <a:lstStyle/>
          <a:p>
            <a:r>
              <a:rPr lang="pt" sz="1400" dirty="0">
                <a:latin typeface="Century Gothic" panose="020B0502020202020204" pitchFamily="34" charset="0"/>
              </a:rPr>
              <a:t>As equipes de recuperação de desastres/ TI mantêm, controlam e verificam periodicamente todos os registros vitais para a continuação das operações comerciais e que seriam afetados por interrupções ou desastres nas instalações. As equipes periodicamente faz backup e armazenam os arquivos mais críticos em um local offsite.</a:t>
            </a: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pt" sz="1400" dirty="0">
                <a:latin typeface="Century Gothic" panose="020B0502020202020204" pitchFamily="34" charset="0"/>
              </a:rPr>
              <a:t>Inserir texto</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087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pt" sz="4000" dirty="0">
                <a:solidFill>
                  <a:schemeClr val="tx1">
                    <a:lumMod val="65000"/>
                    <a:lumOff val="35000"/>
                  </a:schemeClr>
                </a:solidFill>
                <a:latin typeface="Century Gothic" panose="020B0502020202020204" pitchFamily="34" charset="0"/>
              </a:rPr>
              <a:t>8. EQUIPES DE RECUPERAÇÃO</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EQUIPES DE RECUPERAÇÃO</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248142811"/>
              </p:ext>
            </p:extLst>
          </p:nvPr>
        </p:nvGraphicFramePr>
        <p:xfrm>
          <a:off x="206346" y="1546915"/>
          <a:ext cx="11587631" cy="4622356"/>
        </p:xfrm>
        <a:graphic>
          <a:graphicData uri="http://schemas.openxmlformats.org/drawingml/2006/table">
            <a:tbl>
              <a:tblPr firstRow="1" bandRow="1">
                <a:tableStyleId>{5C22544A-7EE6-4342-B048-85BDC9FD1C3A}</a:tableStyleId>
              </a:tblPr>
              <a:tblGrid>
                <a:gridCol w="2236729">
                  <a:extLst>
                    <a:ext uri="{9D8B030D-6E8A-4147-A177-3AD203B41FA5}">
                      <a16:colId xmlns:a16="http://schemas.microsoft.com/office/drawing/2014/main" val="3423348190"/>
                    </a:ext>
                  </a:extLst>
                </a:gridCol>
                <a:gridCol w="9350902">
                  <a:extLst>
                    <a:ext uri="{9D8B030D-6E8A-4147-A177-3AD203B41FA5}">
                      <a16:colId xmlns:a16="http://schemas.microsoft.com/office/drawing/2014/main" val="1898534182"/>
                    </a:ext>
                  </a:extLst>
                </a:gridCol>
              </a:tblGrid>
              <a:tr h="1155589">
                <a:tc>
                  <a:txBody>
                    <a:bodyPr/>
                    <a:lstStyle/>
                    <a:p>
                      <a:pPr algn="r"/>
                      <a:r>
                        <a:rPr lang="pt" sz="2000" b="0" dirty="0">
                          <a:solidFill>
                            <a:schemeClr val="bg1">
                              <a:lumMod val="50000"/>
                            </a:schemeClr>
                          </a:solidFill>
                          <a:latin typeface="Century Gothic" panose="020B0502020202020204" pitchFamily="34" charset="0"/>
                        </a:rPr>
                        <a:t>FUNÇÕES EM EQUIPE</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Líder da equipe, líder da equipe de backup, membro da equipe</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pt" sz="2000" b="0" dirty="0">
                          <a:solidFill>
                            <a:schemeClr val="bg1">
                              <a:lumMod val="50000"/>
                            </a:schemeClr>
                          </a:solidFill>
                          <a:latin typeface="Century Gothic" panose="020B0502020202020204" pitchFamily="34" charset="0"/>
                        </a:rPr>
                        <a:t>CONTATOS DA EQUIPE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Armazenado no apêndice da lista de contatos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pt" sz="2000" b="0" dirty="0">
                          <a:solidFill>
                            <a:schemeClr val="bg1">
                              <a:lumMod val="50000"/>
                            </a:schemeClr>
                          </a:solidFill>
                          <a:latin typeface="Century Gothic" panose="020B0502020202020204" pitchFamily="34" charset="0"/>
                        </a:rPr>
                        <a:t>RESPONSABILIDADES DA EQUIPE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Comandante de Incidentes, Oficial de RH/RP, Tecnologia da Informação, Finanças/Administrador, Jurídico/Contatos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pt" sz="2000" b="0" dirty="0">
                          <a:solidFill>
                            <a:schemeClr val="bg1">
                              <a:lumMod val="50000"/>
                            </a:schemeClr>
                          </a:solidFill>
                          <a:latin typeface="Century Gothic" panose="020B0502020202020204" pitchFamily="34" charset="0"/>
                        </a:rPr>
                        <a:t>EQUIPES DE RECUPERAÇÃO DEPARTAMENTAL</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pt" sz="1500" b="0" dirty="0">
                          <a:solidFill>
                            <a:schemeClr val="tx1">
                              <a:lumMod val="65000"/>
                              <a:lumOff val="35000"/>
                            </a:schemeClr>
                          </a:solidFill>
                          <a:latin typeface="Century Gothic" panose="020B0502020202020204" pitchFamily="34" charset="0"/>
                        </a:rPr>
                        <a:t>Coordenador de Contingência de Negócios, Equipe de Comunicações do EOC, Equipe de Recursos Humanos do EOC, Equipe de Administração do EOC, Equipe de Resposta a Emergências, Equipe de Recuperação de Tecnologia da Informação</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165866" cy="738664"/>
          </a:xfrm>
          <a:prstGeom prst="rect">
            <a:avLst/>
          </a:prstGeom>
          <a:noFill/>
        </p:spPr>
        <p:txBody>
          <a:bodyPr wrap="square" rtlCol="0">
            <a:spAutoFit/>
          </a:bodyPr>
          <a:lstStyle/>
          <a:p>
            <a:r>
              <a:rPr lang="pt" sz="1400" dirty="0">
                <a:latin typeface="Century Gothic" panose="020B0502020202020204" pitchFamily="34" charset="0"/>
              </a:rPr>
              <a:t>A empresa estabelece equipes de recuperação e divide os participantes em grupos apropriados com base na função de trabalho e título. A organização designa um líder de equipe para cada equipe. Ele atribui uma função ou dever específico a cada membro restante da equipe.</a:t>
            </a:r>
          </a:p>
        </p:txBody>
      </p:sp>
    </p:spTree>
    <p:extLst>
      <p:ext uri="{BB962C8B-B14F-4D97-AF65-F5344CB8AC3E}">
        <p14:creationId xmlns:p14="http://schemas.microsoft.com/office/powerpoint/2010/main" val="265141363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83679BB-620F-417A-94C0-83755B61B430}" vid="{6CCB8B9B-14CE-49C2-B851-E759BD1D4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IC-Business-Contingency-Plan-Presentation-Template_PowerPoint - SR edits</Template>
  <TotalTime>4</TotalTime>
  <Words>1015</Words>
  <Application>Microsoft Macintosh PowerPoint</Application>
  <PresentationFormat>Widescreen</PresentationFormat>
  <Paragraphs>118</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2021-03-31T16:48:06Z</dcterms:created>
  <dcterms:modified xsi:type="dcterms:W3CDTF">2022-09-11T04:41:58Z</dcterms:modified>
</cp:coreProperties>
</file>