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42" r:id="rId2"/>
    <p:sldId id="258" r:id="rId3"/>
    <p:sldId id="309" r:id="rId4"/>
    <p:sldId id="316" r:id="rId5"/>
    <p:sldId id="344" r:id="rId6"/>
    <p:sldId id="339" r:id="rId7"/>
    <p:sldId id="343" r:id="rId8"/>
    <p:sldId id="346" r:id="rId9"/>
    <p:sldId id="347" r:id="rId10"/>
    <p:sldId id="348" r:id="rId11"/>
    <p:sldId id="341" r:id="rId12"/>
    <p:sldId id="320"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F0A622"/>
    <a:srgbClr val="5B7191"/>
    <a:srgbClr val="EAEEF3"/>
    <a:srgbClr val="CE1D02"/>
    <a:srgbClr val="E3EAF6"/>
    <a:srgbClr val="CDD5DD"/>
    <a:srgbClr val="74859B"/>
    <a:srgbClr val="C4D2E7"/>
    <a:srgbClr val="5E9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4" autoAdjust="0"/>
    <p:restoredTop sz="86447"/>
  </p:normalViewPr>
  <p:slideViewPr>
    <p:cSldViewPr snapToGrid="0" snapToObjects="1">
      <p:cViewPr varScale="1">
        <p:scale>
          <a:sx n="112" d="100"/>
          <a:sy n="112" d="100"/>
        </p:scale>
        <p:origin x="760"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41702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979168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699924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08365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862185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883495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927259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1692396"/>
            <a:ext cx="9247166" cy="646331"/>
          </a:xfrm>
          <a:prstGeom prst="rect">
            <a:avLst/>
          </a:prstGeom>
          <a:noFill/>
        </p:spPr>
        <p:txBody>
          <a:bodyPr wrap="square" rtlCol="0">
            <a:spAutoFit/>
          </a:bodyPr>
          <a:lstStyle/>
          <a:p>
            <a:r>
              <a:rPr lang="ja" sz="3600" dirty="0">
                <a:latin typeface="Century Gothic" panose="020B0502020202020204" pitchFamily="34" charset="0"/>
              </a:rPr>
              <a:t>このテンプレートを使用する際の注意事項</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2622219"/>
            <a:ext cx="7580749" cy="1153457"/>
          </a:xfrm>
          <a:prstGeom prst="rect">
            <a:avLst/>
          </a:prstGeom>
          <a:noFill/>
        </p:spPr>
        <p:txBody>
          <a:bodyPr wrap="square" rtlCol="0">
            <a:spAutoFit/>
          </a:bodyPr>
          <a:lstStyle/>
          <a:p>
            <a:pPr>
              <a:lnSpc>
                <a:spcPct val="150000"/>
              </a:lnSpc>
              <a:spcAft>
                <a:spcPts val="600"/>
              </a:spcAft>
            </a:pPr>
            <a:r>
              <a:rPr lang="ja" sz="1600" dirty="0">
                <a:latin typeface="Century Gothic" panose="020B0502020202020204" pitchFamily="34" charset="0"/>
              </a:rPr>
              <a:t>このプレゼンテーション テンプレートには、独自のビジネス緊急時対応計画を作成するための提案が含まれています。会社のリソースとニーズを反映するようにカスタマイズします。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830997"/>
          </a:xfrm>
          <a:prstGeom prst="rect">
            <a:avLst/>
          </a:prstGeom>
          <a:noFill/>
        </p:spPr>
        <p:txBody>
          <a:bodyPr wrap="square" rtlCol="0">
            <a:spAutoFit/>
          </a:bodyPr>
          <a:lstStyle/>
          <a:p>
            <a:r>
              <a:rPr lang="ja" sz="2400" b="1" dirty="0">
                <a:solidFill>
                  <a:schemeClr val="tx1">
                    <a:lumMod val="65000"/>
                    <a:lumOff val="35000"/>
                  </a:schemeClr>
                </a:solidFill>
                <a:latin typeface="Century Gothic" panose="020B0502020202020204" pitchFamily="34" charset="0"/>
              </a:rPr>
              <a:t>ビジネス・コンティンジェンシー・プラン(BCP) </a:t>
            </a:r>
          </a:p>
          <a:p>
            <a:r>
              <a:rPr lang="ja" sz="2400" b="1" dirty="0">
                <a:solidFill>
                  <a:schemeClr val="tx1">
                    <a:lumMod val="65000"/>
                    <a:lumOff val="35000"/>
                  </a:schemeClr>
                </a:solidFill>
                <a:latin typeface="Century Gothic" panose="020B0502020202020204" pitchFamily="34" charset="0"/>
              </a:rPr>
              <a:t>プレゼンテーションテンプレート</a:t>
            </a:r>
          </a:p>
        </p:txBody>
      </p:sp>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986652B-9BC6-7444-BF5A-F8D0EB5A5069}"/>
              </a:ext>
            </a:extLst>
          </p:cNvPr>
          <p:cNvGrpSpPr/>
          <p:nvPr/>
        </p:nvGrpSpPr>
        <p:grpSpPr>
          <a:xfrm>
            <a:off x="7203068" y="-14628"/>
            <a:ext cx="5724680" cy="6219640"/>
            <a:chOff x="7203068" y="-14628"/>
            <a:chExt cx="5724680" cy="6219640"/>
          </a:xfrm>
          <a:solidFill>
            <a:schemeClr val="bg1">
              <a:alpha val="30000"/>
            </a:schemeClr>
          </a:solidFill>
        </p:grpSpPr>
        <p:sp>
          <p:nvSpPr>
            <p:cNvPr id="13" name="Triangle 12">
              <a:extLst>
                <a:ext uri="{FF2B5EF4-FFF2-40B4-BE49-F238E27FC236}">
                  <a16:creationId xmlns:a16="http://schemas.microsoft.com/office/drawing/2014/main" id="{8918779A-EFB0-474F-8EF3-B35CE4B8FA0E}"/>
                </a:ext>
              </a:extLst>
            </p:cNvPr>
            <p:cNvSpPr/>
            <p:nvPr/>
          </p:nvSpPr>
          <p:spPr>
            <a:xfrm>
              <a:off x="8267700" y="1219200"/>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509F84D0-BDDA-FB49-ABF8-82B483912888}"/>
                </a:ext>
              </a:extLst>
            </p:cNvPr>
            <p:cNvSpPr/>
            <p:nvPr/>
          </p:nvSpPr>
          <p:spPr>
            <a:xfrm rot="10800000">
              <a:off x="8267698" y="2340726"/>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03DBD91C-77DD-3543-B2EF-35E701936917}"/>
                </a:ext>
              </a:extLst>
            </p:cNvPr>
            <p:cNvSpPr/>
            <p:nvPr/>
          </p:nvSpPr>
          <p:spPr>
            <a:xfrm>
              <a:off x="9117614" y="2441587"/>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FB9FAF2D-12E4-924F-AC13-4DCDE7037B2F}"/>
                </a:ext>
              </a:extLst>
            </p:cNvPr>
            <p:cNvSpPr/>
            <p:nvPr/>
          </p:nvSpPr>
          <p:spPr>
            <a:xfrm rot="10800000">
              <a:off x="9117612" y="3563113"/>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36E4EA73-3CB9-DE47-B069-42D19FF37784}"/>
                </a:ext>
              </a:extLst>
            </p:cNvPr>
            <p:cNvSpPr/>
            <p:nvPr/>
          </p:nvSpPr>
          <p:spPr>
            <a:xfrm rot="10800000">
              <a:off x="9118598" y="-14627"/>
              <a:ext cx="3073402" cy="2300834"/>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4076CA68-0024-6E42-A896-D4D19D08E542}"/>
                </a:ext>
              </a:extLst>
            </p:cNvPr>
            <p:cNvSpPr/>
            <p:nvPr/>
          </p:nvSpPr>
          <p:spPr>
            <a:xfrm>
              <a:off x="11194577" y="5032308"/>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900E30B1-123B-E849-974B-53026B5A6339}"/>
                </a:ext>
              </a:extLst>
            </p:cNvPr>
            <p:cNvSpPr/>
            <p:nvPr/>
          </p:nvSpPr>
          <p:spPr>
            <a:xfrm rot="10800000">
              <a:off x="10726003" y="4976702"/>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36883248-56D8-3F47-BFCF-66EB86E9CE74}"/>
                </a:ext>
              </a:extLst>
            </p:cNvPr>
            <p:cNvSpPr/>
            <p:nvPr/>
          </p:nvSpPr>
          <p:spPr>
            <a:xfrm>
              <a:off x="10726004" y="4358384"/>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DF379FAA-B29B-1748-981D-189C10C64251}"/>
                </a:ext>
              </a:extLst>
            </p:cNvPr>
            <p:cNvSpPr/>
            <p:nvPr/>
          </p:nvSpPr>
          <p:spPr>
            <a:xfrm>
              <a:off x="10732980" y="2926103"/>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C6D4EB34-9909-C547-8C99-9221F56A9D78}"/>
                </a:ext>
              </a:extLst>
            </p:cNvPr>
            <p:cNvSpPr/>
            <p:nvPr/>
          </p:nvSpPr>
          <p:spPr>
            <a:xfrm rot="10800000">
              <a:off x="10732979" y="3544421"/>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F610A59D-E646-B441-B0DF-BC13D6EFA5DA}"/>
                </a:ext>
              </a:extLst>
            </p:cNvPr>
            <p:cNvSpPr/>
            <p:nvPr/>
          </p:nvSpPr>
          <p:spPr>
            <a:xfrm>
              <a:off x="11201553" y="3600027"/>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97DB36A-3BDF-AA45-9C90-6A836C8A0526}"/>
                </a:ext>
              </a:extLst>
            </p:cNvPr>
            <p:cNvSpPr/>
            <p:nvPr/>
          </p:nvSpPr>
          <p:spPr>
            <a:xfrm rot="10800000">
              <a:off x="11201552" y="4218345"/>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69B65C17-07BC-A84A-9FAF-16CF4F535107}"/>
                </a:ext>
              </a:extLst>
            </p:cNvPr>
            <p:cNvSpPr/>
            <p:nvPr/>
          </p:nvSpPr>
          <p:spPr>
            <a:xfrm>
              <a:off x="9465415" y="5351037"/>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F1E80829-17DD-8143-962A-8BC3866EC898}"/>
                </a:ext>
              </a:extLst>
            </p:cNvPr>
            <p:cNvSpPr/>
            <p:nvPr/>
          </p:nvSpPr>
          <p:spPr>
            <a:xfrm rot="10800000">
              <a:off x="8796054" y="4684640"/>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B1385AF-1E75-A14A-A1C8-94B16F68C84C}"/>
                </a:ext>
              </a:extLst>
            </p:cNvPr>
            <p:cNvSpPr/>
            <p:nvPr/>
          </p:nvSpPr>
          <p:spPr>
            <a:xfrm>
              <a:off x="8796055" y="4225687"/>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4B688720-7394-C04A-9525-FC8D8983462D}"/>
                </a:ext>
              </a:extLst>
            </p:cNvPr>
            <p:cNvSpPr/>
            <p:nvPr/>
          </p:nvSpPr>
          <p:spPr>
            <a:xfrm>
              <a:off x="11429639" y="676405"/>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3DF6572-915C-8F4C-AE31-8F073BF4FCA6}"/>
                </a:ext>
              </a:extLst>
            </p:cNvPr>
            <p:cNvSpPr/>
            <p:nvPr/>
          </p:nvSpPr>
          <p:spPr>
            <a:xfrm rot="10800000">
              <a:off x="11429637" y="1797931"/>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8CE85D06-6B13-6046-86CD-571A0A453675}"/>
                </a:ext>
              </a:extLst>
            </p:cNvPr>
            <p:cNvSpPr/>
            <p:nvPr/>
          </p:nvSpPr>
          <p:spPr>
            <a:xfrm rot="10800000">
              <a:off x="10001145" y="4978503"/>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C6252674-EDFE-264C-8242-4FFFD44D8006}"/>
                </a:ext>
              </a:extLst>
            </p:cNvPr>
            <p:cNvSpPr/>
            <p:nvPr/>
          </p:nvSpPr>
          <p:spPr>
            <a:xfrm>
              <a:off x="8478550" y="3436582"/>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73DC5638-9B9E-E44E-B012-B1655B8A9183}"/>
                </a:ext>
              </a:extLst>
            </p:cNvPr>
            <p:cNvSpPr/>
            <p:nvPr/>
          </p:nvSpPr>
          <p:spPr>
            <a:xfrm>
              <a:off x="10560298" y="3911608"/>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9DF77F6D-15B2-F44E-8493-2C4FB3AD4AEF}"/>
                </a:ext>
              </a:extLst>
            </p:cNvPr>
            <p:cNvSpPr/>
            <p:nvPr/>
          </p:nvSpPr>
          <p:spPr>
            <a:xfrm rot="10800000">
              <a:off x="10924816" y="6039467"/>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CC9712F2-DBB0-EB49-A265-FB8FE26944BA}"/>
                </a:ext>
              </a:extLst>
            </p:cNvPr>
            <p:cNvSpPr/>
            <p:nvPr/>
          </p:nvSpPr>
          <p:spPr>
            <a:xfrm rot="10800000">
              <a:off x="8157134" y="1651419"/>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F7ACE385-955A-B841-B438-253CC0E34CA9}"/>
                </a:ext>
              </a:extLst>
            </p:cNvPr>
            <p:cNvSpPr/>
            <p:nvPr/>
          </p:nvSpPr>
          <p:spPr>
            <a:xfrm>
              <a:off x="11586492" y="2465841"/>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55C872AD-C2BA-6D4A-8613-FF8043854EE2}"/>
                </a:ext>
              </a:extLst>
            </p:cNvPr>
            <p:cNvSpPr/>
            <p:nvPr/>
          </p:nvSpPr>
          <p:spPr>
            <a:xfrm>
              <a:off x="8875258" y="425489"/>
              <a:ext cx="164136" cy="122877"/>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D4C9B7E-F300-CB4F-B775-24008C940E4E}"/>
                </a:ext>
              </a:extLst>
            </p:cNvPr>
            <p:cNvSpPr/>
            <p:nvPr/>
          </p:nvSpPr>
          <p:spPr>
            <a:xfrm rot="10800000">
              <a:off x="11900905" y="4908188"/>
              <a:ext cx="164136" cy="122877"/>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CF9866D-3912-2449-B47F-3BD9ACC74752}"/>
                </a:ext>
              </a:extLst>
            </p:cNvPr>
            <p:cNvSpPr/>
            <p:nvPr/>
          </p:nvSpPr>
          <p:spPr>
            <a:xfrm>
              <a:off x="9494499" y="1271969"/>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F8BDEF90-F9B1-E243-A250-DD6F1B13DA60}"/>
                </a:ext>
              </a:extLst>
            </p:cNvPr>
            <p:cNvSpPr/>
            <p:nvPr/>
          </p:nvSpPr>
          <p:spPr>
            <a:xfrm rot="10800000">
              <a:off x="7203068" y="-14628"/>
              <a:ext cx="1592986" cy="1192554"/>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Rectangle 7">
            <a:extLst>
              <a:ext uri="{FF2B5EF4-FFF2-40B4-BE49-F238E27FC236}">
                <a16:creationId xmlns:a16="http://schemas.microsoft.com/office/drawing/2014/main" id="{92BB696F-6DA0-0444-A5A0-6825744A17A8}"/>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D0FA9C7A-6421-334E-8F34-4134177C0E2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7BF67AA-1A98-AF4B-8C57-AC95FBE4D907}"/>
              </a:ext>
            </a:extLst>
          </p:cNvPr>
          <p:cNvSpPr txBox="1"/>
          <p:nvPr/>
        </p:nvSpPr>
        <p:spPr>
          <a:xfrm>
            <a:off x="4800046" y="6477000"/>
            <a:ext cx="6573212"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回復手順</a:t>
            </a:r>
          </a:p>
        </p:txBody>
      </p:sp>
      <p:sp>
        <p:nvSpPr>
          <p:cNvPr id="40" name="TextBox 39">
            <a:extLst>
              <a:ext uri="{FF2B5EF4-FFF2-40B4-BE49-F238E27FC236}">
                <a16:creationId xmlns:a16="http://schemas.microsoft.com/office/drawing/2014/main" id="{13FF42B2-CA7D-7941-9CC7-8CE3A9E81EE6}"/>
              </a:ext>
            </a:extLst>
          </p:cNvPr>
          <p:cNvSpPr txBox="1"/>
          <p:nvPr/>
        </p:nvSpPr>
        <p:spPr>
          <a:xfrm>
            <a:off x="274320" y="91440"/>
            <a:ext cx="11384280"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9. 復旧手順</a:t>
            </a:r>
          </a:p>
        </p:txBody>
      </p:sp>
      <p:sp>
        <p:nvSpPr>
          <p:cNvPr id="41" name="TextBox 40">
            <a:extLst>
              <a:ext uri="{FF2B5EF4-FFF2-40B4-BE49-F238E27FC236}">
                <a16:creationId xmlns:a16="http://schemas.microsoft.com/office/drawing/2014/main" id="{EDFB8F47-FEEB-6A4F-AB5D-7FB7360C34F1}"/>
              </a:ext>
            </a:extLst>
          </p:cNvPr>
          <p:cNvSpPr txBox="1"/>
          <p:nvPr/>
        </p:nvSpPr>
        <p:spPr>
          <a:xfrm>
            <a:off x="1041621" y="808251"/>
            <a:ext cx="9849678" cy="738664"/>
          </a:xfrm>
          <a:prstGeom prst="rect">
            <a:avLst/>
          </a:prstGeom>
          <a:noFill/>
        </p:spPr>
        <p:txBody>
          <a:bodyPr wrap="square" rtlCol="0">
            <a:spAutoFit/>
          </a:bodyPr>
          <a:lstStyle/>
          <a:p>
            <a:r>
              <a:rPr lang="ja" sz="1400" dirty="0">
                <a:latin typeface="Century Gothic" panose="020B0502020202020204" pitchFamily="34" charset="0"/>
              </a:rPr>
              <a:t>会社は、通常および重要なビジネス・オペレーションを回復するために必要な特定のアクティビティーまたはタスクを詳述します。適切に回復するために必要なアクティビティとタスクの特定のセットを列挙することによって、各戦略について説明します。</a:t>
            </a:r>
          </a:p>
          <a:p>
            <a:endParaRPr lang="en-US" sz="1400" dirty="0">
              <a:latin typeface="Century Gothic" panose="020B0502020202020204" pitchFamily="34" charset="0"/>
            </a:endParaRPr>
          </a:p>
        </p:txBody>
      </p:sp>
      <p:sp>
        <p:nvSpPr>
          <p:cNvPr id="42" name="TextBox 41">
            <a:extLst>
              <a:ext uri="{FF2B5EF4-FFF2-40B4-BE49-F238E27FC236}">
                <a16:creationId xmlns:a16="http://schemas.microsoft.com/office/drawing/2014/main" id="{BB98B9E2-DFEE-9B42-B780-233A22E24A02}"/>
              </a:ext>
            </a:extLst>
          </p:cNvPr>
          <p:cNvSpPr txBox="1"/>
          <p:nvPr/>
        </p:nvSpPr>
        <p:spPr>
          <a:xfrm>
            <a:off x="1041621" y="1425948"/>
            <a:ext cx="9849678" cy="307777"/>
          </a:xfrm>
          <a:prstGeom prst="rect">
            <a:avLst/>
          </a:prstGeom>
          <a:noFill/>
        </p:spPr>
        <p:txBody>
          <a:bodyPr wrap="square" rtlCol="0">
            <a:spAutoFit/>
          </a:bodyPr>
          <a:lstStyle/>
          <a:p>
            <a:r>
              <a:rPr lang="ja" sz="1400" dirty="0">
                <a:latin typeface="Century Gothic" panose="020B0502020202020204" pitchFamily="34" charset="0"/>
              </a:rPr>
              <a:t>ある。 潜在的な回復手順</a:t>
            </a:r>
          </a:p>
        </p:txBody>
      </p:sp>
      <p:sp>
        <p:nvSpPr>
          <p:cNvPr id="43" name="TextBox 42">
            <a:extLst>
              <a:ext uri="{FF2B5EF4-FFF2-40B4-BE49-F238E27FC236}">
                <a16:creationId xmlns:a16="http://schemas.microsoft.com/office/drawing/2014/main" id="{C2E1D376-C799-4E4F-B414-F45E3BB4CEFC}"/>
              </a:ext>
            </a:extLst>
          </p:cNvPr>
          <p:cNvSpPr txBox="1"/>
          <p:nvPr/>
        </p:nvSpPr>
        <p:spPr>
          <a:xfrm>
            <a:off x="1390587" y="1706542"/>
            <a:ext cx="9849678" cy="4575676"/>
          </a:xfrm>
          <a:prstGeom prst="rect">
            <a:avLst/>
          </a:prstGeom>
          <a:noFill/>
        </p:spPr>
        <p:txBody>
          <a:bodyPr wrap="square" rtlCol="0">
            <a:spAutoFit/>
          </a:bodyPr>
          <a:lstStyle/>
          <a:p>
            <a:pPr>
              <a:lnSpc>
                <a:spcPct val="150000"/>
              </a:lnSpc>
            </a:pPr>
            <a:r>
              <a:rPr lang="ja" sz="1400" dirty="0" err="1">
                <a:latin typeface="Century Gothic" panose="020B0502020202020204" pitchFamily="34" charset="0"/>
              </a:rPr>
              <a:t>i. 災害発生</a:t>
            </a:r>
          </a:p>
          <a:p>
            <a:pPr>
              <a:lnSpc>
                <a:spcPct val="150000"/>
              </a:lnSpc>
            </a:pPr>
            <a:r>
              <a:rPr lang="ja" sz="1400" dirty="0">
                <a:latin typeface="Century Gothic" panose="020B0502020202020204" pitchFamily="34" charset="0"/>
              </a:rPr>
              <a:t>ii. 経営の通知</a:t>
            </a:r>
          </a:p>
          <a:p>
            <a:pPr>
              <a:lnSpc>
                <a:spcPct val="150000"/>
              </a:lnSpc>
            </a:pPr>
            <a:r>
              <a:rPr lang="ja" sz="1400" dirty="0">
                <a:latin typeface="Century Gothic" panose="020B0502020202020204" pitchFamily="34" charset="0"/>
              </a:rPr>
              <a:t>iii. 予備損害評価</a:t>
            </a:r>
          </a:p>
          <a:p>
            <a:pPr>
              <a:lnSpc>
                <a:spcPct val="150000"/>
              </a:lnSpc>
            </a:pPr>
            <a:r>
              <a:rPr lang="ja" sz="1400" dirty="0">
                <a:latin typeface="Century Gothic" panose="020B0502020202020204" pitchFamily="34" charset="0"/>
              </a:rPr>
              <a:t>iv. 災害宣言</a:t>
            </a:r>
          </a:p>
          <a:p>
            <a:pPr>
              <a:lnSpc>
                <a:spcPct val="150000"/>
              </a:lnSpc>
            </a:pPr>
            <a:r>
              <a:rPr lang="ja" sz="1400" dirty="0">
                <a:latin typeface="Century Gothic" panose="020B0502020202020204" pitchFamily="34" charset="0"/>
              </a:rPr>
              <a:t>v. アクティベーションを計画する</a:t>
            </a:r>
          </a:p>
          <a:p>
            <a:pPr>
              <a:lnSpc>
                <a:spcPct val="150000"/>
              </a:lnSpc>
            </a:pPr>
            <a:r>
              <a:rPr lang="ja" sz="1400" dirty="0">
                <a:latin typeface="Century Gothic" panose="020B0502020202020204" pitchFamily="34" charset="0"/>
              </a:rPr>
              <a:t>vi. 代替サイトへの移転</a:t>
            </a:r>
          </a:p>
          <a:p>
            <a:pPr>
              <a:lnSpc>
                <a:spcPct val="150000"/>
              </a:lnSpc>
            </a:pPr>
            <a:r>
              <a:rPr lang="ja" sz="1400" dirty="0">
                <a:latin typeface="Century Gothic" panose="020B0502020202020204" pitchFamily="34" charset="0"/>
              </a:rPr>
              <a:t>vii. 暫定手続の実施</a:t>
            </a:r>
          </a:p>
          <a:p>
            <a:pPr>
              <a:lnSpc>
                <a:spcPct val="150000"/>
              </a:lnSpc>
            </a:pPr>
            <a:r>
              <a:rPr lang="ja" sz="1400" dirty="0">
                <a:latin typeface="Century Gothic" panose="020B0502020202020204" pitchFamily="34" charset="0"/>
              </a:rPr>
              <a:t>viii. コミュニケーションの確立</a:t>
            </a:r>
          </a:p>
          <a:p>
            <a:pPr>
              <a:lnSpc>
                <a:spcPct val="150000"/>
              </a:lnSpc>
            </a:pPr>
            <a:r>
              <a:rPr lang="ja" sz="1400" dirty="0">
                <a:latin typeface="Century Gothic" panose="020B0502020202020204" pitchFamily="34" charset="0"/>
              </a:rPr>
              <a:t>ix. データプロセスの復元とバックアップ場所との通信</a:t>
            </a:r>
          </a:p>
          <a:p>
            <a:pPr>
              <a:lnSpc>
                <a:spcPct val="150000"/>
              </a:lnSpc>
            </a:pPr>
            <a:r>
              <a:rPr lang="ja" sz="1400" dirty="0">
                <a:latin typeface="Century Gothic" panose="020B0502020202020204" pitchFamily="34" charset="0"/>
              </a:rPr>
              <a:t>x. 代替サイト運営の開始</a:t>
            </a:r>
          </a:p>
          <a:p>
            <a:pPr>
              <a:lnSpc>
                <a:spcPct val="150000"/>
              </a:lnSpc>
            </a:pPr>
            <a:r>
              <a:rPr lang="ja" sz="1400" dirty="0">
                <a:latin typeface="Century Gothic" panose="020B0502020202020204" pitchFamily="34" charset="0"/>
              </a:rPr>
              <a:t>xi. 業務の管理 </a:t>
            </a:r>
          </a:p>
          <a:p>
            <a:pPr>
              <a:lnSpc>
                <a:spcPct val="150000"/>
              </a:lnSpc>
            </a:pPr>
            <a:r>
              <a:rPr lang="ja" sz="1400" dirty="0">
                <a:latin typeface="Century Gothic" panose="020B0502020202020204" pitchFamily="34" charset="0"/>
              </a:rPr>
              <a:t>xii. 一次業務への移行</a:t>
            </a:r>
          </a:p>
          <a:p>
            <a:pPr>
              <a:lnSpc>
                <a:spcPct val="150000"/>
              </a:lnSpc>
            </a:pPr>
            <a:r>
              <a:rPr lang="ja" sz="1400" dirty="0">
                <a:latin typeface="Century Gothic" panose="020B0502020202020204" pitchFamily="34" charset="0"/>
              </a:rPr>
              <a:t>xiii. 代替サイト手続の停止</a:t>
            </a:r>
          </a:p>
          <a:p>
            <a:pPr>
              <a:lnSpc>
                <a:spcPct val="150000"/>
              </a:lnSpc>
            </a:pPr>
            <a:r>
              <a:rPr lang="ja" sz="1400" dirty="0">
                <a:latin typeface="Century Gothic" panose="020B0502020202020204" pitchFamily="34" charset="0"/>
              </a:rPr>
              <a:t>xiv. プライマリ・サイトへのリソースの再配置</a:t>
            </a:r>
          </a:p>
        </p:txBody>
      </p:sp>
    </p:spTree>
    <p:extLst>
      <p:ext uri="{BB962C8B-B14F-4D97-AF65-F5344CB8AC3E}">
        <p14:creationId xmlns:p14="http://schemas.microsoft.com/office/powerpoint/2010/main" val="4043585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B84DFE8-97A1-C447-944E-30635434A5C0}"/>
              </a:ext>
            </a:extLst>
          </p:cNvPr>
          <p:cNvGrpSpPr/>
          <p:nvPr/>
        </p:nvGrpSpPr>
        <p:grpSpPr>
          <a:xfrm>
            <a:off x="7203068" y="-14628"/>
            <a:ext cx="5724680" cy="6219640"/>
            <a:chOff x="7203068" y="-14628"/>
            <a:chExt cx="5724680" cy="6219640"/>
          </a:xfrm>
        </p:grpSpPr>
        <p:sp>
          <p:nvSpPr>
            <p:cNvPr id="20" name="Triangle 19">
              <a:extLst>
                <a:ext uri="{FF2B5EF4-FFF2-40B4-BE49-F238E27FC236}">
                  <a16:creationId xmlns:a16="http://schemas.microsoft.com/office/drawing/2014/main" id="{66BC4AA1-990B-D64D-8C22-2DC6CF0C73EE}"/>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FB134C64-905C-5A49-9E3F-B04A3701C86C}"/>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366EA91-1888-D446-BB69-131F5C4D2837}"/>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492ED181-35C5-734E-B498-E8152816BFAC}"/>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31852F0-78F3-AE4B-8A9E-D00A1653AE6E}"/>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1923A093-E9B4-0E44-99F2-8E6F9C37579C}"/>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B5EE70EF-AB4A-B242-9660-36F883F3B218}"/>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CCBC3BDC-3A10-714C-908B-1FD3FD9CE9F3}"/>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FDB30CC5-ED23-E040-975C-EE70BE8766BC}"/>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B9340108-A0A9-794E-B76A-A861DC5121E3}"/>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5F380709-05D0-8442-A616-9F04A7F6BBE9}"/>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8837D5B9-EF9F-EB4B-BE34-B92E78C44068}"/>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1F7FB1BD-D242-434C-A594-BFDFF8BB94CB}"/>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B0D570C7-6FFF-1A49-8733-057F38C52DC2}"/>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FE41286B-E8A0-0542-9547-C2D5315437CC}"/>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DE23FDA3-C44E-5B49-AECA-37D8EAEA16A3}"/>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8F874700-4A58-A241-A066-8C95942347B5}"/>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9ED74AA1-807D-324F-8815-DFAF756E4357}"/>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5884D61F-87B4-5843-ABC0-E6E57CBC34BD}"/>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033E66DB-6020-6142-9913-2DA4B0483CD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DC1C1B71-A1DF-9345-8F75-5656DCFA67E9}"/>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74E6A266-FF81-4B4E-A966-8D788BEB83E3}"/>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E9B69B65-C615-314D-9FBB-8282331A095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B42A96BD-28AE-CC4B-8920-BC41B7E0DEC0}"/>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928CA6ED-D90D-974F-966F-1C8C57172FE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50D8161C-5856-B24A-8318-0B27D7691ADE}"/>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E2687F32-1F79-2649-A11A-FBE3A21ED192}"/>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Rectangle 7">
            <a:extLst>
              <a:ext uri="{FF2B5EF4-FFF2-40B4-BE49-F238E27FC236}">
                <a16:creationId xmlns:a16="http://schemas.microsoft.com/office/drawing/2014/main" id="{3C34BFA5-3611-C04D-9FE2-9DB1C2B2E5B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6C930A7B-4EE4-A243-845F-916A756F277C}"/>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A2ECC1BC-B692-BA43-8912-9C978560C9B6}"/>
              </a:ext>
            </a:extLst>
          </p:cNvPr>
          <p:cNvSpPr txBox="1"/>
          <p:nvPr/>
        </p:nvSpPr>
        <p:spPr>
          <a:xfrm>
            <a:off x="274320" y="91440"/>
            <a:ext cx="6606205"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10. 付録</a:t>
            </a:r>
            <a:endParaRPr lang="en-US" sz="4800" dirty="0">
              <a:solidFill>
                <a:schemeClr val="tx1">
                  <a:lumMod val="65000"/>
                  <a:lumOff val="3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7CA6E186-70D1-E740-9FEE-26C21620F366}"/>
              </a:ext>
            </a:extLst>
          </p:cNvPr>
          <p:cNvSpPr txBox="1"/>
          <p:nvPr/>
        </p:nvSpPr>
        <p:spPr>
          <a:xfrm>
            <a:off x="4800046" y="6477000"/>
            <a:ext cx="6573212"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付録</a:t>
            </a:r>
          </a:p>
        </p:txBody>
      </p:sp>
      <p:sp>
        <p:nvSpPr>
          <p:cNvPr id="12" name="TextBox 11">
            <a:extLst>
              <a:ext uri="{FF2B5EF4-FFF2-40B4-BE49-F238E27FC236}">
                <a16:creationId xmlns:a16="http://schemas.microsoft.com/office/drawing/2014/main" id="{9A18D633-16F1-2340-8B14-09C1673BD64B}"/>
              </a:ext>
            </a:extLst>
          </p:cNvPr>
          <p:cNvSpPr txBox="1"/>
          <p:nvPr/>
        </p:nvSpPr>
        <p:spPr>
          <a:xfrm>
            <a:off x="274320" y="900422"/>
            <a:ext cx="9032240" cy="584775"/>
          </a:xfrm>
          <a:prstGeom prst="rect">
            <a:avLst/>
          </a:prstGeom>
          <a:noFill/>
        </p:spPr>
        <p:txBody>
          <a:bodyPr wrap="square" rtlCol="0">
            <a:spAutoFit/>
          </a:bodyPr>
          <a:lstStyle/>
          <a:p>
            <a:pPr fontAlgn="ctr"/>
            <a:r>
              <a:rPr lang="ja" sz="1600" dirty="0">
                <a:solidFill>
                  <a:srgbClr val="000000"/>
                </a:solidFill>
                <a:latin typeface="Century Gothic" panose="020B0502020202020204" pitchFamily="34" charset="0"/>
              </a:rPr>
              <a:t>このセクションでは、BCP の実行に必要なすべての付録を一覧表示します。これらの付録には、次のものが含まれます。</a:t>
            </a:r>
          </a:p>
        </p:txBody>
      </p:sp>
      <p:sp>
        <p:nvSpPr>
          <p:cNvPr id="13" name="TextBox 12">
            <a:extLst>
              <a:ext uri="{FF2B5EF4-FFF2-40B4-BE49-F238E27FC236}">
                <a16:creationId xmlns:a16="http://schemas.microsoft.com/office/drawing/2014/main" id="{2AFBF1DD-592C-2D45-906A-CD00DEFB320A}"/>
              </a:ext>
            </a:extLst>
          </p:cNvPr>
          <p:cNvSpPr txBox="1"/>
          <p:nvPr/>
        </p:nvSpPr>
        <p:spPr>
          <a:xfrm>
            <a:off x="1922799" y="1342635"/>
            <a:ext cx="5814210" cy="5021888"/>
          </a:xfrm>
          <a:prstGeom prst="rect">
            <a:avLst/>
          </a:prstGeom>
          <a:noFill/>
        </p:spPr>
        <p:txBody>
          <a:bodyPr wrap="square" rtlCol="0">
            <a:spAutoFit/>
          </a:bodyPr>
          <a:lstStyle/>
          <a:p>
            <a:pPr fontAlgn="ctr">
              <a:spcBef>
                <a:spcPts val="1400"/>
              </a:spcBef>
              <a:buClr>
                <a:srgbClr val="F0A622"/>
              </a:buClr>
              <a:buSzPct val="150000"/>
            </a:pPr>
            <a:r>
              <a:rPr lang="ja" sz="1600" dirty="0">
                <a:solidFill>
                  <a:srgbClr val="000000"/>
                </a:solidFill>
                <a:latin typeface="Century Gothic" panose="020B0502020202020204" pitchFamily="34" charset="0"/>
              </a:rPr>
              <a:t>ある。 従業員の連絡先リスト</a:t>
            </a:r>
          </a:p>
          <a:p>
            <a:pPr fontAlgn="ctr">
              <a:spcBef>
                <a:spcPts val="1400"/>
              </a:spcBef>
              <a:buClr>
                <a:srgbClr val="F0A622"/>
              </a:buClr>
              <a:buSzPct val="150000"/>
            </a:pPr>
            <a:r>
              <a:rPr lang="ja" sz="1600" dirty="0">
                <a:solidFill>
                  <a:srgbClr val="000000"/>
                </a:solidFill>
                <a:latin typeface="Century Gothic" panose="020B0502020202020204" pitchFamily="34" charset="0"/>
              </a:rPr>
              <a:t>B. リカバリの優先順位</a:t>
            </a:r>
          </a:p>
          <a:p>
            <a:pPr fontAlgn="ctr">
              <a:spcBef>
                <a:spcPts val="1400"/>
              </a:spcBef>
              <a:buClr>
                <a:srgbClr val="F0A622"/>
              </a:buClr>
              <a:buSzPct val="150000"/>
            </a:pPr>
            <a:r>
              <a:rPr lang="ja" sz="1600" dirty="0">
                <a:solidFill>
                  <a:srgbClr val="000000"/>
                </a:solidFill>
                <a:latin typeface="Century Gothic" panose="020B0502020202020204" pitchFamily="34" charset="0"/>
              </a:rPr>
              <a:t>C. 代替サイトリソース</a:t>
            </a:r>
          </a:p>
          <a:p>
            <a:pPr fontAlgn="ctr">
              <a:spcBef>
                <a:spcPts val="1400"/>
              </a:spcBef>
              <a:buClr>
                <a:srgbClr val="F0A622"/>
              </a:buClr>
              <a:buSzPct val="150000"/>
            </a:pPr>
            <a:r>
              <a:rPr lang="ja" sz="1600" dirty="0">
                <a:solidFill>
                  <a:srgbClr val="000000"/>
                </a:solidFill>
                <a:latin typeface="Century Gothic" panose="020B0502020202020204" pitchFamily="34" charset="0"/>
              </a:rPr>
              <a:t>D. 緊急オペレーションセンター(EOC)の場所</a:t>
            </a:r>
          </a:p>
          <a:p>
            <a:pPr fontAlgn="ctr">
              <a:spcBef>
                <a:spcPts val="1400"/>
              </a:spcBef>
              <a:buClr>
                <a:srgbClr val="F0A622"/>
              </a:buClr>
              <a:buSzPct val="150000"/>
            </a:pPr>
            <a:r>
              <a:rPr lang="ja" sz="1600" dirty="0">
                <a:solidFill>
                  <a:srgbClr val="000000"/>
                </a:solidFill>
                <a:latin typeface="Century Gothic" panose="020B0502020202020204" pitchFamily="34" charset="0"/>
              </a:rPr>
              <a:t>E. 重要な記録</a:t>
            </a:r>
          </a:p>
          <a:p>
            <a:pPr fontAlgn="ctr">
              <a:spcBef>
                <a:spcPts val="1400"/>
              </a:spcBef>
              <a:buClr>
                <a:srgbClr val="F0A622"/>
              </a:buClr>
              <a:buSzPct val="150000"/>
            </a:pPr>
            <a:r>
              <a:rPr lang="ja" sz="1600" dirty="0">
                <a:solidFill>
                  <a:srgbClr val="000000"/>
                </a:solidFill>
                <a:latin typeface="Century Gothic" panose="020B0502020202020204" pitchFamily="34" charset="0"/>
              </a:rPr>
              <a:t>F. ベンダーリスト</a:t>
            </a:r>
          </a:p>
          <a:p>
            <a:pPr fontAlgn="ctr">
              <a:spcBef>
                <a:spcPts val="1400"/>
              </a:spcBef>
              <a:buClr>
                <a:srgbClr val="F0A622"/>
              </a:buClr>
              <a:buSzPct val="150000"/>
            </a:pPr>
            <a:r>
              <a:rPr lang="ja" sz="1600" dirty="0">
                <a:solidFill>
                  <a:srgbClr val="000000"/>
                </a:solidFill>
                <a:latin typeface="Century Gothic" panose="020B0502020202020204" pitchFamily="34" charset="0"/>
              </a:rPr>
              <a:t>G. IT システムのレポートとリソース</a:t>
            </a:r>
          </a:p>
          <a:p>
            <a:pPr fontAlgn="ctr">
              <a:spcBef>
                <a:spcPts val="1400"/>
              </a:spcBef>
              <a:buClr>
                <a:srgbClr val="F0A622"/>
              </a:buClr>
              <a:buSzPct val="150000"/>
            </a:pPr>
            <a:r>
              <a:rPr lang="ja" sz="1600" dirty="0">
                <a:solidFill>
                  <a:srgbClr val="000000"/>
                </a:solidFill>
                <a:latin typeface="Century Gothic" panose="020B0502020202020204" pitchFamily="34" charset="0"/>
              </a:rPr>
              <a:t>H. 代替サイトの交通情報</a:t>
            </a:r>
          </a:p>
          <a:p>
            <a:pPr fontAlgn="ctr">
              <a:spcBef>
                <a:spcPts val="1400"/>
              </a:spcBef>
              <a:buClr>
                <a:srgbClr val="F0A622"/>
              </a:buClr>
              <a:buSzPct val="150000"/>
            </a:pPr>
            <a:r>
              <a:rPr lang="ja" sz="1600" dirty="0">
                <a:solidFill>
                  <a:srgbClr val="000000"/>
                </a:solidFill>
                <a:latin typeface="Century Gothic" panose="020B0502020202020204" pitchFamily="34" charset="0"/>
              </a:rPr>
              <a:t>I. 影響とリスクの評価</a:t>
            </a:r>
          </a:p>
          <a:p>
            <a:pPr fontAlgn="ctr">
              <a:spcBef>
                <a:spcPts val="1400"/>
              </a:spcBef>
              <a:buClr>
                <a:srgbClr val="F0A622"/>
              </a:buClr>
              <a:buSzPct val="150000"/>
            </a:pPr>
            <a:r>
              <a:rPr lang="ja" sz="1600" dirty="0">
                <a:solidFill>
                  <a:srgbClr val="000000"/>
                </a:solidFill>
                <a:latin typeface="Century Gothic" panose="020B0502020202020204" pitchFamily="34" charset="0"/>
              </a:rPr>
              <a:t>J. ビジネス・インパクト分析</a:t>
            </a:r>
          </a:p>
          <a:p>
            <a:pPr fontAlgn="ctr">
              <a:spcBef>
                <a:spcPts val="1400"/>
              </a:spcBef>
              <a:buClr>
                <a:srgbClr val="F0A622"/>
              </a:buClr>
              <a:buSzPct val="150000"/>
            </a:pPr>
            <a:r>
              <a:rPr lang="ja" sz="1600" dirty="0">
                <a:solidFill>
                  <a:srgbClr val="000000"/>
                </a:solidFill>
                <a:latin typeface="Century Gothic" panose="020B0502020202020204" pitchFamily="34" charset="0"/>
              </a:rPr>
              <a:t>K. リカバリ・タスク・リスト</a:t>
            </a:r>
          </a:p>
          <a:p>
            <a:pPr fontAlgn="ctr">
              <a:spcBef>
                <a:spcPts val="1400"/>
              </a:spcBef>
              <a:buClr>
                <a:srgbClr val="F0A622"/>
              </a:buClr>
              <a:buSzPct val="150000"/>
            </a:pPr>
            <a:r>
              <a:rPr lang="ja" sz="1600" dirty="0">
                <a:solidFill>
                  <a:srgbClr val="000000"/>
                </a:solidFill>
                <a:latin typeface="Century Gothic" panose="020B0502020202020204" pitchFamily="34" charset="0"/>
              </a:rPr>
              <a:t>L. オフィス復旧計画</a:t>
            </a:r>
          </a:p>
        </p:txBody>
      </p:sp>
    </p:spTree>
    <p:extLst>
      <p:ext uri="{BB962C8B-B14F-4D97-AF65-F5344CB8AC3E}">
        <p14:creationId xmlns:p14="http://schemas.microsoft.com/office/powerpoint/2010/main" val="2725899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F2860D12-6A71-8F44-A957-3AA8E8D3B48D}"/>
              </a:ext>
            </a:extLst>
          </p:cNvPr>
          <p:cNvSpPr txBox="1"/>
          <p:nvPr/>
        </p:nvSpPr>
        <p:spPr>
          <a:xfrm>
            <a:off x="274320" y="91440"/>
            <a:ext cx="6606205"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コメント</a:t>
            </a:r>
          </a:p>
        </p:txBody>
      </p:sp>
      <p:sp>
        <p:nvSpPr>
          <p:cNvPr id="9" name="TextBox 8">
            <a:extLst>
              <a:ext uri="{FF2B5EF4-FFF2-40B4-BE49-F238E27FC236}">
                <a16:creationId xmlns:a16="http://schemas.microsoft.com/office/drawing/2014/main" id="{E6EEB223-E166-A54F-887F-3F76EDC4E433}"/>
              </a:ext>
            </a:extLst>
          </p:cNvPr>
          <p:cNvSpPr txBox="1"/>
          <p:nvPr/>
        </p:nvSpPr>
        <p:spPr>
          <a:xfrm>
            <a:off x="5625548" y="6477000"/>
            <a:ext cx="5747710"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ビジネス・コンティンジェンシー・プラン – コメント</a:t>
            </a:r>
          </a:p>
        </p:txBody>
      </p:sp>
    </p:spTree>
    <p:extLst>
      <p:ext uri="{BB962C8B-B14F-4D97-AF65-F5344CB8AC3E}">
        <p14:creationId xmlns:p14="http://schemas.microsoft.com/office/powerpoint/2010/main" val="1036723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ja" sz="1600" b="1" dirty="0">
                          <a:solidFill>
                            <a:schemeClr val="tx1"/>
                          </a:solidFill>
                          <a:effectLst/>
                          <a:latin typeface="Century Gothic" panose="020B0502020202020204" pitchFamily="34" charset="0"/>
                        </a:rPr>
                        <a:t>免責事項</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ja" sz="1400" b="0" dirty="0">
                          <a:solidFill>
                            <a:schemeClr val="tx1"/>
                          </a:solidFill>
                          <a:effectLst/>
                          <a:latin typeface="Century Gothic" panose="020B0502020202020204" pitchFamily="34" charset="0"/>
                        </a:rPr>
                        <a:t>Web サイトで Smartsheet が提供する記事、テンプレート、または情報は、参照のみを目的としています。当社は、情報を最新かつ正確に保つよう努めていますが、本ウェブサイトまたは本ウェブサイトに含まれる情報、記事、テンプレート、または関連グラフィックに関する完全性、正確性、信頼性、適合性、または可用性について、明示的または黙示的を問わず、いかなる種類の表明または保証も行いません。したがって、お客様がそのような情報に依拠する行為は、お客様ご自身の責任において厳格に行われるものとします。</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106E6D4A-76D3-274D-A6DA-C6815A4AD8E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603DE3E8-BB3C-BC44-8A82-9B7EA20FA1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587500" y="6477000"/>
            <a:ext cx="9785758"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ビジネス・コンティンジェンシー・プラン</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923330"/>
          </a:xfrm>
          <a:prstGeom prst="rect">
            <a:avLst/>
          </a:prstGeom>
          <a:noFill/>
        </p:spPr>
        <p:txBody>
          <a:bodyPr wrap="square" rtlCol="0">
            <a:spAutoFit/>
          </a:bodyPr>
          <a:lstStyle/>
          <a:p>
            <a:r>
              <a:rPr lang="ja" sz="5400" dirty="0">
                <a:latin typeface="Century Gothic" panose="020B0502020202020204" pitchFamily="34" charset="0"/>
              </a:rPr>
              <a:t>ビジネス・コンティンジェンシー・プラン</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r>
              <a:rPr lang="ja" sz="2000" dirty="0">
                <a:latin typeface="Century Gothic" panose="020B0502020202020204" pitchFamily="34" charset="0"/>
              </a:rPr>
              <a:t>[ 組織名 ]</a:t>
            </a:r>
          </a:p>
          <a:p>
            <a:endParaRPr lang="en-US" sz="2000" dirty="0">
              <a:latin typeface="Century Gothic" panose="020B0502020202020204" pitchFamily="34" charset="0"/>
            </a:endParaRPr>
          </a:p>
          <a:p>
            <a:r>
              <a:rPr lang="ja" sz="2000" dirty="0">
                <a:latin typeface="Century Gothic" panose="020B0502020202020204" pitchFamily="34" charset="0"/>
              </a:rPr>
              <a:t>[ 開催日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488119"/>
            <a:ext cx="11070972" cy="0"/>
          </a:xfrm>
          <a:prstGeom prst="line">
            <a:avLst/>
          </a:prstGeom>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6D75985B-2D6E-BB43-98FB-F676FE3A93C7}"/>
              </a:ext>
            </a:extLst>
          </p:cNvPr>
          <p:cNvSpPr txBox="1"/>
          <p:nvPr/>
        </p:nvSpPr>
        <p:spPr>
          <a:xfrm>
            <a:off x="568036" y="5157900"/>
            <a:ext cx="2932884" cy="477054"/>
          </a:xfrm>
          <a:prstGeom prst="rect">
            <a:avLst/>
          </a:prstGeom>
          <a:noFill/>
        </p:spPr>
        <p:txBody>
          <a:bodyPr wrap="square" rtlCol="0">
            <a:spAutoFit/>
          </a:bodyPr>
          <a:lstStyle/>
          <a:p>
            <a:r>
              <a:rPr lang="ja" sz="1400" dirty="0">
                <a:latin typeface="Century Gothic" panose="020B0502020202020204" pitchFamily="34" charset="0"/>
              </a:rPr>
              <a:t>ドキュメント制御情報 </a:t>
            </a:r>
            <a:r>
              <a:rPr lang="ja" sz="1100" i="1" dirty="0">
                <a:latin typeface="Century Gothic" panose="020B0502020202020204" pitchFamily="34" charset="0"/>
              </a:rPr>
              <a:t>(該当する場合)</a:t>
            </a:r>
            <a:endParaRPr lang="en-US" sz="1200" i="1" dirty="0">
              <a:latin typeface="Century Gothic" panose="020B0502020202020204" pitchFamily="34" charset="0"/>
            </a:endParaRPr>
          </a:p>
        </p:txBody>
      </p:sp>
      <p:grpSp>
        <p:nvGrpSpPr>
          <p:cNvPr id="5" name="Group 4">
            <a:extLst>
              <a:ext uri="{FF2B5EF4-FFF2-40B4-BE49-F238E27FC236}">
                <a16:creationId xmlns:a16="http://schemas.microsoft.com/office/drawing/2014/main" id="{4E0EE5F3-D17D-CA48-82C6-E9DA6E993C18}"/>
              </a:ext>
            </a:extLst>
          </p:cNvPr>
          <p:cNvGrpSpPr/>
          <p:nvPr/>
        </p:nvGrpSpPr>
        <p:grpSpPr>
          <a:xfrm>
            <a:off x="8691079" y="2905927"/>
            <a:ext cx="2975771" cy="2932884"/>
            <a:chOff x="8691079" y="2905927"/>
            <a:chExt cx="2975771" cy="2932884"/>
          </a:xfrm>
        </p:grpSpPr>
        <p:sp>
          <p:nvSpPr>
            <p:cNvPr id="15" name="Oval 14">
              <a:extLst>
                <a:ext uri="{FF2B5EF4-FFF2-40B4-BE49-F238E27FC236}">
                  <a16:creationId xmlns:a16="http://schemas.microsoft.com/office/drawing/2014/main" id="{BFDED863-2973-1644-9532-648285F6B0E9}"/>
                </a:ext>
              </a:extLst>
            </p:cNvPr>
            <p:cNvSpPr/>
            <p:nvPr/>
          </p:nvSpPr>
          <p:spPr>
            <a:xfrm>
              <a:off x="8691080" y="2913827"/>
              <a:ext cx="2932884" cy="2890404"/>
            </a:xfrm>
            <a:prstGeom prst="ellipse">
              <a:avLst/>
            </a:prstGeom>
            <a:gradFill>
              <a:gsLst>
                <a:gs pos="0">
                  <a:schemeClr val="tx2">
                    <a:lumMod val="20000"/>
                    <a:lumOff val="80000"/>
                  </a:schemeClr>
                </a:gs>
                <a:gs pos="100000">
                  <a:schemeClr val="tx2">
                    <a:lumMod val="40000"/>
                    <a:lumOff val="6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Graphic 3" descr="球">
              <a:extLst>
                <a:ext uri="{FF2B5EF4-FFF2-40B4-BE49-F238E27FC236}">
                  <a16:creationId xmlns:a16="http://schemas.microsoft.com/office/drawing/2014/main" id="{7FF51E6C-DF16-A74D-91FF-79A7D08FB13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91079" y="2905927"/>
              <a:ext cx="2932884" cy="2932884"/>
            </a:xfrm>
            <a:prstGeom prst="rect">
              <a:avLst/>
            </a:prstGeom>
          </p:spPr>
        </p:pic>
        <p:sp>
          <p:nvSpPr>
            <p:cNvPr id="19" name="TextBox 18">
              <a:extLst>
                <a:ext uri="{FF2B5EF4-FFF2-40B4-BE49-F238E27FC236}">
                  <a16:creationId xmlns:a16="http://schemas.microsoft.com/office/drawing/2014/main" id="{9EA10552-11D4-8049-A191-37D70CB0C373}"/>
                </a:ext>
              </a:extLst>
            </p:cNvPr>
            <p:cNvSpPr txBox="1"/>
            <p:nvPr/>
          </p:nvSpPr>
          <p:spPr>
            <a:xfrm>
              <a:off x="8691079" y="3522919"/>
              <a:ext cx="2947929" cy="923330"/>
            </a:xfrm>
            <a:prstGeom prst="rect">
              <a:avLst/>
            </a:prstGeom>
            <a:noFill/>
            <a:effectLst>
              <a:outerShdw blurRad="50800" dist="38100" dir="2700000" algn="tl" rotWithShape="0">
                <a:prstClr val="black">
                  <a:alpha val="31000"/>
                </a:prstClr>
              </a:outerShdw>
            </a:effectLst>
          </p:spPr>
          <p:txBody>
            <a:bodyPr wrap="square" rtlCol="0">
              <a:spAutoFit/>
            </a:bodyPr>
            <a:lstStyle/>
            <a:p>
              <a:pPr algn="ctr"/>
              <a:r>
                <a:rPr lang="ja" sz="5400" b="1" dirty="0">
                  <a:solidFill>
                    <a:schemeClr val="bg1"/>
                  </a:solidFill>
                  <a:latin typeface="Century Gothic" panose="020B0502020202020204" pitchFamily="34" charset="0"/>
                </a:rPr>
                <a:t>あなたの</a:t>
              </a:r>
            </a:p>
          </p:txBody>
        </p:sp>
        <p:sp>
          <p:nvSpPr>
            <p:cNvPr id="18" name="TextBox 17">
              <a:extLst>
                <a:ext uri="{FF2B5EF4-FFF2-40B4-BE49-F238E27FC236}">
                  <a16:creationId xmlns:a16="http://schemas.microsoft.com/office/drawing/2014/main" id="{769D8C00-9180-F641-B8B2-493180359EB8}"/>
                </a:ext>
              </a:extLst>
            </p:cNvPr>
            <p:cNvSpPr txBox="1"/>
            <p:nvPr/>
          </p:nvSpPr>
          <p:spPr>
            <a:xfrm>
              <a:off x="8718921" y="4149090"/>
              <a:ext cx="2947929" cy="1015663"/>
            </a:xfrm>
            <a:prstGeom prst="rect">
              <a:avLst/>
            </a:prstGeom>
            <a:noFill/>
            <a:effectLst>
              <a:outerShdw blurRad="63500" dist="38100" dir="2700000" algn="tl" rotWithShape="0">
                <a:prstClr val="black">
                  <a:alpha val="40000"/>
                </a:prstClr>
              </a:outerShdw>
            </a:effectLst>
          </p:spPr>
          <p:txBody>
            <a:bodyPr wrap="square" rtlCol="0">
              <a:spAutoFit/>
            </a:bodyPr>
            <a:lstStyle/>
            <a:p>
              <a:pPr algn="ctr"/>
              <a:r>
                <a:rPr lang="ja" sz="6000" b="1" dirty="0">
                  <a:solidFill>
                    <a:schemeClr val="bg1"/>
                  </a:solidFill>
                  <a:latin typeface="Century Gothic" panose="020B0502020202020204" pitchFamily="34" charset="0"/>
                </a:rPr>
                <a:t>ロゴ</a:t>
              </a:r>
            </a:p>
          </p:txBody>
        </p:sp>
      </p:grpSp>
    </p:spTree>
    <p:extLst>
      <p:ext uri="{BB962C8B-B14F-4D97-AF65-F5344CB8AC3E}">
        <p14:creationId xmlns:p14="http://schemas.microsoft.com/office/powerpoint/2010/main" val="175015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88579" y="6477000"/>
            <a:ext cx="11476462" cy="369332"/>
          </a:xfrm>
          <a:prstGeom prst="rect">
            <a:avLst/>
          </a:prstGeom>
          <a:noFill/>
        </p:spPr>
        <p:txBody>
          <a:bodyPr wrap="square" rtlCol="0">
            <a:spAutoFit/>
          </a:bodyPr>
          <a:lstStyle/>
          <a:p>
            <a:pPr algn="r"/>
            <a:r>
              <a:rPr lang="ja" b="1" dirty="0">
                <a:solidFill>
                  <a:schemeClr val="bg1"/>
                </a:solidFill>
                <a:latin typeface="Century Gothic" panose="020B0502020202020204" pitchFamily="34" charset="0"/>
                <a:ea typeface="Arial" charset="0"/>
                <a:cs typeface="Arial" charset="0"/>
              </a:rPr>
              <a:t>ビジネス継続性ケースのプレゼンテーション|目次</a:t>
            </a:r>
          </a:p>
        </p:txBody>
      </p:sp>
      <p:sp>
        <p:nvSpPr>
          <p:cNvPr id="3" name="TextBox 2">
            <a:extLst>
              <a:ext uri="{FF2B5EF4-FFF2-40B4-BE49-F238E27FC236}">
                <a16:creationId xmlns:a16="http://schemas.microsoft.com/office/drawing/2014/main" id="{2F866523-4C8E-7643-889D-E7B32BD5DA74}"/>
              </a:ext>
            </a:extLst>
          </p:cNvPr>
          <p:cNvSpPr txBox="1"/>
          <p:nvPr/>
        </p:nvSpPr>
        <p:spPr>
          <a:xfrm>
            <a:off x="762531" y="1206451"/>
            <a:ext cx="7068490" cy="4650440"/>
          </a:xfrm>
          <a:prstGeom prst="rect">
            <a:avLst/>
          </a:prstGeom>
          <a:noFill/>
        </p:spPr>
        <p:txBody>
          <a:bodyPr wrap="square" rtlCol="0">
            <a:spAutoFit/>
          </a:bodyPr>
          <a:lstStyle/>
          <a:p>
            <a:pPr>
              <a:lnSpc>
                <a:spcPct val="150000"/>
              </a:lnSpc>
            </a:pPr>
            <a:r>
              <a:rPr lang="ja" sz="2000" dirty="0">
                <a:latin typeface="Century Gothic" panose="020B0502020202020204" pitchFamily="34" charset="0"/>
              </a:rPr>
              <a:t>1. ビジネス機能回復の優先順位</a:t>
            </a:r>
          </a:p>
          <a:p>
            <a:pPr>
              <a:lnSpc>
                <a:spcPct val="150000"/>
              </a:lnSpc>
            </a:pPr>
            <a:r>
              <a:rPr lang="ja" sz="2000" dirty="0">
                <a:latin typeface="Century Gothic" panose="020B0502020202020204" pitchFamily="34" charset="0"/>
              </a:rPr>
              <a:t>2. 移転戦略</a:t>
            </a:r>
          </a:p>
          <a:p>
            <a:pPr>
              <a:lnSpc>
                <a:spcPct val="150000"/>
              </a:lnSpc>
            </a:pPr>
            <a:r>
              <a:rPr lang="ja" sz="2000" dirty="0">
                <a:latin typeface="Century Gothic" panose="020B0502020202020204" pitchFamily="34" charset="0"/>
              </a:rPr>
              <a:t>3. 代替事業所</a:t>
            </a:r>
          </a:p>
          <a:p>
            <a:pPr>
              <a:lnSpc>
                <a:spcPct val="150000"/>
              </a:lnSpc>
            </a:pPr>
            <a:r>
              <a:rPr lang="ja" sz="2000" dirty="0">
                <a:latin typeface="Century Gothic" panose="020B0502020202020204" pitchFamily="34" charset="0"/>
              </a:rPr>
              <a:t>4. 復旧計画</a:t>
            </a:r>
          </a:p>
          <a:p>
            <a:pPr>
              <a:lnSpc>
                <a:spcPct val="150000"/>
              </a:lnSpc>
            </a:pPr>
            <a:r>
              <a:rPr lang="ja" sz="2000" dirty="0">
                <a:latin typeface="Century Gothic" panose="020B0502020202020204" pitchFamily="34" charset="0"/>
              </a:rPr>
              <a:t>5. 回復フェーズ</a:t>
            </a:r>
          </a:p>
          <a:p>
            <a:pPr>
              <a:lnSpc>
                <a:spcPct val="150000"/>
              </a:lnSpc>
            </a:pPr>
            <a:r>
              <a:rPr lang="ja" sz="2000" dirty="0">
                <a:latin typeface="Century Gothic" panose="020B0502020202020204" pitchFamily="34" charset="0"/>
              </a:rPr>
              <a:t>6. レコードのバックアップ</a:t>
            </a:r>
          </a:p>
          <a:p>
            <a:pPr>
              <a:lnSpc>
                <a:spcPct val="150000"/>
              </a:lnSpc>
            </a:pPr>
            <a:r>
              <a:rPr lang="ja" sz="2000" dirty="0">
                <a:latin typeface="Century Gothic" panose="020B0502020202020204" pitchFamily="34" charset="0"/>
              </a:rPr>
              <a:t>7. 復旧計画</a:t>
            </a:r>
          </a:p>
          <a:p>
            <a:pPr>
              <a:lnSpc>
                <a:spcPct val="150000"/>
              </a:lnSpc>
            </a:pPr>
            <a:r>
              <a:rPr lang="ja" sz="2000" dirty="0">
                <a:latin typeface="Century Gothic" panose="020B0502020202020204" pitchFamily="34" charset="0"/>
              </a:rPr>
              <a:t>8. 復旧チーム</a:t>
            </a:r>
          </a:p>
          <a:p>
            <a:pPr>
              <a:lnSpc>
                <a:spcPct val="150000"/>
              </a:lnSpc>
            </a:pPr>
            <a:r>
              <a:rPr lang="ja" sz="2000" dirty="0">
                <a:latin typeface="Century Gothic" panose="020B0502020202020204" pitchFamily="34" charset="0"/>
              </a:rPr>
              <a:t>9. 復旧手順</a:t>
            </a:r>
          </a:p>
          <a:p>
            <a:pPr>
              <a:lnSpc>
                <a:spcPct val="150000"/>
              </a:lnSpc>
            </a:pPr>
            <a:r>
              <a:rPr lang="ja" sz="2000" dirty="0">
                <a:latin typeface="Century Gothic" panose="020B0502020202020204" pitchFamily="34" charset="0"/>
              </a:rPr>
              <a:t>10. 付録</a:t>
            </a:r>
          </a:p>
        </p:txBody>
      </p:sp>
      <p:sp>
        <p:nvSpPr>
          <p:cNvPr id="6" name="Rectangle 7">
            <a:extLst>
              <a:ext uri="{FF2B5EF4-FFF2-40B4-BE49-F238E27FC236}">
                <a16:creationId xmlns:a16="http://schemas.microsoft.com/office/drawing/2014/main" id="{7DA7D6E9-1A58-3442-80F3-E909FF80D351}"/>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7AC49129-57DC-CA40-A295-EFCEF17DC2B1}"/>
              </a:ext>
            </a:extLst>
          </p:cNvPr>
          <p:cNvSpPr txBox="1"/>
          <p:nvPr/>
        </p:nvSpPr>
        <p:spPr>
          <a:xfrm>
            <a:off x="2108200" y="6477000"/>
            <a:ext cx="9265058"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ビジネス・コンティンジェンシー・プラン – 目次</a:t>
            </a:r>
          </a:p>
        </p:txBody>
      </p:sp>
      <p:sp>
        <p:nvSpPr>
          <p:cNvPr id="10" name="TextBox 9">
            <a:extLst>
              <a:ext uri="{FF2B5EF4-FFF2-40B4-BE49-F238E27FC236}">
                <a16:creationId xmlns:a16="http://schemas.microsoft.com/office/drawing/2014/main" id="{B8E7E99A-BD28-9A43-8CFC-C46176FDC45D}"/>
              </a:ext>
            </a:extLst>
          </p:cNvPr>
          <p:cNvSpPr txBox="1"/>
          <p:nvPr/>
        </p:nvSpPr>
        <p:spPr>
          <a:xfrm>
            <a:off x="274320" y="91440"/>
            <a:ext cx="6606205"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目次</a:t>
            </a:r>
          </a:p>
        </p:txBody>
      </p:sp>
      <p:sp>
        <p:nvSpPr>
          <p:cNvPr id="2" name="Triangle 1">
            <a:extLst>
              <a:ext uri="{FF2B5EF4-FFF2-40B4-BE49-F238E27FC236}">
                <a16:creationId xmlns:a16="http://schemas.microsoft.com/office/drawing/2014/main" id="{A7626DFD-05C3-E345-9755-921556524A1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riangle 10">
            <a:extLst>
              <a:ext uri="{FF2B5EF4-FFF2-40B4-BE49-F238E27FC236}">
                <a16:creationId xmlns:a16="http://schemas.microsoft.com/office/drawing/2014/main" id="{7C7AF8FF-CBAE-E943-B26A-5A30AE96295F}"/>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139B24A0-A7D8-B549-9E72-18348C426E8A}"/>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4C780170-D322-C144-845E-2A54AB81BAB5}"/>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CD93A536-96E5-5E49-B205-1EC852A97DAF}"/>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312FC566-2040-4E49-9136-C2A9FFFEE654}"/>
              </a:ext>
            </a:extLst>
          </p:cNvPr>
          <p:cNvSpPr/>
          <p:nvPr/>
        </p:nvSpPr>
        <p:spPr>
          <a:xfrm rot="10800000">
            <a:off x="11194576" y="5650626"/>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86D87AA9-9610-E143-A58A-76A7CE97D975}"/>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10E743B2-6334-F94A-86D7-605639E0B4AF}"/>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EE7677D2-CF79-C647-8DD3-39F23C2AFD7B}"/>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7AA56559-88F1-7F44-AC7A-7FB8E960F027}"/>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00CAA701-7870-0F4A-BF81-E8DD6AD26FF7}"/>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9003565C-9B76-EC44-842E-0FBAEAB0F60C}"/>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38439375-F2D4-804F-B8A7-4A0117247555}"/>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6F411320-B71B-FD48-A858-304AA18A3912}"/>
              </a:ext>
            </a:extLst>
          </p:cNvPr>
          <p:cNvSpPr/>
          <p:nvPr/>
        </p:nvSpPr>
        <p:spPr>
          <a:xfrm rot="10800000">
            <a:off x="9465414" y="5809990"/>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61A43D62-E76A-AD4D-9321-6636902DBDE4}"/>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03F259-7C52-FA4A-BBA6-8F297A9DF5C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06C5EB85-590B-FA49-B00D-6FE3C00C321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7D698F61-7DA7-0447-BF41-BCC9E3F22EC6}"/>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2C80126D-D250-2F47-B288-0081044C08A8}"/>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B270604B-FFB0-E14F-9D6A-6762088BDE71}"/>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2F9E7C7E-C9C5-5C48-A6E8-095330ACD5A6}"/>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B15A489E-B48D-0846-89E8-889A39F12E3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2B20BF75-0CE7-A84A-960D-C98056CAF691}"/>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931CDAF8-5F08-9846-BA32-DEE69C7AD908}"/>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7E88488-BBA8-1C40-9E9E-D8FE681AAD0E}"/>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A782D11-3FAC-8A41-A467-8CBBCA7CFA5A}"/>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963687AB-DD69-7E48-A28B-1677FE269CAC}"/>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60A697E2-5307-5945-8E2C-4873D3011223}"/>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EACB61DA-D2CA-0644-9BF1-293E93B5F8AB}"/>
              </a:ext>
            </a:extLst>
          </p:cNvPr>
          <p:cNvSpPr/>
          <p:nvPr/>
        </p:nvSpPr>
        <p:spPr>
          <a:xfrm>
            <a:off x="585107" y="1067614"/>
            <a:ext cx="45719" cy="4789277"/>
          </a:xfrm>
          <a:prstGeom prst="rect">
            <a:avLst/>
          </a:prstGeom>
          <a:gradFill>
            <a:gsLst>
              <a:gs pos="0">
                <a:schemeClr val="bg1"/>
              </a:gs>
              <a:gs pos="100000">
                <a:schemeClr val="bg1">
                  <a:alpha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21E2CCDE-7926-854B-BF97-288B33567F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Parallelogram 61">
            <a:extLst>
              <a:ext uri="{FF2B5EF4-FFF2-40B4-BE49-F238E27FC236}">
                <a16:creationId xmlns:a16="http://schemas.microsoft.com/office/drawing/2014/main" id="{1F2F67F8-C9C5-2D4B-903B-2C938A4D02B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99595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C3686D7C-A925-0848-85C8-936BE2CA174B}"/>
              </a:ext>
            </a:extLst>
          </p:cNvPr>
          <p:cNvGrpSpPr/>
          <p:nvPr/>
        </p:nvGrpSpPr>
        <p:grpSpPr>
          <a:xfrm>
            <a:off x="7203068" y="-14628"/>
            <a:ext cx="5724680" cy="6219640"/>
            <a:chOff x="7203068" y="-14628"/>
            <a:chExt cx="5724680" cy="6219640"/>
          </a:xfrm>
          <a:solidFill>
            <a:schemeClr val="bg1">
              <a:alpha val="30000"/>
            </a:schemeClr>
          </a:solidFill>
        </p:grpSpPr>
        <p:sp>
          <p:nvSpPr>
            <p:cNvPr id="15" name="Triangle 14">
              <a:extLst>
                <a:ext uri="{FF2B5EF4-FFF2-40B4-BE49-F238E27FC236}">
                  <a16:creationId xmlns:a16="http://schemas.microsoft.com/office/drawing/2014/main" id="{9D9606F1-DF06-E949-83E2-37C2DA103212}"/>
                </a:ext>
              </a:extLst>
            </p:cNvPr>
            <p:cNvSpPr/>
            <p:nvPr/>
          </p:nvSpPr>
          <p:spPr>
            <a:xfrm>
              <a:off x="8267700" y="1219200"/>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CEFAC53E-CA0E-9840-AA14-67F11C7BAF69}"/>
                </a:ext>
              </a:extLst>
            </p:cNvPr>
            <p:cNvSpPr/>
            <p:nvPr/>
          </p:nvSpPr>
          <p:spPr>
            <a:xfrm rot="10800000">
              <a:off x="8267698" y="2340726"/>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9946DDE-7296-E644-B0A8-82B49A414150}"/>
                </a:ext>
              </a:extLst>
            </p:cNvPr>
            <p:cNvSpPr/>
            <p:nvPr/>
          </p:nvSpPr>
          <p:spPr>
            <a:xfrm>
              <a:off x="9117614" y="2441587"/>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8B7646E3-6FFD-2141-BBA0-11B0BFD78BAC}"/>
                </a:ext>
              </a:extLst>
            </p:cNvPr>
            <p:cNvSpPr/>
            <p:nvPr/>
          </p:nvSpPr>
          <p:spPr>
            <a:xfrm rot="10800000">
              <a:off x="9117612" y="3563113"/>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FE849679-8CFD-DE4C-8935-3EBF95F59283}"/>
                </a:ext>
              </a:extLst>
            </p:cNvPr>
            <p:cNvSpPr/>
            <p:nvPr/>
          </p:nvSpPr>
          <p:spPr>
            <a:xfrm rot="10800000">
              <a:off x="9118598" y="-14627"/>
              <a:ext cx="3073402" cy="2300834"/>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D3352872-D942-5C42-B91E-26E4332C36F3}"/>
                </a:ext>
              </a:extLst>
            </p:cNvPr>
            <p:cNvSpPr/>
            <p:nvPr/>
          </p:nvSpPr>
          <p:spPr>
            <a:xfrm>
              <a:off x="11194577" y="5032308"/>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809196F7-DAB6-7042-8BC9-8BA42BE284F6}"/>
                </a:ext>
              </a:extLst>
            </p:cNvPr>
            <p:cNvSpPr/>
            <p:nvPr/>
          </p:nvSpPr>
          <p:spPr>
            <a:xfrm rot="10800000">
              <a:off x="10726003" y="4976702"/>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580D216-9B1B-7E43-AA6A-3243C856F765}"/>
                </a:ext>
              </a:extLst>
            </p:cNvPr>
            <p:cNvSpPr/>
            <p:nvPr/>
          </p:nvSpPr>
          <p:spPr>
            <a:xfrm>
              <a:off x="10726004" y="4358384"/>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8481E2B3-FD4B-9445-8AB6-BAFF97522394}"/>
                </a:ext>
              </a:extLst>
            </p:cNvPr>
            <p:cNvSpPr/>
            <p:nvPr/>
          </p:nvSpPr>
          <p:spPr>
            <a:xfrm>
              <a:off x="10732980" y="2926103"/>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25EFFAD9-74E5-CB45-849D-6AB4ABCF514E}"/>
                </a:ext>
              </a:extLst>
            </p:cNvPr>
            <p:cNvSpPr/>
            <p:nvPr/>
          </p:nvSpPr>
          <p:spPr>
            <a:xfrm rot="10800000">
              <a:off x="10732979" y="3544421"/>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5945BFB5-D541-9642-9ED0-32808CA21E21}"/>
                </a:ext>
              </a:extLst>
            </p:cNvPr>
            <p:cNvSpPr/>
            <p:nvPr/>
          </p:nvSpPr>
          <p:spPr>
            <a:xfrm>
              <a:off x="11201553" y="3600027"/>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0D9222DD-2CAD-E04B-9F97-EB676DDCADA6}"/>
                </a:ext>
              </a:extLst>
            </p:cNvPr>
            <p:cNvSpPr/>
            <p:nvPr/>
          </p:nvSpPr>
          <p:spPr>
            <a:xfrm rot="10800000">
              <a:off x="11201552" y="4218345"/>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934C0181-70C2-BF43-8E3C-E02BF7A04025}"/>
                </a:ext>
              </a:extLst>
            </p:cNvPr>
            <p:cNvSpPr/>
            <p:nvPr/>
          </p:nvSpPr>
          <p:spPr>
            <a:xfrm>
              <a:off x="9465415" y="5351037"/>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429B45E0-C59C-1C42-85DA-9AEFBD3C655D}"/>
                </a:ext>
              </a:extLst>
            </p:cNvPr>
            <p:cNvSpPr/>
            <p:nvPr/>
          </p:nvSpPr>
          <p:spPr>
            <a:xfrm rot="10800000">
              <a:off x="8796054" y="4684640"/>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421EA3B7-62C6-FD4A-9656-2CE1C1C1600D}"/>
                </a:ext>
              </a:extLst>
            </p:cNvPr>
            <p:cNvSpPr/>
            <p:nvPr/>
          </p:nvSpPr>
          <p:spPr>
            <a:xfrm>
              <a:off x="8796055" y="4225687"/>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6B7825BE-DB3D-F942-8A18-C2E3B6AC8A9E}"/>
                </a:ext>
              </a:extLst>
            </p:cNvPr>
            <p:cNvSpPr/>
            <p:nvPr/>
          </p:nvSpPr>
          <p:spPr>
            <a:xfrm>
              <a:off x="11429639" y="676405"/>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EF0F1B6F-7206-7D40-9FB2-F94B36E9A21A}"/>
                </a:ext>
              </a:extLst>
            </p:cNvPr>
            <p:cNvSpPr/>
            <p:nvPr/>
          </p:nvSpPr>
          <p:spPr>
            <a:xfrm rot="10800000">
              <a:off x="11429637" y="1797931"/>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FB8BB249-354C-994F-8ADE-77B16350B05C}"/>
                </a:ext>
              </a:extLst>
            </p:cNvPr>
            <p:cNvSpPr/>
            <p:nvPr/>
          </p:nvSpPr>
          <p:spPr>
            <a:xfrm rot="10800000">
              <a:off x="10001145" y="4978503"/>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7595D44B-7E01-2B49-AE42-127A094098D1}"/>
                </a:ext>
              </a:extLst>
            </p:cNvPr>
            <p:cNvSpPr/>
            <p:nvPr/>
          </p:nvSpPr>
          <p:spPr>
            <a:xfrm>
              <a:off x="8478550" y="3436582"/>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A3871536-116C-8844-AAD8-92F2803CBC24}"/>
                </a:ext>
              </a:extLst>
            </p:cNvPr>
            <p:cNvSpPr/>
            <p:nvPr/>
          </p:nvSpPr>
          <p:spPr>
            <a:xfrm>
              <a:off x="10560298" y="3911608"/>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36563E91-C0DE-B14C-AB41-9912DCC1CD9C}"/>
                </a:ext>
              </a:extLst>
            </p:cNvPr>
            <p:cNvSpPr/>
            <p:nvPr/>
          </p:nvSpPr>
          <p:spPr>
            <a:xfrm rot="10800000">
              <a:off x="10924816" y="6039467"/>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DEBFA246-1C4E-AB47-B9A4-169F2783C437}"/>
                </a:ext>
              </a:extLst>
            </p:cNvPr>
            <p:cNvSpPr/>
            <p:nvPr/>
          </p:nvSpPr>
          <p:spPr>
            <a:xfrm rot="10800000">
              <a:off x="8157134" y="1651419"/>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A1E72EE5-0BF4-A842-A97B-106C36F9F3F1}"/>
                </a:ext>
              </a:extLst>
            </p:cNvPr>
            <p:cNvSpPr/>
            <p:nvPr/>
          </p:nvSpPr>
          <p:spPr>
            <a:xfrm>
              <a:off x="11586492" y="2465841"/>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C546E6BA-5173-684B-B59F-540BA87BF42F}"/>
                </a:ext>
              </a:extLst>
            </p:cNvPr>
            <p:cNvSpPr/>
            <p:nvPr/>
          </p:nvSpPr>
          <p:spPr>
            <a:xfrm>
              <a:off x="8875258" y="425489"/>
              <a:ext cx="164136" cy="122877"/>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EB370B35-3C50-7A4A-8027-E1E42AFCD534}"/>
                </a:ext>
              </a:extLst>
            </p:cNvPr>
            <p:cNvSpPr/>
            <p:nvPr/>
          </p:nvSpPr>
          <p:spPr>
            <a:xfrm rot="10800000">
              <a:off x="11900905" y="4908188"/>
              <a:ext cx="164136" cy="122877"/>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C14DA504-7B96-7D4B-A62C-BF539BA59FA6}"/>
                </a:ext>
              </a:extLst>
            </p:cNvPr>
            <p:cNvSpPr/>
            <p:nvPr/>
          </p:nvSpPr>
          <p:spPr>
            <a:xfrm>
              <a:off x="9494499" y="1271969"/>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426EEC4-F029-5541-8BFB-947688B1118F}"/>
                </a:ext>
              </a:extLst>
            </p:cNvPr>
            <p:cNvSpPr/>
            <p:nvPr/>
          </p:nvSpPr>
          <p:spPr>
            <a:xfrm rot="10800000">
              <a:off x="7203068" y="-14628"/>
              <a:ext cx="1592986" cy="1192554"/>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1B94520-8BDD-864B-9296-2BC959049B11}"/>
              </a:ext>
            </a:extLst>
          </p:cNvPr>
          <p:cNvSpPr txBox="1"/>
          <p:nvPr/>
        </p:nvSpPr>
        <p:spPr>
          <a:xfrm>
            <a:off x="274320" y="91440"/>
            <a:ext cx="11384280"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1. ビジネス機能回復の優先順位</a:t>
            </a:r>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ビジネス機能リカバリーの優先順位</a:t>
            </a:r>
          </a:p>
        </p:txBody>
      </p:sp>
      <p:sp>
        <p:nvSpPr>
          <p:cNvPr id="2" name="TextBox 1">
            <a:extLst>
              <a:ext uri="{FF2B5EF4-FFF2-40B4-BE49-F238E27FC236}">
                <a16:creationId xmlns:a16="http://schemas.microsoft.com/office/drawing/2014/main" id="{683BDD69-E484-E845-9E51-5627A34D76E8}"/>
              </a:ext>
            </a:extLst>
          </p:cNvPr>
          <p:cNvSpPr txBox="1"/>
          <p:nvPr/>
        </p:nvSpPr>
        <p:spPr>
          <a:xfrm>
            <a:off x="1041621" y="1073426"/>
            <a:ext cx="9849678" cy="738664"/>
          </a:xfrm>
          <a:prstGeom prst="rect">
            <a:avLst/>
          </a:prstGeom>
          <a:noFill/>
        </p:spPr>
        <p:txBody>
          <a:bodyPr wrap="square" rtlCol="0">
            <a:spAutoFit/>
          </a:bodyPr>
          <a:lstStyle/>
          <a:p>
            <a:r>
              <a:rPr lang="ja" sz="1400" dirty="0">
                <a:latin typeface="Century Gothic" panose="020B0502020202020204" pitchFamily="34" charset="0"/>
              </a:rPr>
              <a:t>災害復旧チームは、この戦略を使用して、重要なビジネス・オペレーションを別の場所のサイトでリカバリします。情報システムチームとITチームは、重要なビジネス機能に基づいてIT機能を復元します。</a:t>
            </a:r>
          </a:p>
          <a:p>
            <a:endParaRPr lang="en-US" sz="1400" dirty="0">
              <a:latin typeface="Century Gothic" panose="020B0502020202020204" pitchFamily="34" charset="0"/>
            </a:endParaRPr>
          </a:p>
        </p:txBody>
      </p:sp>
      <p:sp>
        <p:nvSpPr>
          <p:cNvPr id="9" name="TextBox 8">
            <a:extLst>
              <a:ext uri="{FF2B5EF4-FFF2-40B4-BE49-F238E27FC236}">
                <a16:creationId xmlns:a16="http://schemas.microsoft.com/office/drawing/2014/main" id="{627F9A1C-FACC-4E4D-B93F-DFC9792A376F}"/>
              </a:ext>
            </a:extLst>
          </p:cNvPr>
          <p:cNvSpPr txBox="1"/>
          <p:nvPr/>
        </p:nvSpPr>
        <p:spPr>
          <a:xfrm>
            <a:off x="1041621" y="1812090"/>
            <a:ext cx="9849678" cy="523220"/>
          </a:xfrm>
          <a:prstGeom prst="rect">
            <a:avLst/>
          </a:prstGeom>
          <a:noFill/>
        </p:spPr>
        <p:txBody>
          <a:bodyPr wrap="square" rtlCol="0">
            <a:spAutoFit/>
          </a:bodyPr>
          <a:lstStyle/>
          <a:p>
            <a:r>
              <a:rPr lang="ja" sz="1400" dirty="0">
                <a:latin typeface="Century Gothic" panose="020B0502020202020204" pitchFamily="34" charset="0"/>
              </a:rPr>
              <a:t>テキストを入力</a:t>
            </a:r>
          </a:p>
          <a:p>
            <a:endParaRPr lang="en-US" sz="1400" dirty="0">
              <a:latin typeface="Century Gothic" panose="020B0502020202020204" pitchFamily="34" charset="0"/>
            </a:endParaRPr>
          </a:p>
        </p:txBody>
      </p:sp>
    </p:spTree>
    <p:extLst>
      <p:ext uri="{BB962C8B-B14F-4D97-AF65-F5344CB8AC3E}">
        <p14:creationId xmlns:p14="http://schemas.microsoft.com/office/powerpoint/2010/main" val="1521696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A00C6135-589C-AF49-8E2E-6EFA8AFAA2C5}"/>
              </a:ext>
            </a:extLst>
          </p:cNvPr>
          <p:cNvGrpSpPr/>
          <p:nvPr/>
        </p:nvGrpSpPr>
        <p:grpSpPr>
          <a:xfrm>
            <a:off x="7203068" y="-14628"/>
            <a:ext cx="5724680" cy="6219640"/>
            <a:chOff x="7203068" y="-14628"/>
            <a:chExt cx="5724680" cy="6219640"/>
          </a:xfrm>
          <a:solidFill>
            <a:schemeClr val="bg1">
              <a:alpha val="30000"/>
            </a:schemeClr>
          </a:solidFill>
        </p:grpSpPr>
        <p:sp>
          <p:nvSpPr>
            <p:cNvPr id="43" name="Triangle 42">
              <a:extLst>
                <a:ext uri="{FF2B5EF4-FFF2-40B4-BE49-F238E27FC236}">
                  <a16:creationId xmlns:a16="http://schemas.microsoft.com/office/drawing/2014/main" id="{E190102D-06AA-4347-8D51-EC18B74F9110}"/>
                </a:ext>
              </a:extLst>
            </p:cNvPr>
            <p:cNvSpPr/>
            <p:nvPr/>
          </p:nvSpPr>
          <p:spPr>
            <a:xfrm>
              <a:off x="8267700" y="1219200"/>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AB26D0E2-231D-534C-AC53-44DBADC5151E}"/>
                </a:ext>
              </a:extLst>
            </p:cNvPr>
            <p:cNvSpPr/>
            <p:nvPr/>
          </p:nvSpPr>
          <p:spPr>
            <a:xfrm rot="10800000">
              <a:off x="8267698" y="2340726"/>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068A4A22-9FDE-3946-BC77-3054E61D5626}"/>
                </a:ext>
              </a:extLst>
            </p:cNvPr>
            <p:cNvSpPr/>
            <p:nvPr/>
          </p:nvSpPr>
          <p:spPr>
            <a:xfrm>
              <a:off x="9117614" y="2441587"/>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6D0D94B2-E293-6942-A026-51A5C5D814A9}"/>
                </a:ext>
              </a:extLst>
            </p:cNvPr>
            <p:cNvSpPr/>
            <p:nvPr/>
          </p:nvSpPr>
          <p:spPr>
            <a:xfrm rot="10800000">
              <a:off x="9117612" y="3563113"/>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B51B222-9DF1-BF4D-8275-CE49141F8289}"/>
                </a:ext>
              </a:extLst>
            </p:cNvPr>
            <p:cNvSpPr/>
            <p:nvPr/>
          </p:nvSpPr>
          <p:spPr>
            <a:xfrm rot="10800000">
              <a:off x="9118598" y="-14627"/>
              <a:ext cx="3073402" cy="2300834"/>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4AC5041A-EA4B-8544-A13B-3D7C7C34EC94}"/>
                </a:ext>
              </a:extLst>
            </p:cNvPr>
            <p:cNvSpPr/>
            <p:nvPr/>
          </p:nvSpPr>
          <p:spPr>
            <a:xfrm>
              <a:off x="11194577" y="5032308"/>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EB5BD920-438F-4E43-AEF9-181F821B0D99}"/>
                </a:ext>
              </a:extLst>
            </p:cNvPr>
            <p:cNvSpPr/>
            <p:nvPr/>
          </p:nvSpPr>
          <p:spPr>
            <a:xfrm rot="10800000">
              <a:off x="10726003" y="4976702"/>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2CBE855A-3DDC-0249-AF1F-C2C2A8A7FC8A}"/>
                </a:ext>
              </a:extLst>
            </p:cNvPr>
            <p:cNvSpPr/>
            <p:nvPr/>
          </p:nvSpPr>
          <p:spPr>
            <a:xfrm>
              <a:off x="10726004" y="4358384"/>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2A9B7092-975C-8F41-B073-B61547CF33B2}"/>
                </a:ext>
              </a:extLst>
            </p:cNvPr>
            <p:cNvSpPr/>
            <p:nvPr/>
          </p:nvSpPr>
          <p:spPr>
            <a:xfrm>
              <a:off x="10732980" y="2926103"/>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6624824A-D355-9C4D-AEEE-741025D3236F}"/>
                </a:ext>
              </a:extLst>
            </p:cNvPr>
            <p:cNvSpPr/>
            <p:nvPr/>
          </p:nvSpPr>
          <p:spPr>
            <a:xfrm rot="10800000">
              <a:off x="10732979" y="3544421"/>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F474AEF0-7F7C-4F4E-B8B3-4F09830CD584}"/>
                </a:ext>
              </a:extLst>
            </p:cNvPr>
            <p:cNvSpPr/>
            <p:nvPr/>
          </p:nvSpPr>
          <p:spPr>
            <a:xfrm>
              <a:off x="11201553" y="3600027"/>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73D6F6F-891C-DD4D-A496-0C8F7CF32182}"/>
                </a:ext>
              </a:extLst>
            </p:cNvPr>
            <p:cNvSpPr/>
            <p:nvPr/>
          </p:nvSpPr>
          <p:spPr>
            <a:xfrm rot="10800000">
              <a:off x="11201552" y="4218345"/>
              <a:ext cx="825935" cy="618318"/>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8FEF452-8BEE-394B-A09C-79076DB24134}"/>
                </a:ext>
              </a:extLst>
            </p:cNvPr>
            <p:cNvSpPr/>
            <p:nvPr/>
          </p:nvSpPr>
          <p:spPr>
            <a:xfrm>
              <a:off x="9465415" y="5351037"/>
              <a:ext cx="613059" cy="458953"/>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1F66416E-A965-DF45-BDB9-198A0C326ABD}"/>
                </a:ext>
              </a:extLst>
            </p:cNvPr>
            <p:cNvSpPr/>
            <p:nvPr/>
          </p:nvSpPr>
          <p:spPr>
            <a:xfrm rot="10800000">
              <a:off x="8796054" y="4684640"/>
              <a:ext cx="613059" cy="458953"/>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0566F0C5-4043-B442-8CAE-339A5854859A}"/>
                </a:ext>
              </a:extLst>
            </p:cNvPr>
            <p:cNvSpPr/>
            <p:nvPr/>
          </p:nvSpPr>
          <p:spPr>
            <a:xfrm>
              <a:off x="8796055" y="4225687"/>
              <a:ext cx="613059" cy="458953"/>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68E2EFBD-A3F1-B345-9675-BB8712BC7141}"/>
                </a:ext>
              </a:extLst>
            </p:cNvPr>
            <p:cNvSpPr/>
            <p:nvPr/>
          </p:nvSpPr>
          <p:spPr>
            <a:xfrm>
              <a:off x="11429639" y="676405"/>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8EFC2F50-C3B6-7849-A279-BFD8442DF83D}"/>
                </a:ext>
              </a:extLst>
            </p:cNvPr>
            <p:cNvSpPr/>
            <p:nvPr/>
          </p:nvSpPr>
          <p:spPr>
            <a:xfrm rot="10800000">
              <a:off x="11429637" y="1797931"/>
              <a:ext cx="1498109" cy="1121526"/>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8F4579C0-18FD-A04B-9724-DEB712296502}"/>
                </a:ext>
              </a:extLst>
            </p:cNvPr>
            <p:cNvSpPr/>
            <p:nvPr/>
          </p:nvSpPr>
          <p:spPr>
            <a:xfrm rot="10800000">
              <a:off x="10001145" y="4978503"/>
              <a:ext cx="401094" cy="300270"/>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8768ABE7-4B6B-C447-93C8-584F89ECCA1E}"/>
                </a:ext>
              </a:extLst>
            </p:cNvPr>
            <p:cNvSpPr/>
            <p:nvPr/>
          </p:nvSpPr>
          <p:spPr>
            <a:xfrm>
              <a:off x="8478550" y="3436582"/>
              <a:ext cx="401094" cy="300270"/>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24938ECF-6591-9841-823B-4FD40D0F9FC8}"/>
                </a:ext>
              </a:extLst>
            </p:cNvPr>
            <p:cNvSpPr/>
            <p:nvPr/>
          </p:nvSpPr>
          <p:spPr>
            <a:xfrm>
              <a:off x="10560298" y="3911608"/>
              <a:ext cx="221130" cy="165545"/>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BB20246-BB6A-D044-8330-A8D92CDECABB}"/>
                </a:ext>
              </a:extLst>
            </p:cNvPr>
            <p:cNvSpPr/>
            <p:nvPr/>
          </p:nvSpPr>
          <p:spPr>
            <a:xfrm rot="10800000">
              <a:off x="10924816" y="6039467"/>
              <a:ext cx="221130" cy="165545"/>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18AF416A-4AAD-E84E-9B9B-F199039DFD3B}"/>
                </a:ext>
              </a:extLst>
            </p:cNvPr>
            <p:cNvSpPr/>
            <p:nvPr/>
          </p:nvSpPr>
          <p:spPr>
            <a:xfrm rot="10800000">
              <a:off x="8157134" y="1651419"/>
              <a:ext cx="221130" cy="165545"/>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9CF71789-B327-8343-B32B-9B17B0179868}"/>
                </a:ext>
              </a:extLst>
            </p:cNvPr>
            <p:cNvSpPr/>
            <p:nvPr/>
          </p:nvSpPr>
          <p:spPr>
            <a:xfrm>
              <a:off x="11586492" y="2465841"/>
              <a:ext cx="221130" cy="165545"/>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riangle 65">
              <a:extLst>
                <a:ext uri="{FF2B5EF4-FFF2-40B4-BE49-F238E27FC236}">
                  <a16:creationId xmlns:a16="http://schemas.microsoft.com/office/drawing/2014/main" id="{E9AD7BDB-A320-364E-BEDA-73270DC18CCF}"/>
                </a:ext>
              </a:extLst>
            </p:cNvPr>
            <p:cNvSpPr/>
            <p:nvPr/>
          </p:nvSpPr>
          <p:spPr>
            <a:xfrm>
              <a:off x="8875258" y="425489"/>
              <a:ext cx="164136" cy="122877"/>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riangle 66">
              <a:extLst>
                <a:ext uri="{FF2B5EF4-FFF2-40B4-BE49-F238E27FC236}">
                  <a16:creationId xmlns:a16="http://schemas.microsoft.com/office/drawing/2014/main" id="{06BE3501-651C-DB4F-A952-1EAEE94AE591}"/>
                </a:ext>
              </a:extLst>
            </p:cNvPr>
            <p:cNvSpPr/>
            <p:nvPr/>
          </p:nvSpPr>
          <p:spPr>
            <a:xfrm rot="10800000">
              <a:off x="11900905" y="4908188"/>
              <a:ext cx="164136" cy="122877"/>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riangle 67">
              <a:extLst>
                <a:ext uri="{FF2B5EF4-FFF2-40B4-BE49-F238E27FC236}">
                  <a16:creationId xmlns:a16="http://schemas.microsoft.com/office/drawing/2014/main" id="{F516AFE1-72D2-0748-8092-A7481E24AFFD}"/>
                </a:ext>
              </a:extLst>
            </p:cNvPr>
            <p:cNvSpPr/>
            <p:nvPr/>
          </p:nvSpPr>
          <p:spPr>
            <a:xfrm>
              <a:off x="9494499" y="1271969"/>
              <a:ext cx="401094" cy="300270"/>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riangle 68">
              <a:extLst>
                <a:ext uri="{FF2B5EF4-FFF2-40B4-BE49-F238E27FC236}">
                  <a16:creationId xmlns:a16="http://schemas.microsoft.com/office/drawing/2014/main" id="{63C30171-DF92-6D49-9313-493D8E48F1B8}"/>
                </a:ext>
              </a:extLst>
            </p:cNvPr>
            <p:cNvSpPr/>
            <p:nvPr/>
          </p:nvSpPr>
          <p:spPr>
            <a:xfrm rot="10800000">
              <a:off x="7203068" y="-14628"/>
              <a:ext cx="1592986" cy="1192554"/>
            </a:xfrm>
            <a:prstGeom prst="triangle">
              <a:avLst/>
            </a:prstGeom>
            <a:grpFill/>
            <a:ln>
              <a:solidFill>
                <a:srgbClr val="00B0F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1B94520-8BDD-864B-9296-2BC959049B11}"/>
              </a:ext>
            </a:extLst>
          </p:cNvPr>
          <p:cNvSpPr txBox="1"/>
          <p:nvPr/>
        </p:nvSpPr>
        <p:spPr>
          <a:xfrm>
            <a:off x="274320" y="91440"/>
            <a:ext cx="11384280"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2. 移転戦略</a:t>
            </a:r>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移転戦略+代替事業所</a:t>
            </a:r>
          </a:p>
        </p:txBody>
      </p:sp>
      <p:sp>
        <p:nvSpPr>
          <p:cNvPr id="9" name="TextBox 8">
            <a:extLst>
              <a:ext uri="{FF2B5EF4-FFF2-40B4-BE49-F238E27FC236}">
                <a16:creationId xmlns:a16="http://schemas.microsoft.com/office/drawing/2014/main" id="{627F9A1C-FACC-4E4D-B93F-DFC9792A376F}"/>
              </a:ext>
            </a:extLst>
          </p:cNvPr>
          <p:cNvSpPr txBox="1"/>
          <p:nvPr/>
        </p:nvSpPr>
        <p:spPr>
          <a:xfrm>
            <a:off x="1041621" y="808251"/>
            <a:ext cx="9849678" cy="523220"/>
          </a:xfrm>
          <a:prstGeom prst="rect">
            <a:avLst/>
          </a:prstGeom>
          <a:noFill/>
        </p:spPr>
        <p:txBody>
          <a:bodyPr wrap="square" rtlCol="0">
            <a:spAutoFit/>
          </a:bodyPr>
          <a:lstStyle/>
          <a:p>
            <a:r>
              <a:rPr lang="ja" sz="1400" dirty="0">
                <a:latin typeface="Century Gothic" panose="020B0502020202020204" pitchFamily="34" charset="0"/>
              </a:rPr>
              <a:t>テキストを入力</a:t>
            </a:r>
          </a:p>
          <a:p>
            <a:endParaRPr lang="en-US" sz="1400" dirty="0">
              <a:latin typeface="Century Gothic" panose="020B0502020202020204" pitchFamily="34" charset="0"/>
            </a:endParaRPr>
          </a:p>
        </p:txBody>
      </p:sp>
      <p:sp>
        <p:nvSpPr>
          <p:cNvPr id="70" name="TextBox 69">
            <a:extLst>
              <a:ext uri="{FF2B5EF4-FFF2-40B4-BE49-F238E27FC236}">
                <a16:creationId xmlns:a16="http://schemas.microsoft.com/office/drawing/2014/main" id="{D3939886-0C98-1942-8720-CCCED8D3021C}"/>
              </a:ext>
            </a:extLst>
          </p:cNvPr>
          <p:cNvSpPr txBox="1"/>
          <p:nvPr/>
        </p:nvSpPr>
        <p:spPr>
          <a:xfrm>
            <a:off x="315120" y="3024467"/>
            <a:ext cx="11384280"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3. 代替事業所</a:t>
            </a:r>
          </a:p>
        </p:txBody>
      </p:sp>
      <p:sp>
        <p:nvSpPr>
          <p:cNvPr id="71" name="TextBox 70">
            <a:extLst>
              <a:ext uri="{FF2B5EF4-FFF2-40B4-BE49-F238E27FC236}">
                <a16:creationId xmlns:a16="http://schemas.microsoft.com/office/drawing/2014/main" id="{DA564B0E-6960-354A-88E1-942198379AB1}"/>
              </a:ext>
            </a:extLst>
          </p:cNvPr>
          <p:cNvSpPr txBox="1"/>
          <p:nvPr/>
        </p:nvSpPr>
        <p:spPr>
          <a:xfrm>
            <a:off x="1082421" y="3741278"/>
            <a:ext cx="9849678" cy="954107"/>
          </a:xfrm>
          <a:prstGeom prst="rect">
            <a:avLst/>
          </a:prstGeom>
          <a:noFill/>
        </p:spPr>
        <p:txBody>
          <a:bodyPr wrap="square" rtlCol="0">
            <a:spAutoFit/>
          </a:bodyPr>
          <a:lstStyle/>
          <a:p>
            <a:r>
              <a:rPr lang="ja" sz="1400" dirty="0">
                <a:latin typeface="Century Gothic" panose="020B0502020202020204" pitchFamily="34" charset="0"/>
              </a:rPr>
              <a:t>組織は、元のビジネス サイトでのビジネス プロセスの継続を妨げる障害や中断が発生した場合に、代替ビジネス サイトと再配置戦略を使用します。この戦略には、両方のタイプの混乱の場合、短期的および長期的な移転サイトの両方を含める必要があります。</a:t>
            </a:r>
          </a:p>
          <a:p>
            <a:endParaRPr lang="en-US" sz="1400" dirty="0">
              <a:latin typeface="Century Gothic" panose="020B0502020202020204" pitchFamily="34" charset="0"/>
            </a:endParaRPr>
          </a:p>
        </p:txBody>
      </p:sp>
      <p:sp>
        <p:nvSpPr>
          <p:cNvPr id="72" name="TextBox 71">
            <a:extLst>
              <a:ext uri="{FF2B5EF4-FFF2-40B4-BE49-F238E27FC236}">
                <a16:creationId xmlns:a16="http://schemas.microsoft.com/office/drawing/2014/main" id="{B0B710F7-A041-9842-BD7C-31ED67F773B2}"/>
              </a:ext>
            </a:extLst>
          </p:cNvPr>
          <p:cNvSpPr txBox="1"/>
          <p:nvPr/>
        </p:nvSpPr>
        <p:spPr>
          <a:xfrm>
            <a:off x="1114100" y="4629420"/>
            <a:ext cx="9849678" cy="523220"/>
          </a:xfrm>
          <a:prstGeom prst="rect">
            <a:avLst/>
          </a:prstGeom>
          <a:noFill/>
        </p:spPr>
        <p:txBody>
          <a:bodyPr wrap="square" rtlCol="0">
            <a:spAutoFit/>
          </a:bodyPr>
          <a:lstStyle/>
          <a:p>
            <a:r>
              <a:rPr lang="ja" sz="1400" dirty="0">
                <a:latin typeface="Century Gothic" panose="020B0502020202020204" pitchFamily="34" charset="0"/>
              </a:rPr>
              <a:t>テキストを入力</a:t>
            </a:r>
          </a:p>
          <a:p>
            <a:endParaRPr lang="en-US" sz="1400" dirty="0">
              <a:latin typeface="Century Gothic" panose="020B0502020202020204" pitchFamily="34" charset="0"/>
            </a:endParaRPr>
          </a:p>
        </p:txBody>
      </p:sp>
    </p:spTree>
    <p:extLst>
      <p:ext uri="{BB962C8B-B14F-4D97-AF65-F5344CB8AC3E}">
        <p14:creationId xmlns:p14="http://schemas.microsoft.com/office/powerpoint/2010/main" val="3763182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986652B-9BC6-7444-BF5A-F8D0EB5A5069}"/>
              </a:ext>
            </a:extLst>
          </p:cNvPr>
          <p:cNvGrpSpPr/>
          <p:nvPr/>
        </p:nvGrpSpPr>
        <p:grpSpPr>
          <a:xfrm>
            <a:off x="7203068" y="-14628"/>
            <a:ext cx="5724680" cy="6219640"/>
            <a:chOff x="7203068" y="-14628"/>
            <a:chExt cx="5724680" cy="6219640"/>
          </a:xfrm>
          <a:solidFill>
            <a:schemeClr val="bg1">
              <a:alpha val="30000"/>
            </a:schemeClr>
          </a:solidFill>
        </p:grpSpPr>
        <p:sp>
          <p:nvSpPr>
            <p:cNvPr id="13" name="Triangle 12">
              <a:extLst>
                <a:ext uri="{FF2B5EF4-FFF2-40B4-BE49-F238E27FC236}">
                  <a16:creationId xmlns:a16="http://schemas.microsoft.com/office/drawing/2014/main" id="{8918779A-EFB0-474F-8EF3-B35CE4B8FA0E}"/>
                </a:ext>
              </a:extLst>
            </p:cNvPr>
            <p:cNvSpPr/>
            <p:nvPr/>
          </p:nvSpPr>
          <p:spPr>
            <a:xfrm>
              <a:off x="8267700" y="1219200"/>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509F84D0-BDDA-FB49-ABF8-82B483912888}"/>
                </a:ext>
              </a:extLst>
            </p:cNvPr>
            <p:cNvSpPr/>
            <p:nvPr/>
          </p:nvSpPr>
          <p:spPr>
            <a:xfrm rot="10800000">
              <a:off x="8267698" y="2340726"/>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03DBD91C-77DD-3543-B2EF-35E701936917}"/>
                </a:ext>
              </a:extLst>
            </p:cNvPr>
            <p:cNvSpPr/>
            <p:nvPr/>
          </p:nvSpPr>
          <p:spPr>
            <a:xfrm>
              <a:off x="9117614" y="2441587"/>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FB9FAF2D-12E4-924F-AC13-4DCDE7037B2F}"/>
                </a:ext>
              </a:extLst>
            </p:cNvPr>
            <p:cNvSpPr/>
            <p:nvPr/>
          </p:nvSpPr>
          <p:spPr>
            <a:xfrm rot="10800000">
              <a:off x="9117612" y="3563113"/>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36E4EA73-3CB9-DE47-B069-42D19FF37784}"/>
                </a:ext>
              </a:extLst>
            </p:cNvPr>
            <p:cNvSpPr/>
            <p:nvPr/>
          </p:nvSpPr>
          <p:spPr>
            <a:xfrm rot="10800000">
              <a:off x="9118598" y="-14627"/>
              <a:ext cx="3073402" cy="2300834"/>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4076CA68-0024-6E42-A896-D4D19D08E542}"/>
                </a:ext>
              </a:extLst>
            </p:cNvPr>
            <p:cNvSpPr/>
            <p:nvPr/>
          </p:nvSpPr>
          <p:spPr>
            <a:xfrm>
              <a:off x="11194577" y="5032308"/>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900E30B1-123B-E849-974B-53026B5A6339}"/>
                </a:ext>
              </a:extLst>
            </p:cNvPr>
            <p:cNvSpPr/>
            <p:nvPr/>
          </p:nvSpPr>
          <p:spPr>
            <a:xfrm rot="10800000">
              <a:off x="10726003" y="4976702"/>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36883248-56D8-3F47-BFCF-66EB86E9CE74}"/>
                </a:ext>
              </a:extLst>
            </p:cNvPr>
            <p:cNvSpPr/>
            <p:nvPr/>
          </p:nvSpPr>
          <p:spPr>
            <a:xfrm>
              <a:off x="10726004" y="4358384"/>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DF379FAA-B29B-1748-981D-189C10C64251}"/>
                </a:ext>
              </a:extLst>
            </p:cNvPr>
            <p:cNvSpPr/>
            <p:nvPr/>
          </p:nvSpPr>
          <p:spPr>
            <a:xfrm>
              <a:off x="10732980" y="2926103"/>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C6D4EB34-9909-C547-8C99-9221F56A9D78}"/>
                </a:ext>
              </a:extLst>
            </p:cNvPr>
            <p:cNvSpPr/>
            <p:nvPr/>
          </p:nvSpPr>
          <p:spPr>
            <a:xfrm rot="10800000">
              <a:off x="10732979" y="3544421"/>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F610A59D-E646-B441-B0DF-BC13D6EFA5DA}"/>
                </a:ext>
              </a:extLst>
            </p:cNvPr>
            <p:cNvSpPr/>
            <p:nvPr/>
          </p:nvSpPr>
          <p:spPr>
            <a:xfrm>
              <a:off x="11201553" y="3600027"/>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97DB36A-3BDF-AA45-9C90-6A836C8A0526}"/>
                </a:ext>
              </a:extLst>
            </p:cNvPr>
            <p:cNvSpPr/>
            <p:nvPr/>
          </p:nvSpPr>
          <p:spPr>
            <a:xfrm rot="10800000">
              <a:off x="11201552" y="4218345"/>
              <a:ext cx="825935" cy="618318"/>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69B65C17-07BC-A84A-9FAF-16CF4F535107}"/>
                </a:ext>
              </a:extLst>
            </p:cNvPr>
            <p:cNvSpPr/>
            <p:nvPr/>
          </p:nvSpPr>
          <p:spPr>
            <a:xfrm>
              <a:off x="9465415" y="5351037"/>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F1E80829-17DD-8143-962A-8BC3866EC898}"/>
                </a:ext>
              </a:extLst>
            </p:cNvPr>
            <p:cNvSpPr/>
            <p:nvPr/>
          </p:nvSpPr>
          <p:spPr>
            <a:xfrm rot="10800000">
              <a:off x="8796054" y="4684640"/>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B1385AF-1E75-A14A-A1C8-94B16F68C84C}"/>
                </a:ext>
              </a:extLst>
            </p:cNvPr>
            <p:cNvSpPr/>
            <p:nvPr/>
          </p:nvSpPr>
          <p:spPr>
            <a:xfrm>
              <a:off x="8796055" y="4225687"/>
              <a:ext cx="613059" cy="458953"/>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4B688720-7394-C04A-9525-FC8D8983462D}"/>
                </a:ext>
              </a:extLst>
            </p:cNvPr>
            <p:cNvSpPr/>
            <p:nvPr/>
          </p:nvSpPr>
          <p:spPr>
            <a:xfrm>
              <a:off x="11429639" y="676405"/>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3DF6572-915C-8F4C-AE31-8F073BF4FCA6}"/>
                </a:ext>
              </a:extLst>
            </p:cNvPr>
            <p:cNvSpPr/>
            <p:nvPr/>
          </p:nvSpPr>
          <p:spPr>
            <a:xfrm rot="10800000">
              <a:off x="11429637" y="1797931"/>
              <a:ext cx="1498109" cy="1121526"/>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8CE85D06-6B13-6046-86CD-571A0A453675}"/>
                </a:ext>
              </a:extLst>
            </p:cNvPr>
            <p:cNvSpPr/>
            <p:nvPr/>
          </p:nvSpPr>
          <p:spPr>
            <a:xfrm rot="10800000">
              <a:off x="10001145" y="4978503"/>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C6252674-EDFE-264C-8242-4FFFD44D8006}"/>
                </a:ext>
              </a:extLst>
            </p:cNvPr>
            <p:cNvSpPr/>
            <p:nvPr/>
          </p:nvSpPr>
          <p:spPr>
            <a:xfrm>
              <a:off x="8478550" y="3436582"/>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73DC5638-9B9E-E44E-B012-B1655B8A9183}"/>
                </a:ext>
              </a:extLst>
            </p:cNvPr>
            <p:cNvSpPr/>
            <p:nvPr/>
          </p:nvSpPr>
          <p:spPr>
            <a:xfrm>
              <a:off x="10560298" y="3911608"/>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9DF77F6D-15B2-F44E-8493-2C4FB3AD4AEF}"/>
                </a:ext>
              </a:extLst>
            </p:cNvPr>
            <p:cNvSpPr/>
            <p:nvPr/>
          </p:nvSpPr>
          <p:spPr>
            <a:xfrm rot="10800000">
              <a:off x="10924816" y="6039467"/>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CC9712F2-DBB0-EB49-A265-FB8FE26944BA}"/>
                </a:ext>
              </a:extLst>
            </p:cNvPr>
            <p:cNvSpPr/>
            <p:nvPr/>
          </p:nvSpPr>
          <p:spPr>
            <a:xfrm rot="10800000">
              <a:off x="8157134" y="1651419"/>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F7ACE385-955A-B841-B438-253CC0E34CA9}"/>
                </a:ext>
              </a:extLst>
            </p:cNvPr>
            <p:cNvSpPr/>
            <p:nvPr/>
          </p:nvSpPr>
          <p:spPr>
            <a:xfrm>
              <a:off x="11586492" y="2465841"/>
              <a:ext cx="221130" cy="165545"/>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55C872AD-C2BA-6D4A-8613-FF8043854EE2}"/>
                </a:ext>
              </a:extLst>
            </p:cNvPr>
            <p:cNvSpPr/>
            <p:nvPr/>
          </p:nvSpPr>
          <p:spPr>
            <a:xfrm>
              <a:off x="8875258" y="425489"/>
              <a:ext cx="164136" cy="122877"/>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D4C9B7E-F300-CB4F-B775-24008C940E4E}"/>
                </a:ext>
              </a:extLst>
            </p:cNvPr>
            <p:cNvSpPr/>
            <p:nvPr/>
          </p:nvSpPr>
          <p:spPr>
            <a:xfrm rot="10800000">
              <a:off x="11900905" y="4908188"/>
              <a:ext cx="164136" cy="122877"/>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CF9866D-3912-2449-B47F-3BD9ACC74752}"/>
                </a:ext>
              </a:extLst>
            </p:cNvPr>
            <p:cNvSpPr/>
            <p:nvPr/>
          </p:nvSpPr>
          <p:spPr>
            <a:xfrm>
              <a:off x="9494499" y="1271969"/>
              <a:ext cx="401094" cy="300270"/>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F8BDEF90-F9B1-E243-A250-DD6F1B13DA60}"/>
                </a:ext>
              </a:extLst>
            </p:cNvPr>
            <p:cNvSpPr/>
            <p:nvPr/>
          </p:nvSpPr>
          <p:spPr>
            <a:xfrm rot="10800000">
              <a:off x="7203068" y="-14628"/>
              <a:ext cx="1592986" cy="1192554"/>
            </a:xfrm>
            <a:prstGeom prst="triangle">
              <a:avLst/>
            </a:prstGeom>
            <a:grpFill/>
            <a:ln>
              <a:solidFill>
                <a:srgbClr val="00BD3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Rectangle 7">
            <a:extLst>
              <a:ext uri="{FF2B5EF4-FFF2-40B4-BE49-F238E27FC236}">
                <a16:creationId xmlns:a16="http://schemas.microsoft.com/office/drawing/2014/main" id="{92BB696F-6DA0-0444-A5A0-6825744A17A8}"/>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Parallelogram 10">
            <a:extLst>
              <a:ext uri="{FF2B5EF4-FFF2-40B4-BE49-F238E27FC236}">
                <a16:creationId xmlns:a16="http://schemas.microsoft.com/office/drawing/2014/main" id="{D0FA9C7A-6421-334E-8F34-4134177C0E2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7BF67AA-1A98-AF4B-8C57-AC95FBE4D907}"/>
              </a:ext>
            </a:extLst>
          </p:cNvPr>
          <p:cNvSpPr txBox="1"/>
          <p:nvPr/>
        </p:nvSpPr>
        <p:spPr>
          <a:xfrm>
            <a:off x="4800046" y="6477000"/>
            <a:ext cx="6573212"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復旧計画</a:t>
            </a:r>
          </a:p>
        </p:txBody>
      </p:sp>
      <p:sp>
        <p:nvSpPr>
          <p:cNvPr id="40" name="TextBox 39">
            <a:extLst>
              <a:ext uri="{FF2B5EF4-FFF2-40B4-BE49-F238E27FC236}">
                <a16:creationId xmlns:a16="http://schemas.microsoft.com/office/drawing/2014/main" id="{13FF42B2-CA7D-7941-9CC7-8CE3A9E81EE6}"/>
              </a:ext>
            </a:extLst>
          </p:cNvPr>
          <p:cNvSpPr txBox="1"/>
          <p:nvPr/>
        </p:nvSpPr>
        <p:spPr>
          <a:xfrm>
            <a:off x="274320" y="91440"/>
            <a:ext cx="11384280"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4. 復旧計画</a:t>
            </a:r>
          </a:p>
        </p:txBody>
      </p:sp>
      <p:sp>
        <p:nvSpPr>
          <p:cNvPr id="41" name="TextBox 40">
            <a:extLst>
              <a:ext uri="{FF2B5EF4-FFF2-40B4-BE49-F238E27FC236}">
                <a16:creationId xmlns:a16="http://schemas.microsoft.com/office/drawing/2014/main" id="{EDFB8F47-FEEB-6A4F-AB5D-7FB7360C34F1}"/>
              </a:ext>
            </a:extLst>
          </p:cNvPr>
          <p:cNvSpPr txBox="1"/>
          <p:nvPr/>
        </p:nvSpPr>
        <p:spPr>
          <a:xfrm>
            <a:off x="1041621" y="808251"/>
            <a:ext cx="9849678" cy="523220"/>
          </a:xfrm>
          <a:prstGeom prst="rect">
            <a:avLst/>
          </a:prstGeom>
          <a:noFill/>
        </p:spPr>
        <p:txBody>
          <a:bodyPr wrap="square" rtlCol="0">
            <a:spAutoFit/>
          </a:bodyPr>
          <a:lstStyle/>
          <a:p>
            <a:r>
              <a:rPr lang="ja" sz="1400" dirty="0">
                <a:latin typeface="Century Gothic" panose="020B0502020202020204" pitchFamily="34" charset="0"/>
              </a:rPr>
              <a:t>テキストを入力</a:t>
            </a:r>
          </a:p>
          <a:p>
            <a:endParaRPr lang="en-US" sz="1400" dirty="0">
              <a:latin typeface="Century Gothic" panose="020B0502020202020204" pitchFamily="34" charset="0"/>
            </a:endParaRPr>
          </a:p>
        </p:txBody>
      </p:sp>
    </p:spTree>
    <p:extLst>
      <p:ext uri="{BB962C8B-B14F-4D97-AF65-F5344CB8AC3E}">
        <p14:creationId xmlns:p14="http://schemas.microsoft.com/office/powerpoint/2010/main" val="2637704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1B94520-8BDD-864B-9296-2BC959049B11}"/>
              </a:ext>
            </a:extLst>
          </p:cNvPr>
          <p:cNvSpPr txBox="1"/>
          <p:nvPr/>
        </p:nvSpPr>
        <p:spPr>
          <a:xfrm>
            <a:off x="274320" y="91440"/>
            <a:ext cx="11384280"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5. 回復フェーズ</a:t>
            </a:r>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回復フェーズ</a:t>
            </a:r>
          </a:p>
        </p:txBody>
      </p:sp>
      <p:graphicFrame>
        <p:nvGraphicFramePr>
          <p:cNvPr id="13" name="Table 13">
            <a:extLst>
              <a:ext uri="{FF2B5EF4-FFF2-40B4-BE49-F238E27FC236}">
                <a16:creationId xmlns:a16="http://schemas.microsoft.com/office/drawing/2014/main" id="{3873E6B2-89C6-2D40-9FD4-2E414010D845}"/>
              </a:ext>
            </a:extLst>
          </p:cNvPr>
          <p:cNvGraphicFramePr>
            <a:graphicFrameLocks noGrp="1"/>
          </p:cNvGraphicFramePr>
          <p:nvPr>
            <p:extLst>
              <p:ext uri="{D42A27DB-BD31-4B8C-83A1-F6EECF244321}">
                <p14:modId xmlns:p14="http://schemas.microsoft.com/office/powerpoint/2010/main" val="1335018015"/>
              </p:ext>
            </p:extLst>
          </p:nvPr>
        </p:nvGraphicFramePr>
        <p:xfrm>
          <a:off x="248054" y="1427393"/>
          <a:ext cx="11587631" cy="4622356"/>
        </p:xfrm>
        <a:graphic>
          <a:graphicData uri="http://schemas.openxmlformats.org/drawingml/2006/table">
            <a:tbl>
              <a:tblPr firstRow="1" bandRow="1">
                <a:tableStyleId>{5C22544A-7EE6-4342-B048-85BDC9FD1C3A}</a:tableStyleId>
              </a:tblPr>
              <a:tblGrid>
                <a:gridCol w="2117459">
                  <a:extLst>
                    <a:ext uri="{9D8B030D-6E8A-4147-A177-3AD203B41FA5}">
                      <a16:colId xmlns:a16="http://schemas.microsoft.com/office/drawing/2014/main" val="3423348190"/>
                    </a:ext>
                  </a:extLst>
                </a:gridCol>
                <a:gridCol w="9470172">
                  <a:extLst>
                    <a:ext uri="{9D8B030D-6E8A-4147-A177-3AD203B41FA5}">
                      <a16:colId xmlns:a16="http://schemas.microsoft.com/office/drawing/2014/main" val="1898534182"/>
                    </a:ext>
                  </a:extLst>
                </a:gridCol>
              </a:tblGrid>
              <a:tr h="1155589">
                <a:tc>
                  <a:txBody>
                    <a:bodyPr/>
                    <a:lstStyle/>
                    <a:p>
                      <a:pPr algn="r"/>
                      <a:r>
                        <a:rPr lang="ja" sz="2000" b="0" dirty="0">
                          <a:solidFill>
                            <a:schemeClr val="bg1">
                              <a:lumMod val="50000"/>
                            </a:schemeClr>
                          </a:solidFill>
                          <a:latin typeface="Century Gothic" panose="020B0502020202020204" pitchFamily="34" charset="0"/>
                        </a:rPr>
                        <a:t>災害発生</a:t>
                      </a:r>
                    </a:p>
                  </a:txBody>
                  <a:tcPr anchor="ctr">
                    <a:lnL w="12700" cmpd="sng">
                      <a:noFill/>
                    </a:lnL>
                    <a:lnR w="12700" cap="flat" cmpd="sng" algn="ctr">
                      <a:solidFill>
                        <a:srgbClr val="F0A622"/>
                      </a:solidFill>
                      <a:prstDash val="solid"/>
                      <a:round/>
                      <a:headEnd type="none" w="med" len="med"/>
                      <a:tailEnd type="none" w="med" len="med"/>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ja" sz="1500" b="0" dirty="0">
                          <a:solidFill>
                            <a:schemeClr val="tx1">
                              <a:lumMod val="65000"/>
                              <a:lumOff val="35000"/>
                            </a:schemeClr>
                          </a:solidFill>
                          <a:latin typeface="Century Gothic" panose="020B0502020202020204" pitchFamily="34" charset="0"/>
                        </a:rPr>
                        <a:t>会社は災害を宣言し、残りの復旧計画をアクティブ化する決定を下します。</a:t>
                      </a:r>
                    </a:p>
                  </a:txBody>
                  <a:tcPr marL="182880" anchor="ctr">
                    <a:lnL w="12700" cap="flat" cmpd="sng" algn="ctr">
                      <a:solidFill>
                        <a:srgbClr val="F0A622"/>
                      </a:solidFill>
                      <a:prstDash val="solid"/>
                      <a:round/>
                      <a:headEnd type="none" w="med" len="med"/>
                      <a:tailEnd type="none" w="med" len="med"/>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2781431"/>
                  </a:ext>
                </a:extLst>
              </a:tr>
              <a:tr h="1155589">
                <a:tc>
                  <a:txBody>
                    <a:bodyPr/>
                    <a:lstStyle/>
                    <a:p>
                      <a:pPr algn="r"/>
                      <a:r>
                        <a:rPr lang="ja" sz="2000" b="0" dirty="0">
                          <a:solidFill>
                            <a:schemeClr val="bg1">
                              <a:lumMod val="50000"/>
                            </a:schemeClr>
                          </a:solidFill>
                          <a:latin typeface="Century Gothic" panose="020B0502020202020204" pitchFamily="34" charset="0"/>
                        </a:rPr>
                        <a:t>プランのアクティブ化</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ja" sz="1500" b="0" dirty="0">
                          <a:solidFill>
                            <a:schemeClr val="tx1">
                              <a:lumMod val="65000"/>
                              <a:lumOff val="35000"/>
                            </a:schemeClr>
                          </a:solidFill>
                          <a:latin typeface="Century Gothic" panose="020B0502020202020204" pitchFamily="34" charset="0"/>
                        </a:rPr>
                        <a:t>このフェーズでは、会社はビジネス緊急時対応計画を実施します。 </a:t>
                      </a:r>
                    </a:p>
                    <a:p>
                      <a:pPr marL="285750" indent="-285750">
                        <a:buClr>
                          <a:srgbClr val="F0A622"/>
                        </a:buClr>
                        <a:buFont typeface="System Font Regular"/>
                        <a:buChar char="⚬"/>
                      </a:pPr>
                      <a:endParaRPr lang="en-US" sz="900" b="0" dirty="0">
                        <a:solidFill>
                          <a:schemeClr val="tx1">
                            <a:lumMod val="65000"/>
                            <a:lumOff val="35000"/>
                          </a:schemeClr>
                        </a:solidFill>
                        <a:latin typeface="Century Gothic" panose="020B0502020202020204" pitchFamily="34" charset="0"/>
                      </a:endParaRPr>
                    </a:p>
                    <a:p>
                      <a:pPr marL="285750" indent="-285750">
                        <a:buClr>
                          <a:srgbClr val="F0A622"/>
                        </a:buClr>
                        <a:buFont typeface="System Font Regular"/>
                        <a:buChar char="⚬"/>
                      </a:pPr>
                      <a:r>
                        <a:rPr lang="ja" sz="1500" b="0" dirty="0">
                          <a:solidFill>
                            <a:schemeClr val="tx1">
                              <a:lumMod val="65000"/>
                              <a:lumOff val="35000"/>
                            </a:schemeClr>
                          </a:solidFill>
                          <a:latin typeface="Century Gothic" panose="020B0502020202020204" pitchFamily="34" charset="0"/>
                        </a:rPr>
                        <a:t>このフェーズは、会社が代替ビジネス・サイトを確保し、ビジネス・オペレーションを再配置するまで続きます。</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0183424"/>
                  </a:ext>
                </a:extLst>
              </a:tr>
              <a:tr h="1155589">
                <a:tc>
                  <a:txBody>
                    <a:bodyPr/>
                    <a:lstStyle/>
                    <a:p>
                      <a:pPr algn="r"/>
                      <a:r>
                        <a:rPr lang="ja" sz="2000" b="0" dirty="0">
                          <a:solidFill>
                            <a:schemeClr val="bg1">
                              <a:lumMod val="50000"/>
                            </a:schemeClr>
                          </a:solidFill>
                          <a:latin typeface="Century Gothic" panose="020B0502020202020204" pitchFamily="34" charset="0"/>
                        </a:rPr>
                        <a:t>代替サイトの運用</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ja" sz="1500" b="0" dirty="0">
                          <a:solidFill>
                            <a:schemeClr val="tx1">
                              <a:lumMod val="65000"/>
                              <a:lumOff val="35000"/>
                            </a:schemeClr>
                          </a:solidFill>
                          <a:latin typeface="Century Gothic" panose="020B0502020202020204" pitchFamily="34" charset="0"/>
                        </a:rPr>
                        <a:t>このフェーズは、ビジネスが 1 次施設を復元できるようになるまで続きます。</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091024"/>
                  </a:ext>
                </a:extLst>
              </a:tr>
              <a:tr h="1155589">
                <a:tc>
                  <a:txBody>
                    <a:bodyPr/>
                    <a:lstStyle/>
                    <a:p>
                      <a:pPr algn="r"/>
                      <a:r>
                        <a:rPr lang="ja" sz="2000" b="0" dirty="0">
                          <a:solidFill>
                            <a:schemeClr val="bg1">
                              <a:lumMod val="50000"/>
                            </a:schemeClr>
                          </a:solidFill>
                          <a:latin typeface="Century Gothic" panose="020B0502020202020204" pitchFamily="34" charset="0"/>
                        </a:rPr>
                        <a:t>プライマリ・サイトへの移行</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ja" sz="1500" b="0" dirty="0">
                          <a:solidFill>
                            <a:schemeClr val="tx1">
                              <a:lumMod val="65000"/>
                              <a:lumOff val="35000"/>
                            </a:schemeClr>
                          </a:solidFill>
                          <a:latin typeface="Century Gothic" panose="020B0502020202020204" pitchFamily="34" charset="0"/>
                        </a:rPr>
                        <a:t>このフェーズは、会社が業務を適切に元の事業サイトに戻すことができるまで続きます。 </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38447472"/>
                  </a:ext>
                </a:extLst>
              </a:tr>
            </a:tbl>
          </a:graphicData>
        </a:graphic>
      </p:graphicFrame>
      <p:sp>
        <p:nvSpPr>
          <p:cNvPr id="7" name="TextBox 6">
            <a:extLst>
              <a:ext uri="{FF2B5EF4-FFF2-40B4-BE49-F238E27FC236}">
                <a16:creationId xmlns:a16="http://schemas.microsoft.com/office/drawing/2014/main" id="{9A9B73A1-009C-FB4E-A66E-8124562D936C}"/>
              </a:ext>
            </a:extLst>
          </p:cNvPr>
          <p:cNvSpPr txBox="1"/>
          <p:nvPr/>
        </p:nvSpPr>
        <p:spPr>
          <a:xfrm>
            <a:off x="1041621" y="808251"/>
            <a:ext cx="9849678" cy="523220"/>
          </a:xfrm>
          <a:prstGeom prst="rect">
            <a:avLst/>
          </a:prstGeom>
          <a:noFill/>
        </p:spPr>
        <p:txBody>
          <a:bodyPr wrap="square" rtlCol="0">
            <a:spAutoFit/>
          </a:bodyPr>
          <a:lstStyle/>
          <a:p>
            <a:r>
              <a:rPr lang="ja" sz="1400" dirty="0">
                <a:latin typeface="Century Gothic" panose="020B0502020202020204" pitchFamily="34" charset="0"/>
              </a:rPr>
              <a:t>これらは、ビジネスを継続するために最も必要なアクティビティであり、復旧計画では、これらの重要なビジネス機能をターゲットにする必要があります。復旧計画は、次のように実行する必要があります。</a:t>
            </a:r>
          </a:p>
        </p:txBody>
      </p:sp>
    </p:spTree>
    <p:extLst>
      <p:ext uri="{BB962C8B-B14F-4D97-AF65-F5344CB8AC3E}">
        <p14:creationId xmlns:p14="http://schemas.microsoft.com/office/powerpoint/2010/main" val="1721031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B84225B3-7EC6-5B4C-BF11-72E5E07699D4}"/>
              </a:ext>
            </a:extLst>
          </p:cNvPr>
          <p:cNvGrpSpPr/>
          <p:nvPr/>
        </p:nvGrpSpPr>
        <p:grpSpPr>
          <a:xfrm>
            <a:off x="7203068" y="-14628"/>
            <a:ext cx="5724680" cy="6219640"/>
            <a:chOff x="7203068" y="-14628"/>
            <a:chExt cx="5724680" cy="6219640"/>
          </a:xfrm>
          <a:solidFill>
            <a:schemeClr val="bg1">
              <a:alpha val="30000"/>
            </a:schemeClr>
          </a:solidFill>
        </p:grpSpPr>
        <p:sp>
          <p:nvSpPr>
            <p:cNvPr id="39" name="Triangle 38">
              <a:extLst>
                <a:ext uri="{FF2B5EF4-FFF2-40B4-BE49-F238E27FC236}">
                  <a16:creationId xmlns:a16="http://schemas.microsoft.com/office/drawing/2014/main" id="{05B0AA54-D161-0141-BF1F-38E2D7BCBF9E}"/>
                </a:ext>
              </a:extLst>
            </p:cNvPr>
            <p:cNvSpPr/>
            <p:nvPr/>
          </p:nvSpPr>
          <p:spPr>
            <a:xfrm>
              <a:off x="8267700" y="1219200"/>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1326FF50-EE2B-4C42-BD8B-6F9202121978}"/>
                </a:ext>
              </a:extLst>
            </p:cNvPr>
            <p:cNvSpPr/>
            <p:nvPr/>
          </p:nvSpPr>
          <p:spPr>
            <a:xfrm rot="10800000">
              <a:off x="8267698" y="2340726"/>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FA8599A4-5C33-384C-A9D8-6FFE79D108FF}"/>
                </a:ext>
              </a:extLst>
            </p:cNvPr>
            <p:cNvSpPr/>
            <p:nvPr/>
          </p:nvSpPr>
          <p:spPr>
            <a:xfrm>
              <a:off x="9117614" y="2441587"/>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riangle 72">
              <a:extLst>
                <a:ext uri="{FF2B5EF4-FFF2-40B4-BE49-F238E27FC236}">
                  <a16:creationId xmlns:a16="http://schemas.microsoft.com/office/drawing/2014/main" id="{4B248E34-E1D2-6344-B1EF-ED0436A8F796}"/>
                </a:ext>
              </a:extLst>
            </p:cNvPr>
            <p:cNvSpPr/>
            <p:nvPr/>
          </p:nvSpPr>
          <p:spPr>
            <a:xfrm rot="10800000">
              <a:off x="9117612" y="3563113"/>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riangle 73">
              <a:extLst>
                <a:ext uri="{FF2B5EF4-FFF2-40B4-BE49-F238E27FC236}">
                  <a16:creationId xmlns:a16="http://schemas.microsoft.com/office/drawing/2014/main" id="{2F876B4B-9605-064E-847B-B284C11AC006}"/>
                </a:ext>
              </a:extLst>
            </p:cNvPr>
            <p:cNvSpPr/>
            <p:nvPr/>
          </p:nvSpPr>
          <p:spPr>
            <a:xfrm rot="10800000">
              <a:off x="9118598" y="-14627"/>
              <a:ext cx="3073402" cy="2300834"/>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riangle 74">
              <a:extLst>
                <a:ext uri="{FF2B5EF4-FFF2-40B4-BE49-F238E27FC236}">
                  <a16:creationId xmlns:a16="http://schemas.microsoft.com/office/drawing/2014/main" id="{47470EDC-8B03-804B-A66A-3A44A5C32E93}"/>
                </a:ext>
              </a:extLst>
            </p:cNvPr>
            <p:cNvSpPr/>
            <p:nvPr/>
          </p:nvSpPr>
          <p:spPr>
            <a:xfrm>
              <a:off x="11194577" y="5032308"/>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riangle 75">
              <a:extLst>
                <a:ext uri="{FF2B5EF4-FFF2-40B4-BE49-F238E27FC236}">
                  <a16:creationId xmlns:a16="http://schemas.microsoft.com/office/drawing/2014/main" id="{A5D94FFE-F4DC-BA41-9C0C-AB2B347C40B5}"/>
                </a:ext>
              </a:extLst>
            </p:cNvPr>
            <p:cNvSpPr/>
            <p:nvPr/>
          </p:nvSpPr>
          <p:spPr>
            <a:xfrm rot="10800000">
              <a:off x="10726003" y="4976702"/>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riangle 76">
              <a:extLst>
                <a:ext uri="{FF2B5EF4-FFF2-40B4-BE49-F238E27FC236}">
                  <a16:creationId xmlns:a16="http://schemas.microsoft.com/office/drawing/2014/main" id="{B9B05077-049E-804A-947A-2D46719A3470}"/>
                </a:ext>
              </a:extLst>
            </p:cNvPr>
            <p:cNvSpPr/>
            <p:nvPr/>
          </p:nvSpPr>
          <p:spPr>
            <a:xfrm>
              <a:off x="10726004" y="4358384"/>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riangle 77">
              <a:extLst>
                <a:ext uri="{FF2B5EF4-FFF2-40B4-BE49-F238E27FC236}">
                  <a16:creationId xmlns:a16="http://schemas.microsoft.com/office/drawing/2014/main" id="{7AE0903F-9163-0143-B531-0B1628A6298C}"/>
                </a:ext>
              </a:extLst>
            </p:cNvPr>
            <p:cNvSpPr/>
            <p:nvPr/>
          </p:nvSpPr>
          <p:spPr>
            <a:xfrm>
              <a:off x="10732980" y="2926103"/>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riangle 78">
              <a:extLst>
                <a:ext uri="{FF2B5EF4-FFF2-40B4-BE49-F238E27FC236}">
                  <a16:creationId xmlns:a16="http://schemas.microsoft.com/office/drawing/2014/main" id="{BC74C5BE-8CCB-CE42-8FFF-693E566D2CEB}"/>
                </a:ext>
              </a:extLst>
            </p:cNvPr>
            <p:cNvSpPr/>
            <p:nvPr/>
          </p:nvSpPr>
          <p:spPr>
            <a:xfrm rot="10800000">
              <a:off x="10732979" y="3544421"/>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riangle 79">
              <a:extLst>
                <a:ext uri="{FF2B5EF4-FFF2-40B4-BE49-F238E27FC236}">
                  <a16:creationId xmlns:a16="http://schemas.microsoft.com/office/drawing/2014/main" id="{BF58198D-FCE5-1540-9D54-435F5E407D16}"/>
                </a:ext>
              </a:extLst>
            </p:cNvPr>
            <p:cNvSpPr/>
            <p:nvPr/>
          </p:nvSpPr>
          <p:spPr>
            <a:xfrm>
              <a:off x="11201553" y="3600027"/>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riangle 80">
              <a:extLst>
                <a:ext uri="{FF2B5EF4-FFF2-40B4-BE49-F238E27FC236}">
                  <a16:creationId xmlns:a16="http://schemas.microsoft.com/office/drawing/2014/main" id="{2619ECE4-C48D-204B-82C1-CA7999FD3042}"/>
                </a:ext>
              </a:extLst>
            </p:cNvPr>
            <p:cNvSpPr/>
            <p:nvPr/>
          </p:nvSpPr>
          <p:spPr>
            <a:xfrm rot="10800000">
              <a:off x="11201552" y="4218345"/>
              <a:ext cx="825935" cy="618318"/>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riangle 81">
              <a:extLst>
                <a:ext uri="{FF2B5EF4-FFF2-40B4-BE49-F238E27FC236}">
                  <a16:creationId xmlns:a16="http://schemas.microsoft.com/office/drawing/2014/main" id="{202F6F53-5592-A44F-9870-C27C6E291206}"/>
                </a:ext>
              </a:extLst>
            </p:cNvPr>
            <p:cNvSpPr/>
            <p:nvPr/>
          </p:nvSpPr>
          <p:spPr>
            <a:xfrm>
              <a:off x="9465415" y="5351037"/>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Triangle 82">
              <a:extLst>
                <a:ext uri="{FF2B5EF4-FFF2-40B4-BE49-F238E27FC236}">
                  <a16:creationId xmlns:a16="http://schemas.microsoft.com/office/drawing/2014/main" id="{1FF84C22-75FA-BB49-AEC3-FCE23F453E4E}"/>
                </a:ext>
              </a:extLst>
            </p:cNvPr>
            <p:cNvSpPr/>
            <p:nvPr/>
          </p:nvSpPr>
          <p:spPr>
            <a:xfrm rot="10800000">
              <a:off x="8796054" y="4684640"/>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riangle 83">
              <a:extLst>
                <a:ext uri="{FF2B5EF4-FFF2-40B4-BE49-F238E27FC236}">
                  <a16:creationId xmlns:a16="http://schemas.microsoft.com/office/drawing/2014/main" id="{282760EC-4A48-1546-B6FE-B36BF2846DB5}"/>
                </a:ext>
              </a:extLst>
            </p:cNvPr>
            <p:cNvSpPr/>
            <p:nvPr/>
          </p:nvSpPr>
          <p:spPr>
            <a:xfrm>
              <a:off x="8796055" y="4225687"/>
              <a:ext cx="613059" cy="458953"/>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riangle 84">
              <a:extLst>
                <a:ext uri="{FF2B5EF4-FFF2-40B4-BE49-F238E27FC236}">
                  <a16:creationId xmlns:a16="http://schemas.microsoft.com/office/drawing/2014/main" id="{51A1BE42-577E-0C43-89CC-18A6899756CF}"/>
                </a:ext>
              </a:extLst>
            </p:cNvPr>
            <p:cNvSpPr/>
            <p:nvPr/>
          </p:nvSpPr>
          <p:spPr>
            <a:xfrm>
              <a:off x="11429639" y="676405"/>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Triangle 85">
              <a:extLst>
                <a:ext uri="{FF2B5EF4-FFF2-40B4-BE49-F238E27FC236}">
                  <a16:creationId xmlns:a16="http://schemas.microsoft.com/office/drawing/2014/main" id="{20958CE3-BF10-624D-B156-7FE24C7EF8FE}"/>
                </a:ext>
              </a:extLst>
            </p:cNvPr>
            <p:cNvSpPr/>
            <p:nvPr/>
          </p:nvSpPr>
          <p:spPr>
            <a:xfrm rot="10800000">
              <a:off x="11429637" y="1797931"/>
              <a:ext cx="1498109" cy="1121526"/>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riangle 86">
              <a:extLst>
                <a:ext uri="{FF2B5EF4-FFF2-40B4-BE49-F238E27FC236}">
                  <a16:creationId xmlns:a16="http://schemas.microsoft.com/office/drawing/2014/main" id="{B859088B-06C3-674A-B15E-FB8DD0112DA1}"/>
                </a:ext>
              </a:extLst>
            </p:cNvPr>
            <p:cNvSpPr/>
            <p:nvPr/>
          </p:nvSpPr>
          <p:spPr>
            <a:xfrm rot="10800000">
              <a:off x="10001145" y="4978503"/>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riangle 87">
              <a:extLst>
                <a:ext uri="{FF2B5EF4-FFF2-40B4-BE49-F238E27FC236}">
                  <a16:creationId xmlns:a16="http://schemas.microsoft.com/office/drawing/2014/main" id="{2315DBE7-FF8F-7C4F-9FBB-785BE89B122D}"/>
                </a:ext>
              </a:extLst>
            </p:cNvPr>
            <p:cNvSpPr/>
            <p:nvPr/>
          </p:nvSpPr>
          <p:spPr>
            <a:xfrm>
              <a:off x="8478550" y="3436582"/>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riangle 88">
              <a:extLst>
                <a:ext uri="{FF2B5EF4-FFF2-40B4-BE49-F238E27FC236}">
                  <a16:creationId xmlns:a16="http://schemas.microsoft.com/office/drawing/2014/main" id="{4400DF79-6AFD-AD40-A399-06F533FC524A}"/>
                </a:ext>
              </a:extLst>
            </p:cNvPr>
            <p:cNvSpPr/>
            <p:nvPr/>
          </p:nvSpPr>
          <p:spPr>
            <a:xfrm>
              <a:off x="10560298" y="3911608"/>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riangle 89">
              <a:extLst>
                <a:ext uri="{FF2B5EF4-FFF2-40B4-BE49-F238E27FC236}">
                  <a16:creationId xmlns:a16="http://schemas.microsoft.com/office/drawing/2014/main" id="{55A1EFEE-28DB-E84D-93A2-1596BBD51282}"/>
                </a:ext>
              </a:extLst>
            </p:cNvPr>
            <p:cNvSpPr/>
            <p:nvPr/>
          </p:nvSpPr>
          <p:spPr>
            <a:xfrm rot="10800000">
              <a:off x="10924816" y="6039467"/>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Triangle 90">
              <a:extLst>
                <a:ext uri="{FF2B5EF4-FFF2-40B4-BE49-F238E27FC236}">
                  <a16:creationId xmlns:a16="http://schemas.microsoft.com/office/drawing/2014/main" id="{E62CD0C5-E2CB-5145-A66D-4855F8F90F40}"/>
                </a:ext>
              </a:extLst>
            </p:cNvPr>
            <p:cNvSpPr/>
            <p:nvPr/>
          </p:nvSpPr>
          <p:spPr>
            <a:xfrm rot="10800000">
              <a:off x="8157134" y="1651419"/>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Triangle 91">
              <a:extLst>
                <a:ext uri="{FF2B5EF4-FFF2-40B4-BE49-F238E27FC236}">
                  <a16:creationId xmlns:a16="http://schemas.microsoft.com/office/drawing/2014/main" id="{1B3CB928-493D-E849-9304-D2ECD764636F}"/>
                </a:ext>
              </a:extLst>
            </p:cNvPr>
            <p:cNvSpPr/>
            <p:nvPr/>
          </p:nvSpPr>
          <p:spPr>
            <a:xfrm>
              <a:off x="11586492" y="2465841"/>
              <a:ext cx="221130" cy="165545"/>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Triangle 92">
              <a:extLst>
                <a:ext uri="{FF2B5EF4-FFF2-40B4-BE49-F238E27FC236}">
                  <a16:creationId xmlns:a16="http://schemas.microsoft.com/office/drawing/2014/main" id="{87140201-E1ED-544E-ACF6-B3856BE319E7}"/>
                </a:ext>
              </a:extLst>
            </p:cNvPr>
            <p:cNvSpPr/>
            <p:nvPr/>
          </p:nvSpPr>
          <p:spPr>
            <a:xfrm>
              <a:off x="8875258" y="425489"/>
              <a:ext cx="164136" cy="122877"/>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riangle 93">
              <a:extLst>
                <a:ext uri="{FF2B5EF4-FFF2-40B4-BE49-F238E27FC236}">
                  <a16:creationId xmlns:a16="http://schemas.microsoft.com/office/drawing/2014/main" id="{9C0FCB92-98D6-5040-9682-E2566C25942E}"/>
                </a:ext>
              </a:extLst>
            </p:cNvPr>
            <p:cNvSpPr/>
            <p:nvPr/>
          </p:nvSpPr>
          <p:spPr>
            <a:xfrm rot="10800000">
              <a:off x="11900905" y="4908188"/>
              <a:ext cx="164136" cy="122877"/>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Triangle 94">
              <a:extLst>
                <a:ext uri="{FF2B5EF4-FFF2-40B4-BE49-F238E27FC236}">
                  <a16:creationId xmlns:a16="http://schemas.microsoft.com/office/drawing/2014/main" id="{CEB55D85-F5C6-974B-BDD4-6CEDC7C1B760}"/>
                </a:ext>
              </a:extLst>
            </p:cNvPr>
            <p:cNvSpPr/>
            <p:nvPr/>
          </p:nvSpPr>
          <p:spPr>
            <a:xfrm>
              <a:off x="9494499" y="1271969"/>
              <a:ext cx="401094" cy="300270"/>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Triangle 95">
              <a:extLst>
                <a:ext uri="{FF2B5EF4-FFF2-40B4-BE49-F238E27FC236}">
                  <a16:creationId xmlns:a16="http://schemas.microsoft.com/office/drawing/2014/main" id="{44C94825-F267-CD48-8529-AA8BEC64E93B}"/>
                </a:ext>
              </a:extLst>
            </p:cNvPr>
            <p:cNvSpPr/>
            <p:nvPr/>
          </p:nvSpPr>
          <p:spPr>
            <a:xfrm rot="10800000">
              <a:off x="7203068" y="-14628"/>
              <a:ext cx="1592986" cy="1192554"/>
            </a:xfrm>
            <a:prstGeom prst="triangle">
              <a:avLst/>
            </a:prstGeom>
            <a:grpFill/>
            <a:ln>
              <a:solidFill>
                <a:srgbClr val="F0A622">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1B94520-8BDD-864B-9296-2BC959049B11}"/>
              </a:ext>
            </a:extLst>
          </p:cNvPr>
          <p:cNvSpPr txBox="1"/>
          <p:nvPr/>
        </p:nvSpPr>
        <p:spPr>
          <a:xfrm>
            <a:off x="274320" y="91440"/>
            <a:ext cx="11384280"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6. レコードのバックアップ</a:t>
            </a:r>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レコードのバックアップ + 復元計画</a:t>
            </a:r>
          </a:p>
        </p:txBody>
      </p:sp>
      <p:sp>
        <p:nvSpPr>
          <p:cNvPr id="9" name="TextBox 8">
            <a:extLst>
              <a:ext uri="{FF2B5EF4-FFF2-40B4-BE49-F238E27FC236}">
                <a16:creationId xmlns:a16="http://schemas.microsoft.com/office/drawing/2014/main" id="{627F9A1C-FACC-4E4D-B93F-DFC9792A376F}"/>
              </a:ext>
            </a:extLst>
          </p:cNvPr>
          <p:cNvSpPr txBox="1"/>
          <p:nvPr/>
        </p:nvSpPr>
        <p:spPr>
          <a:xfrm>
            <a:off x="1041621" y="808251"/>
            <a:ext cx="9849678" cy="523220"/>
          </a:xfrm>
          <a:prstGeom prst="rect">
            <a:avLst/>
          </a:prstGeom>
          <a:noFill/>
        </p:spPr>
        <p:txBody>
          <a:bodyPr wrap="square" rtlCol="0">
            <a:spAutoFit/>
          </a:bodyPr>
          <a:lstStyle/>
          <a:p>
            <a:r>
              <a:rPr lang="ja" sz="1400" dirty="0">
                <a:latin typeface="Century Gothic" panose="020B0502020202020204" pitchFamily="34" charset="0"/>
              </a:rPr>
              <a:t>テキストを入力</a:t>
            </a:r>
          </a:p>
          <a:p>
            <a:endParaRPr lang="en-US" sz="1400" dirty="0">
              <a:latin typeface="Century Gothic" panose="020B0502020202020204" pitchFamily="34" charset="0"/>
            </a:endParaRPr>
          </a:p>
        </p:txBody>
      </p:sp>
      <p:sp>
        <p:nvSpPr>
          <p:cNvPr id="70" name="TextBox 69">
            <a:extLst>
              <a:ext uri="{FF2B5EF4-FFF2-40B4-BE49-F238E27FC236}">
                <a16:creationId xmlns:a16="http://schemas.microsoft.com/office/drawing/2014/main" id="{D3939886-0C98-1942-8720-CCCED8D3021C}"/>
              </a:ext>
            </a:extLst>
          </p:cNvPr>
          <p:cNvSpPr txBox="1"/>
          <p:nvPr/>
        </p:nvSpPr>
        <p:spPr>
          <a:xfrm>
            <a:off x="315120" y="3024467"/>
            <a:ext cx="11384280"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7. 復旧計画</a:t>
            </a:r>
          </a:p>
        </p:txBody>
      </p:sp>
      <p:sp>
        <p:nvSpPr>
          <p:cNvPr id="71" name="TextBox 70">
            <a:extLst>
              <a:ext uri="{FF2B5EF4-FFF2-40B4-BE49-F238E27FC236}">
                <a16:creationId xmlns:a16="http://schemas.microsoft.com/office/drawing/2014/main" id="{DA564B0E-6960-354A-88E1-942198379AB1}"/>
              </a:ext>
            </a:extLst>
          </p:cNvPr>
          <p:cNvSpPr txBox="1"/>
          <p:nvPr/>
        </p:nvSpPr>
        <p:spPr>
          <a:xfrm>
            <a:off x="1082421" y="3741278"/>
            <a:ext cx="9849678" cy="738664"/>
          </a:xfrm>
          <a:prstGeom prst="rect">
            <a:avLst/>
          </a:prstGeom>
          <a:noFill/>
        </p:spPr>
        <p:txBody>
          <a:bodyPr wrap="square" rtlCol="0">
            <a:spAutoFit/>
          </a:bodyPr>
          <a:lstStyle/>
          <a:p>
            <a:r>
              <a:rPr lang="ja" sz="1400" dirty="0">
                <a:latin typeface="Century Gothic" panose="020B0502020202020204" pitchFamily="34" charset="0"/>
              </a:rPr>
              <a:t>災害復旧/ITチームは、業務の継続に不可欠で、施設の中断や災害の影響を受けるすべての記録を維持、制御、および定期的にチェックします。チームは定期的にバックアップし、最も重要なファイルをオフサイトの場所に保存します。</a:t>
            </a:r>
          </a:p>
        </p:txBody>
      </p:sp>
      <p:sp>
        <p:nvSpPr>
          <p:cNvPr id="72" name="TextBox 71">
            <a:extLst>
              <a:ext uri="{FF2B5EF4-FFF2-40B4-BE49-F238E27FC236}">
                <a16:creationId xmlns:a16="http://schemas.microsoft.com/office/drawing/2014/main" id="{B0B710F7-A041-9842-BD7C-31ED67F773B2}"/>
              </a:ext>
            </a:extLst>
          </p:cNvPr>
          <p:cNvSpPr txBox="1"/>
          <p:nvPr/>
        </p:nvSpPr>
        <p:spPr>
          <a:xfrm>
            <a:off x="1114100" y="4629420"/>
            <a:ext cx="9849678" cy="523220"/>
          </a:xfrm>
          <a:prstGeom prst="rect">
            <a:avLst/>
          </a:prstGeom>
          <a:noFill/>
        </p:spPr>
        <p:txBody>
          <a:bodyPr wrap="square" rtlCol="0">
            <a:spAutoFit/>
          </a:bodyPr>
          <a:lstStyle/>
          <a:p>
            <a:r>
              <a:rPr lang="ja" sz="1400" dirty="0">
                <a:latin typeface="Century Gothic" panose="020B0502020202020204" pitchFamily="34" charset="0"/>
              </a:rPr>
              <a:t>テキストを入力</a:t>
            </a:r>
          </a:p>
          <a:p>
            <a:endParaRPr lang="en-US" sz="1400" dirty="0">
              <a:latin typeface="Century Gothic" panose="020B0502020202020204" pitchFamily="34" charset="0"/>
            </a:endParaRPr>
          </a:p>
        </p:txBody>
      </p:sp>
    </p:spTree>
    <p:extLst>
      <p:ext uri="{BB962C8B-B14F-4D97-AF65-F5344CB8AC3E}">
        <p14:creationId xmlns:p14="http://schemas.microsoft.com/office/powerpoint/2010/main" val="3708725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91B94520-8BDD-864B-9296-2BC959049B11}"/>
              </a:ext>
            </a:extLst>
          </p:cNvPr>
          <p:cNvSpPr txBox="1"/>
          <p:nvPr/>
        </p:nvSpPr>
        <p:spPr>
          <a:xfrm>
            <a:off x="274320" y="91440"/>
            <a:ext cx="11384280" cy="707886"/>
          </a:xfrm>
          <a:prstGeom prst="rect">
            <a:avLst/>
          </a:prstGeom>
          <a:noFill/>
        </p:spPr>
        <p:txBody>
          <a:bodyPr wrap="square" rtlCol="0">
            <a:spAutoFit/>
          </a:bodyPr>
          <a:lstStyle/>
          <a:p>
            <a:r>
              <a:rPr lang="ja" sz="4000" dirty="0">
                <a:solidFill>
                  <a:schemeClr val="tx1">
                    <a:lumMod val="65000"/>
                    <a:lumOff val="35000"/>
                  </a:schemeClr>
                </a:solidFill>
                <a:latin typeface="Century Gothic" panose="020B0502020202020204" pitchFamily="34" charset="0"/>
              </a:rPr>
              <a:t>8. 復旧チーム</a:t>
            </a:r>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ja" dirty="0">
                <a:solidFill>
                  <a:schemeClr val="bg1"/>
                </a:solidFill>
                <a:latin typeface="Century Gothic" panose="020B0502020202020204" pitchFamily="34" charset="0"/>
                <a:ea typeface="Arial" charset="0"/>
                <a:cs typeface="Arial" charset="0"/>
              </a:rPr>
              <a:t>リカバリチーム</a:t>
            </a:r>
          </a:p>
        </p:txBody>
      </p:sp>
      <p:graphicFrame>
        <p:nvGraphicFramePr>
          <p:cNvPr id="13" name="Table 13">
            <a:extLst>
              <a:ext uri="{FF2B5EF4-FFF2-40B4-BE49-F238E27FC236}">
                <a16:creationId xmlns:a16="http://schemas.microsoft.com/office/drawing/2014/main" id="{3873E6B2-89C6-2D40-9FD4-2E414010D845}"/>
              </a:ext>
            </a:extLst>
          </p:cNvPr>
          <p:cNvGraphicFramePr>
            <a:graphicFrameLocks noGrp="1"/>
          </p:cNvGraphicFramePr>
          <p:nvPr>
            <p:extLst>
              <p:ext uri="{D42A27DB-BD31-4B8C-83A1-F6EECF244321}">
                <p14:modId xmlns:p14="http://schemas.microsoft.com/office/powerpoint/2010/main" val="248142811"/>
              </p:ext>
            </p:extLst>
          </p:nvPr>
        </p:nvGraphicFramePr>
        <p:xfrm>
          <a:off x="206346" y="1546915"/>
          <a:ext cx="11587631" cy="4622356"/>
        </p:xfrm>
        <a:graphic>
          <a:graphicData uri="http://schemas.openxmlformats.org/drawingml/2006/table">
            <a:tbl>
              <a:tblPr firstRow="1" bandRow="1">
                <a:tableStyleId>{5C22544A-7EE6-4342-B048-85BDC9FD1C3A}</a:tableStyleId>
              </a:tblPr>
              <a:tblGrid>
                <a:gridCol w="2236729">
                  <a:extLst>
                    <a:ext uri="{9D8B030D-6E8A-4147-A177-3AD203B41FA5}">
                      <a16:colId xmlns:a16="http://schemas.microsoft.com/office/drawing/2014/main" val="3423348190"/>
                    </a:ext>
                  </a:extLst>
                </a:gridCol>
                <a:gridCol w="9350902">
                  <a:extLst>
                    <a:ext uri="{9D8B030D-6E8A-4147-A177-3AD203B41FA5}">
                      <a16:colId xmlns:a16="http://schemas.microsoft.com/office/drawing/2014/main" val="1898534182"/>
                    </a:ext>
                  </a:extLst>
                </a:gridCol>
              </a:tblGrid>
              <a:tr h="1155589">
                <a:tc>
                  <a:txBody>
                    <a:bodyPr/>
                    <a:lstStyle/>
                    <a:p>
                      <a:pPr algn="r"/>
                      <a:r>
                        <a:rPr lang="ja" sz="2000" b="0" dirty="0">
                          <a:solidFill>
                            <a:schemeClr val="bg1">
                              <a:lumMod val="50000"/>
                            </a:schemeClr>
                          </a:solidFill>
                          <a:latin typeface="Century Gothic" panose="020B0502020202020204" pitchFamily="34" charset="0"/>
                        </a:rPr>
                        <a:t>チームの役割</a:t>
                      </a:r>
                    </a:p>
                  </a:txBody>
                  <a:tcPr anchor="ctr">
                    <a:lnL w="12700" cmpd="sng">
                      <a:noFill/>
                    </a:lnL>
                    <a:lnR w="12700" cap="flat" cmpd="sng" algn="ctr">
                      <a:solidFill>
                        <a:srgbClr val="F0A622"/>
                      </a:solidFill>
                      <a:prstDash val="solid"/>
                      <a:round/>
                      <a:headEnd type="none" w="med" len="med"/>
                      <a:tailEnd type="none" w="med" len="med"/>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ja" sz="1500" b="0" dirty="0">
                          <a:solidFill>
                            <a:schemeClr val="tx1">
                              <a:lumMod val="65000"/>
                              <a:lumOff val="35000"/>
                            </a:schemeClr>
                          </a:solidFill>
                          <a:latin typeface="Century Gothic" panose="020B0502020202020204" pitchFamily="34" charset="0"/>
                        </a:rPr>
                        <a:t>チームリーダー、バックアップチームリーダー、チームメンバー</a:t>
                      </a:r>
                    </a:p>
                  </a:txBody>
                  <a:tcPr marL="182880" anchor="ctr">
                    <a:lnL w="12700" cap="flat" cmpd="sng" algn="ctr">
                      <a:solidFill>
                        <a:srgbClr val="F0A622"/>
                      </a:solidFill>
                      <a:prstDash val="solid"/>
                      <a:round/>
                      <a:headEnd type="none" w="med" len="med"/>
                      <a:tailEnd type="none" w="med" len="med"/>
                    </a:lnL>
                    <a:lnR w="12700" cmpd="sng">
                      <a:noFill/>
                    </a:lnR>
                    <a:lnT w="12700" cmpd="sng">
                      <a:noFill/>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2781431"/>
                  </a:ext>
                </a:extLst>
              </a:tr>
              <a:tr h="1155589">
                <a:tc>
                  <a:txBody>
                    <a:bodyPr/>
                    <a:lstStyle/>
                    <a:p>
                      <a:pPr algn="r"/>
                      <a:r>
                        <a:rPr lang="ja" sz="2000" b="0" dirty="0">
                          <a:solidFill>
                            <a:schemeClr val="bg1">
                              <a:lumMod val="50000"/>
                            </a:schemeClr>
                          </a:solidFill>
                          <a:latin typeface="Century Gothic" panose="020B0502020202020204" pitchFamily="34" charset="0"/>
                        </a:rPr>
                        <a:t>チームの連絡先</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ja" sz="1500" b="0" dirty="0">
                          <a:solidFill>
                            <a:schemeClr val="tx1">
                              <a:lumMod val="65000"/>
                              <a:lumOff val="35000"/>
                            </a:schemeClr>
                          </a:solidFill>
                          <a:latin typeface="Century Gothic" panose="020B0502020202020204" pitchFamily="34" charset="0"/>
                        </a:rPr>
                        <a:t>連絡先リストの付録に保存</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0183424"/>
                  </a:ext>
                </a:extLst>
              </a:tr>
              <a:tr h="1155589">
                <a:tc>
                  <a:txBody>
                    <a:bodyPr/>
                    <a:lstStyle/>
                    <a:p>
                      <a:pPr algn="r"/>
                      <a:r>
                        <a:rPr lang="ja" sz="2000" b="0" dirty="0">
                          <a:solidFill>
                            <a:schemeClr val="bg1">
                              <a:lumMod val="50000"/>
                            </a:schemeClr>
                          </a:solidFill>
                          <a:latin typeface="Century Gothic" panose="020B0502020202020204" pitchFamily="34" charset="0"/>
                        </a:rPr>
                        <a:t>チームの責任</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ja" sz="1500" b="0" dirty="0">
                          <a:solidFill>
                            <a:schemeClr val="tx1">
                              <a:lumMod val="65000"/>
                              <a:lumOff val="35000"/>
                            </a:schemeClr>
                          </a:solidFill>
                          <a:latin typeface="Century Gothic" panose="020B0502020202020204" pitchFamily="34" charset="0"/>
                        </a:rPr>
                        <a:t>インシデントコマンダー、人事/PRオフィサー、情報技術、財務/管理者、法務/連絡先</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091024"/>
                  </a:ext>
                </a:extLst>
              </a:tr>
              <a:tr h="1155589">
                <a:tc>
                  <a:txBody>
                    <a:bodyPr/>
                    <a:lstStyle/>
                    <a:p>
                      <a:pPr algn="r"/>
                      <a:r>
                        <a:rPr lang="ja" sz="2000" b="0" dirty="0">
                          <a:solidFill>
                            <a:schemeClr val="bg1">
                              <a:lumMod val="50000"/>
                            </a:schemeClr>
                          </a:solidFill>
                          <a:latin typeface="Century Gothic" panose="020B0502020202020204" pitchFamily="34" charset="0"/>
                        </a:rPr>
                        <a:t>部門別リカバリ・チーム</a:t>
                      </a:r>
                    </a:p>
                  </a:txBody>
                  <a:tcPr anchor="ctr">
                    <a:lnL w="12700" cmpd="sng">
                      <a:noFill/>
                    </a:lnL>
                    <a:lnR w="12700" cap="flat" cmpd="sng" algn="ctr">
                      <a:solidFill>
                        <a:srgbClr val="F0A622"/>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285750" indent="-285750">
                        <a:buClr>
                          <a:srgbClr val="F0A622"/>
                        </a:buClr>
                        <a:buFont typeface="System Font Regular"/>
                        <a:buChar char="⚬"/>
                      </a:pPr>
                      <a:r>
                        <a:rPr lang="ja" sz="1500" b="0" dirty="0">
                          <a:solidFill>
                            <a:schemeClr val="tx1">
                              <a:lumMod val="65000"/>
                              <a:lumOff val="35000"/>
                            </a:schemeClr>
                          </a:solidFill>
                          <a:latin typeface="Century Gothic" panose="020B0502020202020204" pitchFamily="34" charset="0"/>
                        </a:rPr>
                        <a:t>ビジネスコンティンジェンシーコーディネーター、EOCコミュニケーションチーム、EOC人事チーム、EOC管理チーム、緊急時対応チーム、情報技術復旧チーム</a:t>
                      </a:r>
                    </a:p>
                  </a:txBody>
                  <a:tcPr marL="182880" anchor="ctr">
                    <a:lnL w="12700" cap="flat" cmpd="sng" algn="ctr">
                      <a:solidFill>
                        <a:srgbClr val="F0A622"/>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38447472"/>
                  </a:ext>
                </a:extLst>
              </a:tr>
            </a:tbl>
          </a:graphicData>
        </a:graphic>
      </p:graphicFrame>
      <p:sp>
        <p:nvSpPr>
          <p:cNvPr id="7" name="TextBox 6">
            <a:extLst>
              <a:ext uri="{FF2B5EF4-FFF2-40B4-BE49-F238E27FC236}">
                <a16:creationId xmlns:a16="http://schemas.microsoft.com/office/drawing/2014/main" id="{9A9B73A1-009C-FB4E-A66E-8124562D936C}"/>
              </a:ext>
            </a:extLst>
          </p:cNvPr>
          <p:cNvSpPr txBox="1"/>
          <p:nvPr/>
        </p:nvSpPr>
        <p:spPr>
          <a:xfrm>
            <a:off x="1041621" y="808251"/>
            <a:ext cx="9165866" cy="738664"/>
          </a:xfrm>
          <a:prstGeom prst="rect">
            <a:avLst/>
          </a:prstGeom>
          <a:noFill/>
        </p:spPr>
        <p:txBody>
          <a:bodyPr wrap="square" rtlCol="0">
            <a:spAutoFit/>
          </a:bodyPr>
          <a:lstStyle/>
          <a:p>
            <a:r>
              <a:rPr lang="ja" sz="1400" dirty="0">
                <a:latin typeface="Century Gothic" panose="020B0502020202020204" pitchFamily="34" charset="0"/>
              </a:rPr>
              <a:t>同社は回復チームを設立し、職務と肩書きに基づいて参加者を適切なグループに分けます。組織は、各チームのチームリーダーを指定します。チームの残りの各メンバーに特定の役割または義務が割り当てられます。</a:t>
            </a:r>
          </a:p>
        </p:txBody>
      </p:sp>
    </p:spTree>
    <p:extLst>
      <p:ext uri="{BB962C8B-B14F-4D97-AF65-F5344CB8AC3E}">
        <p14:creationId xmlns:p14="http://schemas.microsoft.com/office/powerpoint/2010/main" val="265141363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83679BB-620F-417A-94C0-83755B61B430}" vid="{6CCB8B9B-14CE-49C2-B851-E759BD1D408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IC-Business-Contingency-Plan-Presentation-Template_PowerPoint - SR edits</Template>
  <TotalTime>3</TotalTime>
  <Words>2249</Words>
  <Application>Microsoft Macintosh PowerPoint</Application>
  <PresentationFormat>Widescreen</PresentationFormat>
  <Paragraphs>118</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Century Gothic</vt:lpstr>
      <vt:lpstr>System Font Regular</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Jason Flores</cp:lastModifiedBy>
  <cp:revision>2</cp:revision>
  <cp:lastPrinted>2020-08-31T22:23:58Z</cp:lastPrinted>
  <dcterms:created xsi:type="dcterms:W3CDTF">2021-03-31T16:48:06Z</dcterms:created>
  <dcterms:modified xsi:type="dcterms:W3CDTF">2022-09-11T04:36:13Z</dcterms:modified>
</cp:coreProperties>
</file>