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E8E8E8"/>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8BE11648-A33A-2E4B-8462-F844AC6398CC}"/>
              </a:ext>
            </a:extLst>
          </p:cNvPr>
          <p:cNvGraphicFramePr>
            <a:graphicFrameLocks noGrp="1"/>
          </p:cNvGraphicFramePr>
          <p:nvPr>
            <p:extLst>
              <p:ext uri="{D42A27DB-BD31-4B8C-83A1-F6EECF244321}">
                <p14:modId xmlns:p14="http://schemas.microsoft.com/office/powerpoint/2010/main" val="1648581998"/>
              </p:ext>
            </p:extLst>
          </p:nvPr>
        </p:nvGraphicFramePr>
        <p:xfrm>
          <a:off x="498660" y="754381"/>
          <a:ext cx="11469025" cy="5351508"/>
        </p:xfrm>
        <a:graphic>
          <a:graphicData uri="http://schemas.openxmlformats.org/drawingml/2006/table">
            <a:tbl>
              <a:tblPr firstRow="1" firstCol="1" bandRow="1">
                <a:tableStyleId>{5C22544A-7EE6-4342-B048-85BDC9FD1C3A}</a:tableStyleId>
              </a:tblPr>
              <a:tblGrid>
                <a:gridCol w="2553118">
                  <a:extLst>
                    <a:ext uri="{9D8B030D-6E8A-4147-A177-3AD203B41FA5}">
                      <a16:colId xmlns:a16="http://schemas.microsoft.com/office/drawing/2014/main" val="1942885224"/>
                    </a:ext>
                  </a:extLst>
                </a:gridCol>
                <a:gridCol w="418592">
                  <a:extLst>
                    <a:ext uri="{9D8B030D-6E8A-4147-A177-3AD203B41FA5}">
                      <a16:colId xmlns:a16="http://schemas.microsoft.com/office/drawing/2014/main" val="1710301909"/>
                    </a:ext>
                  </a:extLst>
                </a:gridCol>
                <a:gridCol w="2549219">
                  <a:extLst>
                    <a:ext uri="{9D8B030D-6E8A-4147-A177-3AD203B41FA5}">
                      <a16:colId xmlns:a16="http://schemas.microsoft.com/office/drawing/2014/main" val="1641270170"/>
                    </a:ext>
                  </a:extLst>
                </a:gridCol>
                <a:gridCol w="418592">
                  <a:extLst>
                    <a:ext uri="{9D8B030D-6E8A-4147-A177-3AD203B41FA5}">
                      <a16:colId xmlns:a16="http://schemas.microsoft.com/office/drawing/2014/main" val="1709385201"/>
                    </a:ext>
                  </a:extLst>
                </a:gridCol>
                <a:gridCol w="2564812">
                  <a:extLst>
                    <a:ext uri="{9D8B030D-6E8A-4147-A177-3AD203B41FA5}">
                      <a16:colId xmlns:a16="http://schemas.microsoft.com/office/drawing/2014/main" val="3028174658"/>
                    </a:ext>
                  </a:extLst>
                </a:gridCol>
                <a:gridCol w="418592">
                  <a:extLst>
                    <a:ext uri="{9D8B030D-6E8A-4147-A177-3AD203B41FA5}">
                      <a16:colId xmlns:a16="http://schemas.microsoft.com/office/drawing/2014/main" val="3700794441"/>
                    </a:ext>
                  </a:extLst>
                </a:gridCol>
                <a:gridCol w="2546100">
                  <a:extLst>
                    <a:ext uri="{9D8B030D-6E8A-4147-A177-3AD203B41FA5}">
                      <a16:colId xmlns:a16="http://schemas.microsoft.com/office/drawing/2014/main" val="1678261400"/>
                    </a:ext>
                  </a:extLst>
                </a:gridCol>
              </a:tblGrid>
              <a:tr h="662939">
                <a:tc>
                  <a:txBody>
                    <a:bodyPr/>
                    <a:lstStyle/>
                    <a:p>
                      <a:pPr marL="0" marR="0">
                        <a:spcBef>
                          <a:spcPts val="0"/>
                        </a:spcBef>
                        <a:spcAft>
                          <a:spcPts val="0"/>
                        </a:spcAft>
                      </a:pPr>
                      <a:r>
                        <a:rPr lang="it" sz="1600" dirty="0">
                          <a:effectLst/>
                          <a:latin typeface="Century Gothic" panose="020B0502020202020204" pitchFamily="34" charset="0"/>
                        </a:rPr>
                        <a:t>ANALISI DELL'IMPATTO AZIENDALE</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it" sz="1600" dirty="0">
                          <a:effectLst/>
                          <a:latin typeface="Century Gothic" panose="020B0502020202020204" pitchFamily="34" charset="0"/>
                        </a:rPr>
                        <a:t>STRATEGIE DI RECUPERO</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it" sz="1600" dirty="0">
                          <a:effectLst/>
                          <a:latin typeface="Century Gothic" panose="020B0502020202020204" pitchFamily="34" charset="0"/>
                        </a:rPr>
                        <a:t>SVILUPPO DEL PIANO</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it" sz="1600" dirty="0">
                          <a:effectLst/>
                          <a:latin typeface="Century Gothic" panose="020B0502020202020204" pitchFamily="34" charset="0"/>
                        </a:rPr>
                        <a:t>TEST &amp; ESERCIZI</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740661544"/>
                  </a:ext>
                </a:extLst>
              </a:tr>
              <a:tr h="4688569">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it" sz="1400" b="0" dirty="0">
                          <a:solidFill>
                            <a:schemeClr val="tx1"/>
                          </a:solidFill>
                          <a:effectLst/>
                          <a:latin typeface="Century Gothic" panose="020B0502020202020204" pitchFamily="34" charset="0"/>
                        </a:rPr>
                        <a:t>Durante questa fase, </a:t>
                      </a:r>
                    </a:p>
                    <a:p>
                      <a:pPr marL="0" marR="0">
                        <a:lnSpc>
                          <a:spcPct val="115000"/>
                        </a:lnSpc>
                        <a:spcBef>
                          <a:spcPts val="0"/>
                        </a:spcBef>
                        <a:spcAft>
                          <a:spcPts val="0"/>
                        </a:spcAft>
                      </a:pPr>
                      <a:r>
                        <a:rPr lang="it" sz="1400" b="0" dirty="0">
                          <a:solidFill>
                            <a:schemeClr val="tx1"/>
                          </a:solidFill>
                          <a:effectLst/>
                          <a:latin typeface="Century Gothic" panose="020B0502020202020204" pitchFamily="34" charset="0"/>
                        </a:rPr>
                        <a:t>valuterai i fattori che potrebbero potenzialmente danneggiare la tua attività e creerai un'analisi dell'impatto aziendale (BIA). Rivedere la BIA con il senior management e le principali parti interessate per garantire la visibilità.</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it" sz="1400" b="0" dirty="0">
                          <a:solidFill>
                            <a:schemeClr val="tx1"/>
                          </a:solidFill>
                          <a:effectLst/>
                          <a:latin typeface="Century Gothic" panose="020B0502020202020204" pitchFamily="34" charset="0"/>
                        </a:rPr>
                        <a:t>Identificare e documentare tutti i requisiti delle risorse in base ai BIA completati nel passaggio precedente. Determinare una strategia di recupero plausibile in base alle esigenze dell'azienda e della BIA e documentare e implementare tale strategia.</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3EAF6"/>
                    </a:solidFill>
                  </a:tcPr>
                </a:tc>
                <a:tc>
                  <a:txBody>
                    <a:bodyPr/>
                    <a:lstStyle/>
                    <a:p>
                      <a:pPr marL="0" marR="0">
                        <a:lnSpc>
                          <a:spcPct val="115000"/>
                        </a:lnSpc>
                        <a:spcBef>
                          <a:spcPts val="120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it" sz="1400" b="0" dirty="0">
                          <a:solidFill>
                            <a:schemeClr val="tx1"/>
                          </a:solidFill>
                          <a:effectLst/>
                          <a:latin typeface="Century Gothic" panose="020B0502020202020204" pitchFamily="34" charset="0"/>
                        </a:rPr>
                        <a:t>Sviluppare il quadro per il piano di continuità, stabilire e organizzare i team di ripristino e sviluppare un piano di ricollocazione in caso di interruzione o disastro. Crea un piano di continuità aziendale completo e un piano di disaster recovery IT e documenta entrambi in un documento flessibile e diffuso. Ottieni l'approvazione della direzione superiore al completamento.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it" sz="1400" b="0" dirty="0">
                          <a:solidFill>
                            <a:schemeClr val="tx1"/>
                          </a:solidFill>
                          <a:effectLst/>
                          <a:latin typeface="Century Gothic" panose="020B0502020202020204" pitchFamily="34" charset="0"/>
                        </a:rPr>
                        <a:t>Creare un piano di test ed esercizi successivi che possono essere eseguiti dall'azienda per garantire che il piano di continuità aziendale (BCP) funzioni correttamente. Aggiornare il BCP in base alle esigenze in base ai test e agli esercizi.</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76070750"/>
                  </a:ext>
                </a:extLst>
              </a:tr>
            </a:tbl>
          </a:graphicData>
        </a:graphic>
      </p:graphicFrame>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QUADRO DI CONTINUITÀ OPERATIVA</a:t>
            </a:r>
          </a:p>
        </p:txBody>
      </p:sp>
      <p:grpSp>
        <p:nvGrpSpPr>
          <p:cNvPr id="31" name="Group 30">
            <a:extLst>
              <a:ext uri="{FF2B5EF4-FFF2-40B4-BE49-F238E27FC236}">
                <a16:creationId xmlns:a16="http://schemas.microsoft.com/office/drawing/2014/main" id="{6981720D-D4E6-8C42-906A-C6C89A9E1180}"/>
              </a:ext>
            </a:extLst>
          </p:cNvPr>
          <p:cNvGrpSpPr/>
          <p:nvPr/>
        </p:nvGrpSpPr>
        <p:grpSpPr>
          <a:xfrm>
            <a:off x="2084070" y="5004561"/>
            <a:ext cx="9711690" cy="1190625"/>
            <a:chOff x="2084070" y="5004561"/>
            <a:chExt cx="9711690" cy="1190625"/>
          </a:xfrm>
        </p:grpSpPr>
        <p:sp>
          <p:nvSpPr>
            <p:cNvPr id="27" name="Text Box 17">
              <a:extLst>
                <a:ext uri="{FF2B5EF4-FFF2-40B4-BE49-F238E27FC236}">
                  <a16:creationId xmlns:a16="http://schemas.microsoft.com/office/drawing/2014/main" id="{49F46DCC-991E-2143-B331-001ED40105AD}"/>
                </a:ext>
              </a:extLst>
            </p:cNvPr>
            <p:cNvSpPr txBox="1"/>
            <p:nvPr/>
          </p:nvSpPr>
          <p:spPr>
            <a:xfrm>
              <a:off x="208407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it" sz="7200" b="1" dirty="0">
                  <a:solidFill>
                    <a:srgbClr val="A6A6A6"/>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8" name="Text Box 18">
              <a:extLst>
                <a:ext uri="{FF2B5EF4-FFF2-40B4-BE49-F238E27FC236}">
                  <a16:creationId xmlns:a16="http://schemas.microsoft.com/office/drawing/2014/main" id="{A6426B89-4D30-B44D-A641-5BB29A9EAFF5}"/>
                </a:ext>
              </a:extLst>
            </p:cNvPr>
            <p:cNvSpPr txBox="1"/>
            <p:nvPr/>
          </p:nvSpPr>
          <p:spPr>
            <a:xfrm>
              <a:off x="494627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it" sz="7200" b="1" dirty="0">
                  <a:solidFill>
                    <a:srgbClr val="ADADAD"/>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9" name="Text Box 19">
              <a:extLst>
                <a:ext uri="{FF2B5EF4-FFF2-40B4-BE49-F238E27FC236}">
                  <a16:creationId xmlns:a16="http://schemas.microsoft.com/office/drawing/2014/main" id="{70B57DB1-CB7B-2A4C-A5D4-4B5146837052}"/>
                </a:ext>
              </a:extLst>
            </p:cNvPr>
            <p:cNvSpPr txBox="1"/>
            <p:nvPr/>
          </p:nvSpPr>
          <p:spPr>
            <a:xfrm>
              <a:off x="7855196"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it" sz="7200" b="1" dirty="0">
                  <a:solidFill>
                    <a:srgbClr val="BFBFBF"/>
                  </a:solidFill>
                  <a:effectLst/>
                  <a:latin typeface="Century Gothic" panose="020B0502020202020204" pitchFamily="34" charset="0"/>
                  <a:ea typeface="Calibri" panose="020F0502020204030204" pitchFamily="34" charset="0"/>
                  <a:cs typeface="Times New Roman" panose="02020603050405020304" pitchFamily="18" charset="0"/>
                </a:rPr>
                <a:t>3</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0" name="Text Box 20">
              <a:extLst>
                <a:ext uri="{FF2B5EF4-FFF2-40B4-BE49-F238E27FC236}">
                  <a16:creationId xmlns:a16="http://schemas.microsoft.com/office/drawing/2014/main" id="{ED5393A1-CA73-6341-B09C-549CDF1B93CA}"/>
                </a:ext>
              </a:extLst>
            </p:cNvPr>
            <p:cNvSpPr txBox="1"/>
            <p:nvPr/>
          </p:nvSpPr>
          <p:spPr>
            <a:xfrm>
              <a:off x="1075436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it" sz="7200" b="1" dirty="0">
                  <a:solidFill>
                    <a:srgbClr val="BFBFBF"/>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3" name="Group 32">
            <a:extLst>
              <a:ext uri="{FF2B5EF4-FFF2-40B4-BE49-F238E27FC236}">
                <a16:creationId xmlns:a16="http://schemas.microsoft.com/office/drawing/2014/main" id="{17A933FC-C9CF-1D4B-B364-58068F59936D}"/>
              </a:ext>
            </a:extLst>
          </p:cNvPr>
          <p:cNvGrpSpPr/>
          <p:nvPr/>
        </p:nvGrpSpPr>
        <p:grpSpPr>
          <a:xfrm>
            <a:off x="2725735" y="1200150"/>
            <a:ext cx="822960" cy="822960"/>
            <a:chOff x="0" y="0"/>
            <a:chExt cx="699135" cy="891540"/>
          </a:xfrm>
          <a:solidFill>
            <a:schemeClr val="tx1">
              <a:lumMod val="50000"/>
              <a:lumOff val="50000"/>
              <a:alpha val="70000"/>
            </a:schemeClr>
          </a:solidFill>
        </p:grpSpPr>
        <p:sp>
          <p:nvSpPr>
            <p:cNvPr id="42" name="Triangle 4">
              <a:extLst>
                <a:ext uri="{FF2B5EF4-FFF2-40B4-BE49-F238E27FC236}">
                  <a16:creationId xmlns:a16="http://schemas.microsoft.com/office/drawing/2014/main" id="{3FCF38BB-CC6B-5A40-8D38-C95066A1B187}"/>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Triangle 4">
              <a:extLst>
                <a:ext uri="{FF2B5EF4-FFF2-40B4-BE49-F238E27FC236}">
                  <a16:creationId xmlns:a16="http://schemas.microsoft.com/office/drawing/2014/main" id="{B743690A-AC44-5D43-8C76-6981E8ACD626}"/>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Triangle 4">
              <a:extLst>
                <a:ext uri="{FF2B5EF4-FFF2-40B4-BE49-F238E27FC236}">
                  <a16:creationId xmlns:a16="http://schemas.microsoft.com/office/drawing/2014/main" id="{F77D23BF-7149-D64A-82BC-B7C89D68A2C6}"/>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4" name="Group 33">
            <a:extLst>
              <a:ext uri="{FF2B5EF4-FFF2-40B4-BE49-F238E27FC236}">
                <a16:creationId xmlns:a16="http://schemas.microsoft.com/office/drawing/2014/main" id="{E15FAC1D-42D3-FC42-B8ED-19433AB1B2EA}"/>
              </a:ext>
            </a:extLst>
          </p:cNvPr>
          <p:cNvGrpSpPr/>
          <p:nvPr/>
        </p:nvGrpSpPr>
        <p:grpSpPr>
          <a:xfrm>
            <a:off x="5662588" y="1200150"/>
            <a:ext cx="822960" cy="891540"/>
            <a:chOff x="0" y="0"/>
            <a:chExt cx="699135" cy="891540"/>
          </a:xfrm>
          <a:solidFill>
            <a:schemeClr val="tx1">
              <a:lumMod val="50000"/>
              <a:lumOff val="50000"/>
              <a:alpha val="70000"/>
            </a:schemeClr>
          </a:solidFill>
        </p:grpSpPr>
        <p:sp>
          <p:nvSpPr>
            <p:cNvPr id="39" name="Triangle 4">
              <a:extLst>
                <a:ext uri="{FF2B5EF4-FFF2-40B4-BE49-F238E27FC236}">
                  <a16:creationId xmlns:a16="http://schemas.microsoft.com/office/drawing/2014/main" id="{1600A175-420F-6D49-9E56-061D6D7785E5}"/>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0" name="Triangle 4">
              <a:extLst>
                <a:ext uri="{FF2B5EF4-FFF2-40B4-BE49-F238E27FC236}">
                  <a16:creationId xmlns:a16="http://schemas.microsoft.com/office/drawing/2014/main" id="{B72ECA85-0A17-A843-BD80-6F671D05BC42}"/>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Triangle 4">
              <a:extLst>
                <a:ext uri="{FF2B5EF4-FFF2-40B4-BE49-F238E27FC236}">
                  <a16:creationId xmlns:a16="http://schemas.microsoft.com/office/drawing/2014/main" id="{A687C71D-E160-B240-8968-D8716820D1B1}"/>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8AB7BEC1-2FA6-2E45-B628-232BA4BCD80E}"/>
              </a:ext>
            </a:extLst>
          </p:cNvPr>
          <p:cNvGrpSpPr/>
          <p:nvPr/>
        </p:nvGrpSpPr>
        <p:grpSpPr>
          <a:xfrm>
            <a:off x="8570661" y="1200150"/>
            <a:ext cx="822960" cy="891540"/>
            <a:chOff x="0" y="0"/>
            <a:chExt cx="699135" cy="891540"/>
          </a:xfrm>
          <a:solidFill>
            <a:schemeClr val="tx1">
              <a:lumMod val="50000"/>
              <a:lumOff val="50000"/>
              <a:alpha val="70000"/>
            </a:schemeClr>
          </a:solidFill>
        </p:grpSpPr>
        <p:sp>
          <p:nvSpPr>
            <p:cNvPr id="36" name="Triangle 4">
              <a:extLst>
                <a:ext uri="{FF2B5EF4-FFF2-40B4-BE49-F238E27FC236}">
                  <a16:creationId xmlns:a16="http://schemas.microsoft.com/office/drawing/2014/main" id="{6C4D08D4-55FF-8E4E-858E-B86335811740}"/>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Triangle 4">
              <a:extLst>
                <a:ext uri="{FF2B5EF4-FFF2-40B4-BE49-F238E27FC236}">
                  <a16:creationId xmlns:a16="http://schemas.microsoft.com/office/drawing/2014/main" id="{7A4B17AC-F9DF-1246-90FE-18A86098C351}"/>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Triangle 4">
              <a:extLst>
                <a:ext uri="{FF2B5EF4-FFF2-40B4-BE49-F238E27FC236}">
                  <a16:creationId xmlns:a16="http://schemas.microsoft.com/office/drawing/2014/main" id="{44321C0A-1A9A-0A46-8CB4-764001B582E9}"/>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it" sz="1600" b="1" dirty="0">
                          <a:solidFill>
                            <a:schemeClr val="tx1"/>
                          </a:solidFill>
                          <a:effectLst/>
                          <a:latin typeface="Century Gothic" panose="020B0502020202020204" pitchFamily="34" charset="0"/>
                        </a:rPr>
                        <a:t>DISCONOSCIMENTO</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it" sz="1400" b="0" dirty="0">
                          <a:solidFill>
                            <a:schemeClr val="tx1"/>
                          </a:solidFill>
                          <a:effectLst/>
                          <a:latin typeface="Century Gothic" panose="020B0502020202020204" pitchFamily="34" charset="0"/>
                        </a:rPr>
                        <a:t>Tutti gli articoli, i modelli o le informazioni fornite da Smartsheet sul sito Web sono solo di riferimento. Mentre ci sforziamo di mantenere le informazioni aggiornate e corrette, non rilasciamo dichiarazioni o garanzie di alcun tipo, esplicite o implicite, circa la completezza, l'accuratezza, l'affidabilità, l'idoneità o la disponibilità in relazione al sito Web o alle informazioni, agli articoli, ai modelli o alla grafica correlata contenuti nel sito Web. Qualsiasi affidamento che fai su tali informazioni è quindi strettamente a tuo rischio.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Business-Continuity-Framework-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5E40F775-D2D6-45B7-A795-1D1FF31F45F4}" vid="{B9115978-FFE0-4B4D-A52C-A861040046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IC-Business-Continuity-Framework-Template_PowerPoint</Template>
  <TotalTime>3</TotalTime>
  <Words>307</Words>
  <Application>Microsoft Macintosh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IC-Business-Continuity-Framework-Template_PowerPoint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PowerPoint</dc:title>
  <dc:creator>Jason Flores</dc:creator>
  <cp:lastModifiedBy>Jason Flores</cp:lastModifiedBy>
  <cp:revision>2</cp:revision>
  <dcterms:created xsi:type="dcterms:W3CDTF">2022-08-22T22:26:11Z</dcterms:created>
  <dcterms:modified xsi:type="dcterms:W3CDTF">2022-09-11T04:31:10Z</dcterms:modified>
</cp:coreProperties>
</file>