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8"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EAF6"/>
    <a:srgbClr val="E8E8E8"/>
    <a:srgbClr val="5B7191"/>
    <a:srgbClr val="CDD5DD"/>
    <a:srgbClr val="74859B"/>
    <a:srgbClr val="C4D2E7"/>
    <a:srgbClr val="F0A622"/>
    <a:srgbClr val="5E913E"/>
    <a:srgbClr val="CE1D02"/>
    <a:srgbClr val="4DAC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86447"/>
  </p:normalViewPr>
  <p:slideViewPr>
    <p:cSldViewPr snapToGrid="0" snapToObjects="1">
      <p:cViewPr varScale="1">
        <p:scale>
          <a:sx n="112" d="100"/>
          <a:sy n="112" d="100"/>
        </p:scale>
        <p:origin x="496" y="184"/>
      </p:cViewPr>
      <p:guideLst>
        <p:guide orient="horz" pos="2160"/>
        <p:guide pos="3840"/>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 name="Table 44">
            <a:extLst>
              <a:ext uri="{FF2B5EF4-FFF2-40B4-BE49-F238E27FC236}">
                <a16:creationId xmlns:a16="http://schemas.microsoft.com/office/drawing/2014/main" id="{8BE11648-A33A-2E4B-8462-F844AC6398CC}"/>
              </a:ext>
            </a:extLst>
          </p:cNvPr>
          <p:cNvGraphicFramePr>
            <a:graphicFrameLocks noGrp="1"/>
          </p:cNvGraphicFramePr>
          <p:nvPr>
            <p:extLst>
              <p:ext uri="{D42A27DB-BD31-4B8C-83A1-F6EECF244321}">
                <p14:modId xmlns:p14="http://schemas.microsoft.com/office/powerpoint/2010/main" val="1648581998"/>
              </p:ext>
            </p:extLst>
          </p:nvPr>
        </p:nvGraphicFramePr>
        <p:xfrm>
          <a:off x="498660" y="754381"/>
          <a:ext cx="11469025" cy="6039040"/>
        </p:xfrm>
        <a:graphic>
          <a:graphicData uri="http://schemas.openxmlformats.org/drawingml/2006/table">
            <a:tbl>
              <a:tblPr firstRow="1" firstCol="1" bandRow="1">
                <a:tableStyleId>{5C22544A-7EE6-4342-B048-85BDC9FD1C3A}</a:tableStyleId>
              </a:tblPr>
              <a:tblGrid>
                <a:gridCol w="2553118">
                  <a:extLst>
                    <a:ext uri="{9D8B030D-6E8A-4147-A177-3AD203B41FA5}">
                      <a16:colId xmlns:a16="http://schemas.microsoft.com/office/drawing/2014/main" val="1942885224"/>
                    </a:ext>
                  </a:extLst>
                </a:gridCol>
                <a:gridCol w="418592">
                  <a:extLst>
                    <a:ext uri="{9D8B030D-6E8A-4147-A177-3AD203B41FA5}">
                      <a16:colId xmlns:a16="http://schemas.microsoft.com/office/drawing/2014/main" val="1710301909"/>
                    </a:ext>
                  </a:extLst>
                </a:gridCol>
                <a:gridCol w="2549219">
                  <a:extLst>
                    <a:ext uri="{9D8B030D-6E8A-4147-A177-3AD203B41FA5}">
                      <a16:colId xmlns:a16="http://schemas.microsoft.com/office/drawing/2014/main" val="1641270170"/>
                    </a:ext>
                  </a:extLst>
                </a:gridCol>
                <a:gridCol w="418592">
                  <a:extLst>
                    <a:ext uri="{9D8B030D-6E8A-4147-A177-3AD203B41FA5}">
                      <a16:colId xmlns:a16="http://schemas.microsoft.com/office/drawing/2014/main" val="1709385201"/>
                    </a:ext>
                  </a:extLst>
                </a:gridCol>
                <a:gridCol w="2564812">
                  <a:extLst>
                    <a:ext uri="{9D8B030D-6E8A-4147-A177-3AD203B41FA5}">
                      <a16:colId xmlns:a16="http://schemas.microsoft.com/office/drawing/2014/main" val="3028174658"/>
                    </a:ext>
                  </a:extLst>
                </a:gridCol>
                <a:gridCol w="418592">
                  <a:extLst>
                    <a:ext uri="{9D8B030D-6E8A-4147-A177-3AD203B41FA5}">
                      <a16:colId xmlns:a16="http://schemas.microsoft.com/office/drawing/2014/main" val="3700794441"/>
                    </a:ext>
                  </a:extLst>
                </a:gridCol>
                <a:gridCol w="2546100">
                  <a:extLst>
                    <a:ext uri="{9D8B030D-6E8A-4147-A177-3AD203B41FA5}">
                      <a16:colId xmlns:a16="http://schemas.microsoft.com/office/drawing/2014/main" val="1678261400"/>
                    </a:ext>
                  </a:extLst>
                </a:gridCol>
              </a:tblGrid>
              <a:tr h="662939">
                <a:tc>
                  <a:txBody>
                    <a:bodyPr/>
                    <a:lstStyle/>
                    <a:p>
                      <a:pPr marL="0" marR="0">
                        <a:spcBef>
                          <a:spcPts val="0"/>
                        </a:spcBef>
                        <a:spcAft>
                          <a:spcPts val="0"/>
                        </a:spcAft>
                      </a:pPr>
                      <a:r>
                        <a:rPr lang="pt" sz="1600" dirty="0">
                          <a:effectLst/>
                          <a:latin typeface="Century Gothic" panose="020B0502020202020204" pitchFamily="34" charset="0"/>
                        </a:rPr>
                        <a:t>ANÁLISE DE IMPACTO EMPRESARIAL</a:t>
                      </a:r>
                      <a:endParaRPr lang="en-US" sz="8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137160" marR="5110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50000"/>
                      </a:schemeClr>
                    </a:solidFill>
                  </a:tcPr>
                </a:tc>
                <a:tc>
                  <a:txBody>
                    <a:bodyPr/>
                    <a:lstStyle/>
                    <a:p>
                      <a:pPr marL="0" marR="0">
                        <a:spcBef>
                          <a:spcPts val="0"/>
                        </a:spcBef>
                        <a:spcAft>
                          <a:spcPts val="0"/>
                        </a:spcAft>
                      </a:pPr>
                      <a:r>
                        <a:rPr lang="en-US" sz="1600" dirty="0">
                          <a:effectLst/>
                          <a:latin typeface="Century Gothic" panose="020B0502020202020204" pitchFamily="34" charset="0"/>
                        </a:rPr>
                        <a:t> </a:t>
                      </a:r>
                      <a:endParaRPr lang="en-US" sz="8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137160" marR="5110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0" marR="0">
                        <a:spcBef>
                          <a:spcPts val="0"/>
                        </a:spcBef>
                        <a:spcAft>
                          <a:spcPts val="0"/>
                        </a:spcAft>
                      </a:pPr>
                      <a:r>
                        <a:rPr lang="pt" sz="1600" dirty="0">
                          <a:effectLst/>
                          <a:latin typeface="Century Gothic" panose="020B0502020202020204" pitchFamily="34" charset="0"/>
                        </a:rPr>
                        <a:t>ESTRATÉGIAS DE RECUPERAÇÃO</a:t>
                      </a:r>
                      <a:endParaRPr lang="en-US" sz="8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137160" marR="5110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spcBef>
                          <a:spcPts val="0"/>
                        </a:spcBef>
                        <a:spcAft>
                          <a:spcPts val="0"/>
                        </a:spcAft>
                      </a:pPr>
                      <a:r>
                        <a:rPr lang="en-US" sz="1600" dirty="0">
                          <a:effectLst/>
                          <a:latin typeface="Century Gothic" panose="020B0502020202020204" pitchFamily="34" charset="0"/>
                        </a:rPr>
                        <a:t> </a:t>
                      </a:r>
                      <a:endParaRPr lang="en-US" sz="8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137160" marR="5110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0" marR="0">
                        <a:spcBef>
                          <a:spcPts val="0"/>
                        </a:spcBef>
                        <a:spcAft>
                          <a:spcPts val="0"/>
                        </a:spcAft>
                      </a:pPr>
                      <a:r>
                        <a:rPr lang="pt" sz="1600" dirty="0">
                          <a:effectLst/>
                          <a:latin typeface="Century Gothic" panose="020B0502020202020204" pitchFamily="34" charset="0"/>
                        </a:rPr>
                        <a:t>DESENVOLVIMENTO DE PLANOS</a:t>
                      </a:r>
                      <a:endParaRPr lang="en-US" sz="8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137160" marR="5110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a:spcBef>
                          <a:spcPts val="0"/>
                        </a:spcBef>
                        <a:spcAft>
                          <a:spcPts val="0"/>
                        </a:spcAft>
                      </a:pPr>
                      <a:r>
                        <a:rPr lang="en-US" sz="1600" dirty="0">
                          <a:effectLst/>
                          <a:latin typeface="Century Gothic" panose="020B0502020202020204" pitchFamily="34" charset="0"/>
                        </a:rPr>
                        <a:t> </a:t>
                      </a:r>
                      <a:endParaRPr lang="en-US" sz="8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137160" marR="5110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0" marR="0">
                        <a:spcBef>
                          <a:spcPts val="0"/>
                        </a:spcBef>
                        <a:spcAft>
                          <a:spcPts val="0"/>
                        </a:spcAft>
                      </a:pPr>
                      <a:r>
                        <a:rPr lang="pt" sz="1600" dirty="0">
                          <a:effectLst/>
                          <a:latin typeface="Century Gothic" panose="020B0502020202020204" pitchFamily="34" charset="0"/>
                        </a:rPr>
                        <a:t>TESTES E EXERCÍCIOS</a:t>
                      </a:r>
                      <a:endParaRPr lang="en-US" sz="8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137160" marR="51103" marT="0" marB="0" anchor="ctr">
                    <a:lnL w="1270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50000"/>
                      </a:schemeClr>
                    </a:solidFill>
                  </a:tcPr>
                </a:tc>
                <a:extLst>
                  <a:ext uri="{0D108BD9-81ED-4DB2-BD59-A6C34878D82A}">
                    <a16:rowId xmlns:a16="http://schemas.microsoft.com/office/drawing/2014/main" val="1740661544"/>
                  </a:ext>
                </a:extLst>
              </a:tr>
              <a:tr h="4688569">
                <a:tc>
                  <a:txBody>
                    <a:bodyPr/>
                    <a:lstStyle/>
                    <a:p>
                      <a:pPr marL="0" marR="0">
                        <a:lnSpc>
                          <a:spcPct val="115000"/>
                        </a:lnSpc>
                        <a:spcBef>
                          <a:spcPts val="0"/>
                        </a:spcBef>
                        <a:spcAft>
                          <a:spcPts val="0"/>
                        </a:spcAft>
                      </a:pPr>
                      <a:r>
                        <a:rPr lang="en-US" sz="1400" b="0" dirty="0">
                          <a:solidFill>
                            <a:schemeClr val="tx1"/>
                          </a:solidFill>
                          <a:effectLst/>
                          <a:latin typeface="Century Gothic" panose="020B0502020202020204" pitchFamily="34" charset="0"/>
                        </a:rPr>
                        <a:t> </a:t>
                      </a:r>
                    </a:p>
                    <a:p>
                      <a:pPr marL="0" marR="0">
                        <a:lnSpc>
                          <a:spcPct val="115000"/>
                        </a:lnSpc>
                        <a:spcBef>
                          <a:spcPts val="0"/>
                        </a:spcBef>
                        <a:spcAft>
                          <a:spcPts val="0"/>
                        </a:spcAft>
                      </a:pPr>
                      <a:r>
                        <a:rPr lang="pt" sz="1400" b="0" dirty="0">
                          <a:solidFill>
                            <a:schemeClr val="tx1"/>
                          </a:solidFill>
                          <a:effectLst/>
                          <a:latin typeface="Century Gothic" panose="020B0502020202020204" pitchFamily="34" charset="0"/>
                        </a:rPr>
                        <a:t>Durante esta fase, </a:t>
                      </a:r>
                    </a:p>
                    <a:p>
                      <a:pPr marL="0" marR="0">
                        <a:lnSpc>
                          <a:spcPct val="115000"/>
                        </a:lnSpc>
                        <a:spcBef>
                          <a:spcPts val="0"/>
                        </a:spcBef>
                        <a:spcAft>
                          <a:spcPts val="0"/>
                        </a:spcAft>
                      </a:pPr>
                      <a:r>
                        <a:rPr lang="pt" sz="1400" b="0" dirty="0">
                          <a:solidFill>
                            <a:schemeClr val="tx1"/>
                          </a:solidFill>
                          <a:effectLst/>
                          <a:latin typeface="Century Gothic" panose="020B0502020202020204" pitchFamily="34" charset="0"/>
                        </a:rPr>
                        <a:t>você avaliará os fatores que podem potencialmente prejudicar seu negócio e você criará uma análise de impacto nos negócios (BIA). Revise a BIA com a alta administração e as principais partes interessadas para garantir visibilidade.</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64592" marR="22860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nSpc>
                          <a:spcPct val="115000"/>
                        </a:lnSpc>
                        <a:spcBef>
                          <a:spcPts val="0"/>
                        </a:spcBef>
                        <a:spcAft>
                          <a:spcPts val="0"/>
                        </a:spcAft>
                      </a:pPr>
                      <a:r>
                        <a:rPr lang="en-US" sz="1400" b="0" dirty="0">
                          <a:solidFill>
                            <a:schemeClr val="tx1"/>
                          </a:solidFill>
                          <a:effectLst/>
                          <a:latin typeface="Century Gothic" panose="020B0502020202020204" pitchFamily="34" charset="0"/>
                        </a:rPr>
                        <a:t> </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64592" marR="22860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marL="0" marR="0">
                        <a:lnSpc>
                          <a:spcPct val="115000"/>
                        </a:lnSpc>
                        <a:spcBef>
                          <a:spcPts val="0"/>
                        </a:spcBef>
                        <a:spcAft>
                          <a:spcPts val="0"/>
                        </a:spcAft>
                      </a:pPr>
                      <a:r>
                        <a:rPr lang="en-US" sz="1400" b="0" dirty="0">
                          <a:solidFill>
                            <a:schemeClr val="tx1"/>
                          </a:solidFill>
                          <a:effectLst/>
                          <a:latin typeface="Century Gothic" panose="020B0502020202020204" pitchFamily="34" charset="0"/>
                        </a:rPr>
                        <a:t> </a:t>
                      </a:r>
                    </a:p>
                    <a:p>
                      <a:pPr marL="0" marR="0">
                        <a:lnSpc>
                          <a:spcPct val="115000"/>
                        </a:lnSpc>
                        <a:spcBef>
                          <a:spcPts val="0"/>
                        </a:spcBef>
                        <a:spcAft>
                          <a:spcPts val="0"/>
                        </a:spcAft>
                      </a:pPr>
                      <a:r>
                        <a:rPr lang="pt" sz="1400" b="0" dirty="0">
                          <a:solidFill>
                            <a:schemeClr val="tx1"/>
                          </a:solidFill>
                          <a:effectLst/>
                          <a:latin typeface="Century Gothic" panose="020B0502020202020204" pitchFamily="34" charset="0"/>
                        </a:rPr>
                        <a:t>Identifique e documente todos os requisitos de recursos com base nos BIAs concluídos na etapa anterior. Determine uma estratégia de recuperação plausível baseada nas necessidades do negócio e da BIA, e documente e implemente essa estratégia.</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64592" marR="22860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3EAF6"/>
                    </a:solidFill>
                  </a:tcPr>
                </a:tc>
                <a:tc>
                  <a:txBody>
                    <a:bodyPr/>
                    <a:lstStyle/>
                    <a:p>
                      <a:pPr marL="0" marR="0">
                        <a:lnSpc>
                          <a:spcPct val="115000"/>
                        </a:lnSpc>
                        <a:spcBef>
                          <a:spcPts val="1200"/>
                        </a:spcBef>
                        <a:spcAft>
                          <a:spcPts val="0"/>
                        </a:spcAft>
                      </a:pPr>
                      <a:r>
                        <a:rPr lang="en-US" sz="1400" b="0" dirty="0">
                          <a:solidFill>
                            <a:schemeClr val="tx1"/>
                          </a:solidFill>
                          <a:effectLst/>
                          <a:latin typeface="Century Gothic" panose="020B0502020202020204" pitchFamily="34" charset="0"/>
                        </a:rPr>
                        <a:t> </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64592" marR="22860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marL="0" marR="0">
                        <a:lnSpc>
                          <a:spcPct val="115000"/>
                        </a:lnSpc>
                        <a:spcBef>
                          <a:spcPts val="0"/>
                        </a:spcBef>
                        <a:spcAft>
                          <a:spcPts val="0"/>
                        </a:spcAft>
                      </a:pPr>
                      <a:r>
                        <a:rPr lang="en-US" sz="1400" b="0" dirty="0">
                          <a:solidFill>
                            <a:schemeClr val="tx1"/>
                          </a:solidFill>
                          <a:effectLst/>
                          <a:latin typeface="Century Gothic" panose="020B0502020202020204" pitchFamily="34" charset="0"/>
                        </a:rPr>
                        <a:t> </a:t>
                      </a:r>
                    </a:p>
                    <a:p>
                      <a:pPr marL="0" marR="0">
                        <a:lnSpc>
                          <a:spcPct val="115000"/>
                        </a:lnSpc>
                        <a:spcBef>
                          <a:spcPts val="0"/>
                        </a:spcBef>
                        <a:spcAft>
                          <a:spcPts val="0"/>
                        </a:spcAft>
                      </a:pPr>
                      <a:r>
                        <a:rPr lang="pt" sz="1400" b="0" dirty="0">
                          <a:solidFill>
                            <a:schemeClr val="tx1"/>
                          </a:solidFill>
                          <a:effectLst/>
                          <a:latin typeface="Century Gothic" panose="020B0502020202020204" pitchFamily="34" charset="0"/>
                        </a:rPr>
                        <a:t>Desenvolver o quadro para o plano de continuidade, estabelecer e organizar as equipes de recuperação e desenvolver um plano de realocação em caso de interrupção ou desastre. Crie um plano completo de continuidade de negócios e um plano de recuperação de desastres de TI e documente ambos em um documento flexível e circulante. Obtenha aprovação de alta gestão após a conclusão.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64592" marR="22860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8E8E8"/>
                    </a:solidFill>
                  </a:tcPr>
                </a:tc>
                <a:tc>
                  <a:txBody>
                    <a:bodyPr/>
                    <a:lstStyle/>
                    <a:p>
                      <a:pPr marL="0" marR="0">
                        <a:lnSpc>
                          <a:spcPct val="115000"/>
                        </a:lnSpc>
                        <a:spcBef>
                          <a:spcPts val="0"/>
                        </a:spcBef>
                        <a:spcAft>
                          <a:spcPts val="0"/>
                        </a:spcAft>
                      </a:pPr>
                      <a:r>
                        <a:rPr lang="en-US" sz="1400" b="0" dirty="0">
                          <a:solidFill>
                            <a:schemeClr val="tx1"/>
                          </a:solidFill>
                          <a:effectLst/>
                          <a:latin typeface="Century Gothic" panose="020B0502020202020204" pitchFamily="34" charset="0"/>
                        </a:rPr>
                        <a:t> </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64592" marR="22860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marL="0" marR="0">
                        <a:lnSpc>
                          <a:spcPct val="115000"/>
                        </a:lnSpc>
                        <a:spcBef>
                          <a:spcPts val="0"/>
                        </a:spcBef>
                        <a:spcAft>
                          <a:spcPts val="0"/>
                        </a:spcAft>
                      </a:pPr>
                      <a:r>
                        <a:rPr lang="en-US" sz="1400" b="0" dirty="0">
                          <a:solidFill>
                            <a:schemeClr val="tx1"/>
                          </a:solidFill>
                          <a:effectLst/>
                          <a:latin typeface="Century Gothic" panose="020B0502020202020204" pitchFamily="34" charset="0"/>
                        </a:rPr>
                        <a:t> </a:t>
                      </a:r>
                    </a:p>
                    <a:p>
                      <a:pPr marL="0" marR="0">
                        <a:lnSpc>
                          <a:spcPct val="115000"/>
                        </a:lnSpc>
                        <a:spcBef>
                          <a:spcPts val="0"/>
                        </a:spcBef>
                        <a:spcAft>
                          <a:spcPts val="0"/>
                        </a:spcAft>
                      </a:pPr>
                      <a:r>
                        <a:rPr lang="pt" sz="1400" b="0" dirty="0">
                          <a:solidFill>
                            <a:schemeClr val="tx1"/>
                          </a:solidFill>
                          <a:effectLst/>
                          <a:latin typeface="Century Gothic" panose="020B0502020202020204" pitchFamily="34" charset="0"/>
                        </a:rPr>
                        <a:t>Crie um plano de teste e exercícios subsequentes que possam ser realizados pela empresa para garantir que o plano de continuidade de negócios (BCP) funcione com sucesso. Atualize o BCP conforme necessário com base nos testes e exercícios.</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64592" marR="228600" marT="0" marB="0">
                    <a:lnL w="1270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076070750"/>
                  </a:ext>
                </a:extLst>
              </a:tr>
            </a:tbl>
          </a:graphicData>
        </a:graphic>
      </p:graphicFrame>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ESTRUTURA DE CONTINUIDADE DE NEGÓCIOS</a:t>
            </a:r>
          </a:p>
        </p:txBody>
      </p:sp>
      <p:grpSp>
        <p:nvGrpSpPr>
          <p:cNvPr id="31" name="Group 30">
            <a:extLst>
              <a:ext uri="{FF2B5EF4-FFF2-40B4-BE49-F238E27FC236}">
                <a16:creationId xmlns:a16="http://schemas.microsoft.com/office/drawing/2014/main" id="{6981720D-D4E6-8C42-906A-C6C89A9E1180}"/>
              </a:ext>
            </a:extLst>
          </p:cNvPr>
          <p:cNvGrpSpPr/>
          <p:nvPr/>
        </p:nvGrpSpPr>
        <p:grpSpPr>
          <a:xfrm>
            <a:off x="2084070" y="5004561"/>
            <a:ext cx="9711690" cy="1190625"/>
            <a:chOff x="2084070" y="5004561"/>
            <a:chExt cx="9711690" cy="1190625"/>
          </a:xfrm>
        </p:grpSpPr>
        <p:sp>
          <p:nvSpPr>
            <p:cNvPr id="27" name="Text Box 17">
              <a:extLst>
                <a:ext uri="{FF2B5EF4-FFF2-40B4-BE49-F238E27FC236}">
                  <a16:creationId xmlns:a16="http://schemas.microsoft.com/office/drawing/2014/main" id="{49F46DCC-991E-2143-B331-001ED40105AD}"/>
                </a:ext>
              </a:extLst>
            </p:cNvPr>
            <p:cNvSpPr txBox="1"/>
            <p:nvPr/>
          </p:nvSpPr>
          <p:spPr>
            <a:xfrm>
              <a:off x="2084070" y="5004561"/>
              <a:ext cx="1041400" cy="119062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r">
                <a:spcBef>
                  <a:spcPts val="0"/>
                </a:spcBef>
                <a:spcAft>
                  <a:spcPts val="0"/>
                </a:spcAft>
              </a:pPr>
              <a:r>
                <a:rPr lang="pt" sz="7200" b="1" dirty="0">
                  <a:solidFill>
                    <a:srgbClr val="A6A6A6"/>
                  </a:solidFill>
                  <a:effectLst/>
                  <a:latin typeface="Century Gothic" panose="020B0502020202020204" pitchFamily="34" charset="0"/>
                  <a:ea typeface="Calibri" panose="020F0502020204030204" pitchFamily="34" charset="0"/>
                  <a:cs typeface="Times New Roman" panose="02020603050405020304" pitchFamily="18" charset="0"/>
                </a:rPr>
                <a:t>1</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8" name="Text Box 18">
              <a:extLst>
                <a:ext uri="{FF2B5EF4-FFF2-40B4-BE49-F238E27FC236}">
                  <a16:creationId xmlns:a16="http://schemas.microsoft.com/office/drawing/2014/main" id="{A6426B89-4D30-B44D-A641-5BB29A9EAFF5}"/>
                </a:ext>
              </a:extLst>
            </p:cNvPr>
            <p:cNvSpPr txBox="1"/>
            <p:nvPr/>
          </p:nvSpPr>
          <p:spPr>
            <a:xfrm>
              <a:off x="4946270" y="5004561"/>
              <a:ext cx="1041400" cy="119062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r">
                <a:spcBef>
                  <a:spcPts val="0"/>
                </a:spcBef>
                <a:spcAft>
                  <a:spcPts val="0"/>
                </a:spcAft>
              </a:pPr>
              <a:r>
                <a:rPr lang="pt" sz="7200" b="1" dirty="0">
                  <a:solidFill>
                    <a:srgbClr val="ADADAD"/>
                  </a:solidFill>
                  <a:effectLst/>
                  <a:latin typeface="Century Gothic" panose="020B0502020202020204" pitchFamily="34" charset="0"/>
                  <a:ea typeface="Calibri" panose="020F0502020204030204" pitchFamily="34" charset="0"/>
                  <a:cs typeface="Times New Roman" panose="02020603050405020304" pitchFamily="18" charset="0"/>
                </a:rPr>
                <a:t>2</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9" name="Text Box 19">
              <a:extLst>
                <a:ext uri="{FF2B5EF4-FFF2-40B4-BE49-F238E27FC236}">
                  <a16:creationId xmlns:a16="http://schemas.microsoft.com/office/drawing/2014/main" id="{70B57DB1-CB7B-2A4C-A5D4-4B5146837052}"/>
                </a:ext>
              </a:extLst>
            </p:cNvPr>
            <p:cNvSpPr txBox="1"/>
            <p:nvPr/>
          </p:nvSpPr>
          <p:spPr>
            <a:xfrm>
              <a:off x="7855196" y="5004561"/>
              <a:ext cx="1041400" cy="119062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r">
                <a:spcBef>
                  <a:spcPts val="0"/>
                </a:spcBef>
                <a:spcAft>
                  <a:spcPts val="0"/>
                </a:spcAft>
              </a:pPr>
              <a:r>
                <a:rPr lang="pt" sz="7200" b="1" dirty="0">
                  <a:solidFill>
                    <a:srgbClr val="BFBFBF"/>
                  </a:solidFill>
                  <a:effectLst/>
                  <a:latin typeface="Century Gothic" panose="020B0502020202020204" pitchFamily="34" charset="0"/>
                  <a:ea typeface="Calibri" panose="020F0502020204030204" pitchFamily="34" charset="0"/>
                  <a:cs typeface="Times New Roman" panose="02020603050405020304" pitchFamily="18" charset="0"/>
                </a:rPr>
                <a:t>3</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30" name="Text Box 20">
              <a:extLst>
                <a:ext uri="{FF2B5EF4-FFF2-40B4-BE49-F238E27FC236}">
                  <a16:creationId xmlns:a16="http://schemas.microsoft.com/office/drawing/2014/main" id="{ED5393A1-CA73-6341-B09C-549CDF1B93CA}"/>
                </a:ext>
              </a:extLst>
            </p:cNvPr>
            <p:cNvSpPr txBox="1"/>
            <p:nvPr/>
          </p:nvSpPr>
          <p:spPr>
            <a:xfrm>
              <a:off x="10754360" y="5004561"/>
              <a:ext cx="1041400" cy="119062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r">
                <a:spcBef>
                  <a:spcPts val="0"/>
                </a:spcBef>
                <a:spcAft>
                  <a:spcPts val="0"/>
                </a:spcAft>
              </a:pPr>
              <a:r>
                <a:rPr lang="pt" sz="7200" b="1" dirty="0">
                  <a:solidFill>
                    <a:srgbClr val="BFBFBF"/>
                  </a:solidFill>
                  <a:effectLst/>
                  <a:latin typeface="Century Gothic" panose="020B0502020202020204" pitchFamily="34" charset="0"/>
                  <a:ea typeface="Calibri" panose="020F0502020204030204" pitchFamily="34" charset="0"/>
                  <a:cs typeface="Times New Roman" panose="02020603050405020304" pitchFamily="18" charset="0"/>
                </a:rPr>
                <a:t>4</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33" name="Group 32">
            <a:extLst>
              <a:ext uri="{FF2B5EF4-FFF2-40B4-BE49-F238E27FC236}">
                <a16:creationId xmlns:a16="http://schemas.microsoft.com/office/drawing/2014/main" id="{17A933FC-C9CF-1D4B-B364-58068F59936D}"/>
              </a:ext>
            </a:extLst>
          </p:cNvPr>
          <p:cNvGrpSpPr/>
          <p:nvPr/>
        </p:nvGrpSpPr>
        <p:grpSpPr>
          <a:xfrm>
            <a:off x="2725735" y="1200150"/>
            <a:ext cx="822960" cy="822960"/>
            <a:chOff x="0" y="0"/>
            <a:chExt cx="699135" cy="891540"/>
          </a:xfrm>
          <a:solidFill>
            <a:schemeClr val="tx1">
              <a:lumMod val="50000"/>
              <a:lumOff val="50000"/>
              <a:alpha val="70000"/>
            </a:schemeClr>
          </a:solidFill>
        </p:grpSpPr>
        <p:sp>
          <p:nvSpPr>
            <p:cNvPr id="42" name="Triangle 4">
              <a:extLst>
                <a:ext uri="{FF2B5EF4-FFF2-40B4-BE49-F238E27FC236}">
                  <a16:creationId xmlns:a16="http://schemas.microsoft.com/office/drawing/2014/main" id="{3FCF38BB-CC6B-5A40-8D38-C95066A1B187}"/>
                </a:ext>
              </a:extLst>
            </p:cNvPr>
            <p:cNvSpPr>
              <a:spLocks/>
            </p:cNvSpPr>
            <p:nvPr/>
          </p:nvSpPr>
          <p:spPr>
            <a:xfrm rot="5400000">
              <a:off x="-160020" y="421005"/>
              <a:ext cx="365760" cy="45719"/>
            </a:xfrm>
            <a:custGeom>
              <a:avLst/>
              <a:gdLst>
                <a:gd name="connsiteX0" fmla="*/ 0 w 1562582"/>
                <a:gd name="connsiteY0" fmla="*/ 1347053 h 1347053"/>
                <a:gd name="connsiteX1" fmla="*/ 781291 w 1562582"/>
                <a:gd name="connsiteY1" fmla="*/ 0 h 1347053"/>
                <a:gd name="connsiteX2" fmla="*/ 1562582 w 1562582"/>
                <a:gd name="connsiteY2" fmla="*/ 1347053 h 1347053"/>
                <a:gd name="connsiteX3" fmla="*/ 0 w 1562582"/>
                <a:gd name="connsiteY3" fmla="*/ 1347053 h 1347053"/>
                <a:gd name="connsiteX0" fmla="*/ 0 w 1562582"/>
                <a:gd name="connsiteY0" fmla="*/ 1347053 h 1361871"/>
                <a:gd name="connsiteX1" fmla="*/ 781291 w 1562582"/>
                <a:gd name="connsiteY1" fmla="*/ 0 h 1361871"/>
                <a:gd name="connsiteX2" fmla="*/ 1562582 w 1562582"/>
                <a:gd name="connsiteY2" fmla="*/ 1347053 h 1361871"/>
                <a:gd name="connsiteX3" fmla="*/ 802114 w 1562582"/>
                <a:gd name="connsiteY3" fmla="*/ 1361871 h 1361871"/>
                <a:gd name="connsiteX4" fmla="*/ 0 w 1562582"/>
                <a:gd name="connsiteY4" fmla="*/ 1347053 h 1361871"/>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5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62582" h="1347053">
                  <a:moveTo>
                    <a:pt x="0" y="1347053"/>
                  </a:moveTo>
                  <a:lnTo>
                    <a:pt x="781291" y="0"/>
                  </a:lnTo>
                  <a:lnTo>
                    <a:pt x="1562582" y="1347053"/>
                  </a:lnTo>
                  <a:cubicBezTo>
                    <a:pt x="1558393" y="1347181"/>
                    <a:pt x="775139" y="1068007"/>
                    <a:pt x="775404" y="1066470"/>
                  </a:cubicBezTo>
                  <a:cubicBezTo>
                    <a:pt x="775141" y="1074980"/>
                    <a:pt x="35877" y="1335544"/>
                    <a:pt x="0" y="1347053"/>
                  </a:cubicBezTo>
                  <a:close/>
                </a:path>
              </a:pathLst>
            </a:custGeom>
            <a:grpFill/>
            <a:ln w="6350">
              <a:noFill/>
            </a:ln>
            <a:effectLst>
              <a:outerShdw blurRad="50800" dist="38100" dir="5400000" algn="t"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3" name="Triangle 4">
              <a:extLst>
                <a:ext uri="{FF2B5EF4-FFF2-40B4-BE49-F238E27FC236}">
                  <a16:creationId xmlns:a16="http://schemas.microsoft.com/office/drawing/2014/main" id="{B743690A-AC44-5D43-8C76-6981E8ACD626}"/>
                </a:ext>
              </a:extLst>
            </p:cNvPr>
            <p:cNvSpPr/>
            <p:nvPr/>
          </p:nvSpPr>
          <p:spPr>
            <a:xfrm rot="5400000">
              <a:off x="-149860" y="410845"/>
              <a:ext cx="534670" cy="69533"/>
            </a:xfrm>
            <a:custGeom>
              <a:avLst/>
              <a:gdLst>
                <a:gd name="connsiteX0" fmla="*/ 0 w 1562582"/>
                <a:gd name="connsiteY0" fmla="*/ 1347053 h 1347053"/>
                <a:gd name="connsiteX1" fmla="*/ 781291 w 1562582"/>
                <a:gd name="connsiteY1" fmla="*/ 0 h 1347053"/>
                <a:gd name="connsiteX2" fmla="*/ 1562582 w 1562582"/>
                <a:gd name="connsiteY2" fmla="*/ 1347053 h 1347053"/>
                <a:gd name="connsiteX3" fmla="*/ 0 w 1562582"/>
                <a:gd name="connsiteY3" fmla="*/ 1347053 h 1347053"/>
                <a:gd name="connsiteX0" fmla="*/ 0 w 1562582"/>
                <a:gd name="connsiteY0" fmla="*/ 1347053 h 1361871"/>
                <a:gd name="connsiteX1" fmla="*/ 781291 w 1562582"/>
                <a:gd name="connsiteY1" fmla="*/ 0 h 1361871"/>
                <a:gd name="connsiteX2" fmla="*/ 1562582 w 1562582"/>
                <a:gd name="connsiteY2" fmla="*/ 1347053 h 1361871"/>
                <a:gd name="connsiteX3" fmla="*/ 802114 w 1562582"/>
                <a:gd name="connsiteY3" fmla="*/ 1361871 h 1361871"/>
                <a:gd name="connsiteX4" fmla="*/ 0 w 1562582"/>
                <a:gd name="connsiteY4" fmla="*/ 1347053 h 1361871"/>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5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62582" h="1347053">
                  <a:moveTo>
                    <a:pt x="0" y="1347053"/>
                  </a:moveTo>
                  <a:lnTo>
                    <a:pt x="781291" y="0"/>
                  </a:lnTo>
                  <a:lnTo>
                    <a:pt x="1562582" y="1347053"/>
                  </a:lnTo>
                  <a:cubicBezTo>
                    <a:pt x="1558393" y="1347181"/>
                    <a:pt x="775139" y="1068007"/>
                    <a:pt x="775404" y="1066470"/>
                  </a:cubicBezTo>
                  <a:cubicBezTo>
                    <a:pt x="775141" y="1074980"/>
                    <a:pt x="35877" y="1335544"/>
                    <a:pt x="0" y="1347053"/>
                  </a:cubicBezTo>
                  <a:close/>
                </a:path>
              </a:pathLst>
            </a:custGeom>
            <a:grpFill/>
            <a:ln w="6350">
              <a:noFill/>
            </a:ln>
            <a:effectLst>
              <a:outerShdw blurRad="50800" dist="38100" dir="5400000" algn="t"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4" name="Triangle 4">
              <a:extLst>
                <a:ext uri="{FF2B5EF4-FFF2-40B4-BE49-F238E27FC236}">
                  <a16:creationId xmlns:a16="http://schemas.microsoft.com/office/drawing/2014/main" id="{F77D23BF-7149-D64A-82BC-B7C89D68A2C6}"/>
                </a:ext>
              </a:extLst>
            </p:cNvPr>
            <p:cNvSpPr/>
            <p:nvPr/>
          </p:nvSpPr>
          <p:spPr>
            <a:xfrm rot="5400000">
              <a:off x="-40640" y="151765"/>
              <a:ext cx="891540" cy="588010"/>
            </a:xfrm>
            <a:custGeom>
              <a:avLst/>
              <a:gdLst>
                <a:gd name="connsiteX0" fmla="*/ 0 w 1562582"/>
                <a:gd name="connsiteY0" fmla="*/ 1347053 h 1347053"/>
                <a:gd name="connsiteX1" fmla="*/ 781291 w 1562582"/>
                <a:gd name="connsiteY1" fmla="*/ 0 h 1347053"/>
                <a:gd name="connsiteX2" fmla="*/ 1562582 w 1562582"/>
                <a:gd name="connsiteY2" fmla="*/ 1347053 h 1347053"/>
                <a:gd name="connsiteX3" fmla="*/ 0 w 1562582"/>
                <a:gd name="connsiteY3" fmla="*/ 1347053 h 1347053"/>
                <a:gd name="connsiteX0" fmla="*/ 0 w 1562582"/>
                <a:gd name="connsiteY0" fmla="*/ 1347053 h 1361871"/>
                <a:gd name="connsiteX1" fmla="*/ 781291 w 1562582"/>
                <a:gd name="connsiteY1" fmla="*/ 0 h 1361871"/>
                <a:gd name="connsiteX2" fmla="*/ 1562582 w 1562582"/>
                <a:gd name="connsiteY2" fmla="*/ 1347053 h 1361871"/>
                <a:gd name="connsiteX3" fmla="*/ 802114 w 1562582"/>
                <a:gd name="connsiteY3" fmla="*/ 1361871 h 1361871"/>
                <a:gd name="connsiteX4" fmla="*/ 0 w 1562582"/>
                <a:gd name="connsiteY4" fmla="*/ 1347053 h 1361871"/>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5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62582" h="1347053">
                  <a:moveTo>
                    <a:pt x="0" y="1347053"/>
                  </a:moveTo>
                  <a:lnTo>
                    <a:pt x="781291" y="0"/>
                  </a:lnTo>
                  <a:lnTo>
                    <a:pt x="1562582" y="1347053"/>
                  </a:lnTo>
                  <a:cubicBezTo>
                    <a:pt x="1558393" y="1347181"/>
                    <a:pt x="775139" y="1068007"/>
                    <a:pt x="775404" y="1066470"/>
                  </a:cubicBezTo>
                  <a:cubicBezTo>
                    <a:pt x="775141" y="1074980"/>
                    <a:pt x="35877" y="1335544"/>
                    <a:pt x="0" y="1347053"/>
                  </a:cubicBezTo>
                  <a:close/>
                </a:path>
              </a:pathLst>
            </a:custGeom>
            <a:grpFill/>
            <a:ln w="6350">
              <a:noFill/>
            </a:ln>
            <a:effectLst>
              <a:outerShdw blurRad="50800" dist="38100" dir="5400000" algn="t"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34" name="Group 33">
            <a:extLst>
              <a:ext uri="{FF2B5EF4-FFF2-40B4-BE49-F238E27FC236}">
                <a16:creationId xmlns:a16="http://schemas.microsoft.com/office/drawing/2014/main" id="{E15FAC1D-42D3-FC42-B8ED-19433AB1B2EA}"/>
              </a:ext>
            </a:extLst>
          </p:cNvPr>
          <p:cNvGrpSpPr/>
          <p:nvPr/>
        </p:nvGrpSpPr>
        <p:grpSpPr>
          <a:xfrm>
            <a:off x="5662588" y="1200150"/>
            <a:ext cx="822960" cy="891540"/>
            <a:chOff x="0" y="0"/>
            <a:chExt cx="699135" cy="891540"/>
          </a:xfrm>
          <a:solidFill>
            <a:schemeClr val="tx1">
              <a:lumMod val="50000"/>
              <a:lumOff val="50000"/>
              <a:alpha val="70000"/>
            </a:schemeClr>
          </a:solidFill>
        </p:grpSpPr>
        <p:sp>
          <p:nvSpPr>
            <p:cNvPr id="39" name="Triangle 4">
              <a:extLst>
                <a:ext uri="{FF2B5EF4-FFF2-40B4-BE49-F238E27FC236}">
                  <a16:creationId xmlns:a16="http://schemas.microsoft.com/office/drawing/2014/main" id="{1600A175-420F-6D49-9E56-061D6D7785E5}"/>
                </a:ext>
              </a:extLst>
            </p:cNvPr>
            <p:cNvSpPr>
              <a:spLocks/>
            </p:cNvSpPr>
            <p:nvPr/>
          </p:nvSpPr>
          <p:spPr>
            <a:xfrm rot="5400000">
              <a:off x="-160020" y="421005"/>
              <a:ext cx="365760" cy="45719"/>
            </a:xfrm>
            <a:custGeom>
              <a:avLst/>
              <a:gdLst>
                <a:gd name="connsiteX0" fmla="*/ 0 w 1562582"/>
                <a:gd name="connsiteY0" fmla="*/ 1347053 h 1347053"/>
                <a:gd name="connsiteX1" fmla="*/ 781291 w 1562582"/>
                <a:gd name="connsiteY1" fmla="*/ 0 h 1347053"/>
                <a:gd name="connsiteX2" fmla="*/ 1562582 w 1562582"/>
                <a:gd name="connsiteY2" fmla="*/ 1347053 h 1347053"/>
                <a:gd name="connsiteX3" fmla="*/ 0 w 1562582"/>
                <a:gd name="connsiteY3" fmla="*/ 1347053 h 1347053"/>
                <a:gd name="connsiteX0" fmla="*/ 0 w 1562582"/>
                <a:gd name="connsiteY0" fmla="*/ 1347053 h 1361871"/>
                <a:gd name="connsiteX1" fmla="*/ 781291 w 1562582"/>
                <a:gd name="connsiteY1" fmla="*/ 0 h 1361871"/>
                <a:gd name="connsiteX2" fmla="*/ 1562582 w 1562582"/>
                <a:gd name="connsiteY2" fmla="*/ 1347053 h 1361871"/>
                <a:gd name="connsiteX3" fmla="*/ 802114 w 1562582"/>
                <a:gd name="connsiteY3" fmla="*/ 1361871 h 1361871"/>
                <a:gd name="connsiteX4" fmla="*/ 0 w 1562582"/>
                <a:gd name="connsiteY4" fmla="*/ 1347053 h 1361871"/>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5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62582" h="1347053">
                  <a:moveTo>
                    <a:pt x="0" y="1347053"/>
                  </a:moveTo>
                  <a:lnTo>
                    <a:pt x="781291" y="0"/>
                  </a:lnTo>
                  <a:lnTo>
                    <a:pt x="1562582" y="1347053"/>
                  </a:lnTo>
                  <a:cubicBezTo>
                    <a:pt x="1558393" y="1347181"/>
                    <a:pt x="775139" y="1068007"/>
                    <a:pt x="775404" y="1066470"/>
                  </a:cubicBezTo>
                  <a:cubicBezTo>
                    <a:pt x="775141" y="1074980"/>
                    <a:pt x="35877" y="1335544"/>
                    <a:pt x="0" y="1347053"/>
                  </a:cubicBezTo>
                  <a:close/>
                </a:path>
              </a:pathLst>
            </a:custGeom>
            <a:grpFill/>
            <a:ln w="6350">
              <a:noFill/>
            </a:ln>
            <a:effectLst>
              <a:outerShdw blurRad="50800" dist="38100" dir="5400000" algn="t"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0" name="Triangle 4">
              <a:extLst>
                <a:ext uri="{FF2B5EF4-FFF2-40B4-BE49-F238E27FC236}">
                  <a16:creationId xmlns:a16="http://schemas.microsoft.com/office/drawing/2014/main" id="{B72ECA85-0A17-A843-BD80-6F671D05BC42}"/>
                </a:ext>
              </a:extLst>
            </p:cNvPr>
            <p:cNvSpPr/>
            <p:nvPr/>
          </p:nvSpPr>
          <p:spPr>
            <a:xfrm rot="5400000">
              <a:off x="-149860" y="410845"/>
              <a:ext cx="534670" cy="69533"/>
            </a:xfrm>
            <a:custGeom>
              <a:avLst/>
              <a:gdLst>
                <a:gd name="connsiteX0" fmla="*/ 0 w 1562582"/>
                <a:gd name="connsiteY0" fmla="*/ 1347053 h 1347053"/>
                <a:gd name="connsiteX1" fmla="*/ 781291 w 1562582"/>
                <a:gd name="connsiteY1" fmla="*/ 0 h 1347053"/>
                <a:gd name="connsiteX2" fmla="*/ 1562582 w 1562582"/>
                <a:gd name="connsiteY2" fmla="*/ 1347053 h 1347053"/>
                <a:gd name="connsiteX3" fmla="*/ 0 w 1562582"/>
                <a:gd name="connsiteY3" fmla="*/ 1347053 h 1347053"/>
                <a:gd name="connsiteX0" fmla="*/ 0 w 1562582"/>
                <a:gd name="connsiteY0" fmla="*/ 1347053 h 1361871"/>
                <a:gd name="connsiteX1" fmla="*/ 781291 w 1562582"/>
                <a:gd name="connsiteY1" fmla="*/ 0 h 1361871"/>
                <a:gd name="connsiteX2" fmla="*/ 1562582 w 1562582"/>
                <a:gd name="connsiteY2" fmla="*/ 1347053 h 1361871"/>
                <a:gd name="connsiteX3" fmla="*/ 802114 w 1562582"/>
                <a:gd name="connsiteY3" fmla="*/ 1361871 h 1361871"/>
                <a:gd name="connsiteX4" fmla="*/ 0 w 1562582"/>
                <a:gd name="connsiteY4" fmla="*/ 1347053 h 1361871"/>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5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62582" h="1347053">
                  <a:moveTo>
                    <a:pt x="0" y="1347053"/>
                  </a:moveTo>
                  <a:lnTo>
                    <a:pt x="781291" y="0"/>
                  </a:lnTo>
                  <a:lnTo>
                    <a:pt x="1562582" y="1347053"/>
                  </a:lnTo>
                  <a:cubicBezTo>
                    <a:pt x="1558393" y="1347181"/>
                    <a:pt x="775139" y="1068007"/>
                    <a:pt x="775404" y="1066470"/>
                  </a:cubicBezTo>
                  <a:cubicBezTo>
                    <a:pt x="775141" y="1074980"/>
                    <a:pt x="35877" y="1335544"/>
                    <a:pt x="0" y="1347053"/>
                  </a:cubicBezTo>
                  <a:close/>
                </a:path>
              </a:pathLst>
            </a:custGeom>
            <a:grpFill/>
            <a:ln w="6350">
              <a:noFill/>
            </a:ln>
            <a:effectLst>
              <a:outerShdw blurRad="50800" dist="38100" dir="5400000" algn="t"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1" name="Triangle 4">
              <a:extLst>
                <a:ext uri="{FF2B5EF4-FFF2-40B4-BE49-F238E27FC236}">
                  <a16:creationId xmlns:a16="http://schemas.microsoft.com/office/drawing/2014/main" id="{A687C71D-E160-B240-8968-D8716820D1B1}"/>
                </a:ext>
              </a:extLst>
            </p:cNvPr>
            <p:cNvSpPr/>
            <p:nvPr/>
          </p:nvSpPr>
          <p:spPr>
            <a:xfrm rot="5400000">
              <a:off x="-40640" y="151765"/>
              <a:ext cx="891540" cy="588010"/>
            </a:xfrm>
            <a:custGeom>
              <a:avLst/>
              <a:gdLst>
                <a:gd name="connsiteX0" fmla="*/ 0 w 1562582"/>
                <a:gd name="connsiteY0" fmla="*/ 1347053 h 1347053"/>
                <a:gd name="connsiteX1" fmla="*/ 781291 w 1562582"/>
                <a:gd name="connsiteY1" fmla="*/ 0 h 1347053"/>
                <a:gd name="connsiteX2" fmla="*/ 1562582 w 1562582"/>
                <a:gd name="connsiteY2" fmla="*/ 1347053 h 1347053"/>
                <a:gd name="connsiteX3" fmla="*/ 0 w 1562582"/>
                <a:gd name="connsiteY3" fmla="*/ 1347053 h 1347053"/>
                <a:gd name="connsiteX0" fmla="*/ 0 w 1562582"/>
                <a:gd name="connsiteY0" fmla="*/ 1347053 h 1361871"/>
                <a:gd name="connsiteX1" fmla="*/ 781291 w 1562582"/>
                <a:gd name="connsiteY1" fmla="*/ 0 h 1361871"/>
                <a:gd name="connsiteX2" fmla="*/ 1562582 w 1562582"/>
                <a:gd name="connsiteY2" fmla="*/ 1347053 h 1361871"/>
                <a:gd name="connsiteX3" fmla="*/ 802114 w 1562582"/>
                <a:gd name="connsiteY3" fmla="*/ 1361871 h 1361871"/>
                <a:gd name="connsiteX4" fmla="*/ 0 w 1562582"/>
                <a:gd name="connsiteY4" fmla="*/ 1347053 h 1361871"/>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5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62582" h="1347053">
                  <a:moveTo>
                    <a:pt x="0" y="1347053"/>
                  </a:moveTo>
                  <a:lnTo>
                    <a:pt x="781291" y="0"/>
                  </a:lnTo>
                  <a:lnTo>
                    <a:pt x="1562582" y="1347053"/>
                  </a:lnTo>
                  <a:cubicBezTo>
                    <a:pt x="1558393" y="1347181"/>
                    <a:pt x="775139" y="1068007"/>
                    <a:pt x="775404" y="1066470"/>
                  </a:cubicBezTo>
                  <a:cubicBezTo>
                    <a:pt x="775141" y="1074980"/>
                    <a:pt x="35877" y="1335544"/>
                    <a:pt x="0" y="1347053"/>
                  </a:cubicBezTo>
                  <a:close/>
                </a:path>
              </a:pathLst>
            </a:custGeom>
            <a:grpFill/>
            <a:ln w="6350">
              <a:noFill/>
            </a:ln>
            <a:effectLst>
              <a:outerShdw blurRad="50800" dist="38100" dir="5400000" algn="t"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35" name="Group 34">
            <a:extLst>
              <a:ext uri="{FF2B5EF4-FFF2-40B4-BE49-F238E27FC236}">
                <a16:creationId xmlns:a16="http://schemas.microsoft.com/office/drawing/2014/main" id="{8AB7BEC1-2FA6-2E45-B628-232BA4BCD80E}"/>
              </a:ext>
            </a:extLst>
          </p:cNvPr>
          <p:cNvGrpSpPr/>
          <p:nvPr/>
        </p:nvGrpSpPr>
        <p:grpSpPr>
          <a:xfrm>
            <a:off x="8570661" y="1200150"/>
            <a:ext cx="822960" cy="891540"/>
            <a:chOff x="0" y="0"/>
            <a:chExt cx="699135" cy="891540"/>
          </a:xfrm>
          <a:solidFill>
            <a:schemeClr val="tx1">
              <a:lumMod val="50000"/>
              <a:lumOff val="50000"/>
              <a:alpha val="70000"/>
            </a:schemeClr>
          </a:solidFill>
        </p:grpSpPr>
        <p:sp>
          <p:nvSpPr>
            <p:cNvPr id="36" name="Triangle 4">
              <a:extLst>
                <a:ext uri="{FF2B5EF4-FFF2-40B4-BE49-F238E27FC236}">
                  <a16:creationId xmlns:a16="http://schemas.microsoft.com/office/drawing/2014/main" id="{6C4D08D4-55FF-8E4E-858E-B86335811740}"/>
                </a:ext>
              </a:extLst>
            </p:cNvPr>
            <p:cNvSpPr>
              <a:spLocks/>
            </p:cNvSpPr>
            <p:nvPr/>
          </p:nvSpPr>
          <p:spPr>
            <a:xfrm rot="5400000">
              <a:off x="-160020" y="421005"/>
              <a:ext cx="365760" cy="45719"/>
            </a:xfrm>
            <a:custGeom>
              <a:avLst/>
              <a:gdLst>
                <a:gd name="connsiteX0" fmla="*/ 0 w 1562582"/>
                <a:gd name="connsiteY0" fmla="*/ 1347053 h 1347053"/>
                <a:gd name="connsiteX1" fmla="*/ 781291 w 1562582"/>
                <a:gd name="connsiteY1" fmla="*/ 0 h 1347053"/>
                <a:gd name="connsiteX2" fmla="*/ 1562582 w 1562582"/>
                <a:gd name="connsiteY2" fmla="*/ 1347053 h 1347053"/>
                <a:gd name="connsiteX3" fmla="*/ 0 w 1562582"/>
                <a:gd name="connsiteY3" fmla="*/ 1347053 h 1347053"/>
                <a:gd name="connsiteX0" fmla="*/ 0 w 1562582"/>
                <a:gd name="connsiteY0" fmla="*/ 1347053 h 1361871"/>
                <a:gd name="connsiteX1" fmla="*/ 781291 w 1562582"/>
                <a:gd name="connsiteY1" fmla="*/ 0 h 1361871"/>
                <a:gd name="connsiteX2" fmla="*/ 1562582 w 1562582"/>
                <a:gd name="connsiteY2" fmla="*/ 1347053 h 1361871"/>
                <a:gd name="connsiteX3" fmla="*/ 802114 w 1562582"/>
                <a:gd name="connsiteY3" fmla="*/ 1361871 h 1361871"/>
                <a:gd name="connsiteX4" fmla="*/ 0 w 1562582"/>
                <a:gd name="connsiteY4" fmla="*/ 1347053 h 1361871"/>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5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62582" h="1347053">
                  <a:moveTo>
                    <a:pt x="0" y="1347053"/>
                  </a:moveTo>
                  <a:lnTo>
                    <a:pt x="781291" y="0"/>
                  </a:lnTo>
                  <a:lnTo>
                    <a:pt x="1562582" y="1347053"/>
                  </a:lnTo>
                  <a:cubicBezTo>
                    <a:pt x="1558393" y="1347181"/>
                    <a:pt x="775139" y="1068007"/>
                    <a:pt x="775404" y="1066470"/>
                  </a:cubicBezTo>
                  <a:cubicBezTo>
                    <a:pt x="775141" y="1074980"/>
                    <a:pt x="35877" y="1335544"/>
                    <a:pt x="0" y="1347053"/>
                  </a:cubicBezTo>
                  <a:close/>
                </a:path>
              </a:pathLst>
            </a:custGeom>
            <a:grpFill/>
            <a:ln w="6350">
              <a:noFill/>
            </a:ln>
            <a:effectLst>
              <a:outerShdw blurRad="50800" dist="38100" dir="5400000" algn="t"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7" name="Triangle 4">
              <a:extLst>
                <a:ext uri="{FF2B5EF4-FFF2-40B4-BE49-F238E27FC236}">
                  <a16:creationId xmlns:a16="http://schemas.microsoft.com/office/drawing/2014/main" id="{7A4B17AC-F9DF-1246-90FE-18A86098C351}"/>
                </a:ext>
              </a:extLst>
            </p:cNvPr>
            <p:cNvSpPr/>
            <p:nvPr/>
          </p:nvSpPr>
          <p:spPr>
            <a:xfrm rot="5400000">
              <a:off x="-149860" y="410845"/>
              <a:ext cx="534670" cy="69533"/>
            </a:xfrm>
            <a:custGeom>
              <a:avLst/>
              <a:gdLst>
                <a:gd name="connsiteX0" fmla="*/ 0 w 1562582"/>
                <a:gd name="connsiteY0" fmla="*/ 1347053 h 1347053"/>
                <a:gd name="connsiteX1" fmla="*/ 781291 w 1562582"/>
                <a:gd name="connsiteY1" fmla="*/ 0 h 1347053"/>
                <a:gd name="connsiteX2" fmla="*/ 1562582 w 1562582"/>
                <a:gd name="connsiteY2" fmla="*/ 1347053 h 1347053"/>
                <a:gd name="connsiteX3" fmla="*/ 0 w 1562582"/>
                <a:gd name="connsiteY3" fmla="*/ 1347053 h 1347053"/>
                <a:gd name="connsiteX0" fmla="*/ 0 w 1562582"/>
                <a:gd name="connsiteY0" fmla="*/ 1347053 h 1361871"/>
                <a:gd name="connsiteX1" fmla="*/ 781291 w 1562582"/>
                <a:gd name="connsiteY1" fmla="*/ 0 h 1361871"/>
                <a:gd name="connsiteX2" fmla="*/ 1562582 w 1562582"/>
                <a:gd name="connsiteY2" fmla="*/ 1347053 h 1361871"/>
                <a:gd name="connsiteX3" fmla="*/ 802114 w 1562582"/>
                <a:gd name="connsiteY3" fmla="*/ 1361871 h 1361871"/>
                <a:gd name="connsiteX4" fmla="*/ 0 w 1562582"/>
                <a:gd name="connsiteY4" fmla="*/ 1347053 h 1361871"/>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5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62582" h="1347053">
                  <a:moveTo>
                    <a:pt x="0" y="1347053"/>
                  </a:moveTo>
                  <a:lnTo>
                    <a:pt x="781291" y="0"/>
                  </a:lnTo>
                  <a:lnTo>
                    <a:pt x="1562582" y="1347053"/>
                  </a:lnTo>
                  <a:cubicBezTo>
                    <a:pt x="1558393" y="1347181"/>
                    <a:pt x="775139" y="1068007"/>
                    <a:pt x="775404" y="1066470"/>
                  </a:cubicBezTo>
                  <a:cubicBezTo>
                    <a:pt x="775141" y="1074980"/>
                    <a:pt x="35877" y="1335544"/>
                    <a:pt x="0" y="1347053"/>
                  </a:cubicBezTo>
                  <a:close/>
                </a:path>
              </a:pathLst>
            </a:custGeom>
            <a:grpFill/>
            <a:ln w="6350">
              <a:noFill/>
            </a:ln>
            <a:effectLst>
              <a:outerShdw blurRad="50800" dist="38100" dir="5400000" algn="t"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8" name="Triangle 4">
              <a:extLst>
                <a:ext uri="{FF2B5EF4-FFF2-40B4-BE49-F238E27FC236}">
                  <a16:creationId xmlns:a16="http://schemas.microsoft.com/office/drawing/2014/main" id="{44321C0A-1A9A-0A46-8CB4-764001B582E9}"/>
                </a:ext>
              </a:extLst>
            </p:cNvPr>
            <p:cNvSpPr/>
            <p:nvPr/>
          </p:nvSpPr>
          <p:spPr>
            <a:xfrm rot="5400000">
              <a:off x="-40640" y="151765"/>
              <a:ext cx="891540" cy="588010"/>
            </a:xfrm>
            <a:custGeom>
              <a:avLst/>
              <a:gdLst>
                <a:gd name="connsiteX0" fmla="*/ 0 w 1562582"/>
                <a:gd name="connsiteY0" fmla="*/ 1347053 h 1347053"/>
                <a:gd name="connsiteX1" fmla="*/ 781291 w 1562582"/>
                <a:gd name="connsiteY1" fmla="*/ 0 h 1347053"/>
                <a:gd name="connsiteX2" fmla="*/ 1562582 w 1562582"/>
                <a:gd name="connsiteY2" fmla="*/ 1347053 h 1347053"/>
                <a:gd name="connsiteX3" fmla="*/ 0 w 1562582"/>
                <a:gd name="connsiteY3" fmla="*/ 1347053 h 1347053"/>
                <a:gd name="connsiteX0" fmla="*/ 0 w 1562582"/>
                <a:gd name="connsiteY0" fmla="*/ 1347053 h 1361871"/>
                <a:gd name="connsiteX1" fmla="*/ 781291 w 1562582"/>
                <a:gd name="connsiteY1" fmla="*/ 0 h 1361871"/>
                <a:gd name="connsiteX2" fmla="*/ 1562582 w 1562582"/>
                <a:gd name="connsiteY2" fmla="*/ 1347053 h 1361871"/>
                <a:gd name="connsiteX3" fmla="*/ 802114 w 1562582"/>
                <a:gd name="connsiteY3" fmla="*/ 1361871 h 1361871"/>
                <a:gd name="connsiteX4" fmla="*/ 0 w 1562582"/>
                <a:gd name="connsiteY4" fmla="*/ 1347053 h 1361871"/>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5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62582" h="1347053">
                  <a:moveTo>
                    <a:pt x="0" y="1347053"/>
                  </a:moveTo>
                  <a:lnTo>
                    <a:pt x="781291" y="0"/>
                  </a:lnTo>
                  <a:lnTo>
                    <a:pt x="1562582" y="1347053"/>
                  </a:lnTo>
                  <a:cubicBezTo>
                    <a:pt x="1558393" y="1347181"/>
                    <a:pt x="775139" y="1068007"/>
                    <a:pt x="775404" y="1066470"/>
                  </a:cubicBezTo>
                  <a:cubicBezTo>
                    <a:pt x="775141" y="1074980"/>
                    <a:pt x="35877" y="1335544"/>
                    <a:pt x="0" y="1347053"/>
                  </a:cubicBezTo>
                  <a:close/>
                </a:path>
              </a:pathLst>
            </a:custGeom>
            <a:grpFill/>
            <a:ln w="6350">
              <a:noFill/>
            </a:ln>
            <a:effectLst>
              <a:outerShdw blurRad="50800" dist="38100" dir="5400000" algn="t"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Tree>
    <p:extLst>
      <p:ext uri="{BB962C8B-B14F-4D97-AF65-F5344CB8AC3E}">
        <p14:creationId xmlns:p14="http://schemas.microsoft.com/office/powerpoint/2010/main" val="1750150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82949040"/>
              </p:ext>
            </p:extLst>
          </p:nvPr>
        </p:nvGraphicFramePr>
        <p:xfrm>
          <a:off x="787790" y="1050352"/>
          <a:ext cx="10227213" cy="228369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28369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Quaisquer artigos, modelos ou informações fornecidas pelo Smartsheet no site são apenas para referência. Embora nos esforcemos para manter as informações atualizadas e corretas, não fazemos representações ou garantias de qualquer tipo, expressas ou implícitas, sobre a completude, precisão, confiabilidade, adequação ou disponibilidade em relação ao site ou às informações, artigos, modelos ou gráficos relacionados contidos no site. Qualquer dependência que você colocar em tais informações é, portanto, estritamente por sua conta e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IC-Business-Continuity-Framework-Template_PowerPoin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Презентация1" id="{5E40F775-D2D6-45B7-A795-1D1FF31F45F4}" vid="{B9115978-FFE0-4B4D-A52C-A8610400468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IC-Business-Continuity-Framework-Template_PowerPoint</Template>
  <TotalTime>4</TotalTime>
  <Words>312</Words>
  <Application>Microsoft Macintosh PowerPoint</Application>
  <PresentationFormat>Widescreen</PresentationFormat>
  <Paragraphs>29</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IC-Business-Continuity-Framework-Template_PowerPoint</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Jason Flores</dc:creator>
  <cp:lastModifiedBy>Jason Flores</cp:lastModifiedBy>
  <cp:revision>2</cp:revision>
  <dcterms:created xsi:type="dcterms:W3CDTF">2022-08-22T22:26:11Z</dcterms:created>
  <dcterms:modified xsi:type="dcterms:W3CDTF">2022-09-11T04:41:55Z</dcterms:modified>
</cp:coreProperties>
</file>