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E8E8E8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8BE11648-A33A-2E4B-8462-F844AC639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581998"/>
              </p:ext>
            </p:extLst>
          </p:nvPr>
        </p:nvGraphicFramePr>
        <p:xfrm>
          <a:off x="498660" y="754381"/>
          <a:ext cx="11469025" cy="5351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118">
                  <a:extLst>
                    <a:ext uri="{9D8B030D-6E8A-4147-A177-3AD203B41FA5}">
                      <a16:colId xmlns:a16="http://schemas.microsoft.com/office/drawing/2014/main" val="1942885224"/>
                    </a:ext>
                  </a:extLst>
                </a:gridCol>
                <a:gridCol w="418592">
                  <a:extLst>
                    <a:ext uri="{9D8B030D-6E8A-4147-A177-3AD203B41FA5}">
                      <a16:colId xmlns:a16="http://schemas.microsoft.com/office/drawing/2014/main" val="1710301909"/>
                    </a:ext>
                  </a:extLst>
                </a:gridCol>
                <a:gridCol w="2549219">
                  <a:extLst>
                    <a:ext uri="{9D8B030D-6E8A-4147-A177-3AD203B41FA5}">
                      <a16:colId xmlns:a16="http://schemas.microsoft.com/office/drawing/2014/main" val="1641270170"/>
                    </a:ext>
                  </a:extLst>
                </a:gridCol>
                <a:gridCol w="418592">
                  <a:extLst>
                    <a:ext uri="{9D8B030D-6E8A-4147-A177-3AD203B41FA5}">
                      <a16:colId xmlns:a16="http://schemas.microsoft.com/office/drawing/2014/main" val="1709385201"/>
                    </a:ext>
                  </a:extLst>
                </a:gridCol>
                <a:gridCol w="2564812">
                  <a:extLst>
                    <a:ext uri="{9D8B030D-6E8A-4147-A177-3AD203B41FA5}">
                      <a16:colId xmlns:a16="http://schemas.microsoft.com/office/drawing/2014/main" val="3028174658"/>
                    </a:ext>
                  </a:extLst>
                </a:gridCol>
                <a:gridCol w="418592">
                  <a:extLst>
                    <a:ext uri="{9D8B030D-6E8A-4147-A177-3AD203B41FA5}">
                      <a16:colId xmlns:a16="http://schemas.microsoft.com/office/drawing/2014/main" val="3700794441"/>
                    </a:ext>
                  </a:extLst>
                </a:gridCol>
                <a:gridCol w="2546100">
                  <a:extLst>
                    <a:ext uri="{9D8B030D-6E8A-4147-A177-3AD203B41FA5}">
                      <a16:colId xmlns:a16="http://schemas.microsoft.com/office/drawing/2014/main" val="1678261400"/>
                    </a:ext>
                  </a:extLst>
                </a:gridCol>
              </a:tblGrid>
              <a:tr h="662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</a:rPr>
                        <a:t>ビジネス・インパクト分析</a:t>
                      </a:r>
                      <a:endParaRPr lang="en-US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5110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5110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</a:rPr>
                        <a:t>リカバリ戦略</a:t>
                      </a:r>
                      <a:endParaRPr lang="en-US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5110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5110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</a:rPr>
                        <a:t>計画策定</a:t>
                      </a:r>
                      <a:endParaRPr lang="en-US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5110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5110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</a:rPr>
                        <a:t>テストと演習</a:t>
                      </a:r>
                      <a:endParaRPr lang="en-US" sz="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5110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61544"/>
                  </a:ext>
                </a:extLst>
              </a:tr>
              <a:tr h="4688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このフェーズでは、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ビジネスに害を及ぼす可能性のある要因を評価し、ビジネス影響分析 (BIA) を作成します。BIAを上級管理職や主要な利害関係者とともにレビューし、可視性を確保します。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592" marR="22860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592" marR="22860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前の手順で完了した BIA に基づいて、すべてのリソース要件を特定して文書化します。ビジネスとBIAのニーズに基づいて妥当なリカバリ戦略を決定し、その戦略を文書化して実装します。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592" marR="22860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592" marR="22860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継続性計画のフレームワークを策定し、復旧チームを確立して編成し、中断や災害が発生した場合の移転計画を策定します。徹底的なビジネス継続性計画とIT災害復旧計画を作成し、両方を柔軟で流通するドキュメントに文書化します。完了時に上級管理職の承認を得る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592" marR="22860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592" marR="22860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ビジネス継続性計画 (BCP) が正常に機能するように、ビジネスで実行できるテスト計画とその後の演習を作成します。テストと演習に基づいて、必要に応じて BCP を更新します。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4592" marR="22860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07075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ビジネス継続性フレームワーク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81720D-D4E6-8C42-906A-C6C89A9E1180}"/>
              </a:ext>
            </a:extLst>
          </p:cNvPr>
          <p:cNvGrpSpPr/>
          <p:nvPr/>
        </p:nvGrpSpPr>
        <p:grpSpPr>
          <a:xfrm>
            <a:off x="2084070" y="5004561"/>
            <a:ext cx="9711690" cy="1190625"/>
            <a:chOff x="2084070" y="5004561"/>
            <a:chExt cx="9711690" cy="1190625"/>
          </a:xfrm>
        </p:grpSpPr>
        <p:sp>
          <p:nvSpPr>
            <p:cNvPr id="27" name="Text Box 17">
              <a:extLst>
                <a:ext uri="{FF2B5EF4-FFF2-40B4-BE49-F238E27FC236}">
                  <a16:creationId xmlns:a16="http://schemas.microsoft.com/office/drawing/2014/main" id="{49F46DCC-991E-2143-B331-001ED40105AD}"/>
                </a:ext>
              </a:extLst>
            </p:cNvPr>
            <p:cNvSpPr txBox="1"/>
            <p:nvPr/>
          </p:nvSpPr>
          <p:spPr>
            <a:xfrm>
              <a:off x="2084070" y="5004561"/>
              <a:ext cx="1041400" cy="1190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ja" sz="7200" b="1" dirty="0">
                  <a:solidFill>
                    <a:srgbClr val="A6A6A6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18">
              <a:extLst>
                <a:ext uri="{FF2B5EF4-FFF2-40B4-BE49-F238E27FC236}">
                  <a16:creationId xmlns:a16="http://schemas.microsoft.com/office/drawing/2014/main" id="{A6426B89-4D30-B44D-A641-5BB29A9EAFF5}"/>
                </a:ext>
              </a:extLst>
            </p:cNvPr>
            <p:cNvSpPr txBox="1"/>
            <p:nvPr/>
          </p:nvSpPr>
          <p:spPr>
            <a:xfrm>
              <a:off x="4946270" y="5004561"/>
              <a:ext cx="1041400" cy="1190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ja" sz="7200" b="1" dirty="0">
                  <a:solidFill>
                    <a:srgbClr val="ADADAD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19">
              <a:extLst>
                <a:ext uri="{FF2B5EF4-FFF2-40B4-BE49-F238E27FC236}">
                  <a16:creationId xmlns:a16="http://schemas.microsoft.com/office/drawing/2014/main" id="{70B57DB1-CB7B-2A4C-A5D4-4B5146837052}"/>
                </a:ext>
              </a:extLst>
            </p:cNvPr>
            <p:cNvSpPr txBox="1"/>
            <p:nvPr/>
          </p:nvSpPr>
          <p:spPr>
            <a:xfrm>
              <a:off x="7855196" y="5004561"/>
              <a:ext cx="1041400" cy="1190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ja" sz="7200" b="1" dirty="0">
                  <a:solidFill>
                    <a:srgbClr val="BFBFB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0">
              <a:extLst>
                <a:ext uri="{FF2B5EF4-FFF2-40B4-BE49-F238E27FC236}">
                  <a16:creationId xmlns:a16="http://schemas.microsoft.com/office/drawing/2014/main" id="{ED5393A1-CA73-6341-B09C-549CDF1B93CA}"/>
                </a:ext>
              </a:extLst>
            </p:cNvPr>
            <p:cNvSpPr txBox="1"/>
            <p:nvPr/>
          </p:nvSpPr>
          <p:spPr>
            <a:xfrm>
              <a:off x="10754360" y="5004561"/>
              <a:ext cx="1041400" cy="1190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ja" sz="7200" b="1" dirty="0">
                  <a:solidFill>
                    <a:srgbClr val="BFBFBF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7A933FC-C9CF-1D4B-B364-58068F59936D}"/>
              </a:ext>
            </a:extLst>
          </p:cNvPr>
          <p:cNvGrpSpPr/>
          <p:nvPr/>
        </p:nvGrpSpPr>
        <p:grpSpPr>
          <a:xfrm>
            <a:off x="2725735" y="1200150"/>
            <a:ext cx="822960" cy="822960"/>
            <a:chOff x="0" y="0"/>
            <a:chExt cx="699135" cy="891540"/>
          </a:xfrm>
          <a:solidFill>
            <a:schemeClr val="tx1">
              <a:lumMod val="50000"/>
              <a:lumOff val="50000"/>
              <a:alpha val="70000"/>
            </a:schemeClr>
          </a:solidFill>
        </p:grpSpPr>
        <p:sp>
          <p:nvSpPr>
            <p:cNvPr id="42" name="Triangle 4">
              <a:extLst>
                <a:ext uri="{FF2B5EF4-FFF2-40B4-BE49-F238E27FC236}">
                  <a16:creationId xmlns:a16="http://schemas.microsoft.com/office/drawing/2014/main" id="{3FCF38BB-CC6B-5A40-8D38-C95066A1B187}"/>
                </a:ext>
              </a:extLst>
            </p:cNvPr>
            <p:cNvSpPr>
              <a:spLocks/>
            </p:cNvSpPr>
            <p:nvPr/>
          </p:nvSpPr>
          <p:spPr>
            <a:xfrm rot="5400000">
              <a:off x="-160020" y="421005"/>
              <a:ext cx="365760" cy="45719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3" name="Triangle 4">
              <a:extLst>
                <a:ext uri="{FF2B5EF4-FFF2-40B4-BE49-F238E27FC236}">
                  <a16:creationId xmlns:a16="http://schemas.microsoft.com/office/drawing/2014/main" id="{B743690A-AC44-5D43-8C76-6981E8ACD626}"/>
                </a:ext>
              </a:extLst>
            </p:cNvPr>
            <p:cNvSpPr/>
            <p:nvPr/>
          </p:nvSpPr>
          <p:spPr>
            <a:xfrm rot="5400000">
              <a:off x="-149860" y="410845"/>
              <a:ext cx="534670" cy="69533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" name="Triangle 4">
              <a:extLst>
                <a:ext uri="{FF2B5EF4-FFF2-40B4-BE49-F238E27FC236}">
                  <a16:creationId xmlns:a16="http://schemas.microsoft.com/office/drawing/2014/main" id="{F77D23BF-7149-D64A-82BC-B7C89D68A2C6}"/>
                </a:ext>
              </a:extLst>
            </p:cNvPr>
            <p:cNvSpPr/>
            <p:nvPr/>
          </p:nvSpPr>
          <p:spPr>
            <a:xfrm rot="5400000">
              <a:off x="-40640" y="151765"/>
              <a:ext cx="891540" cy="588010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15FAC1D-42D3-FC42-B8ED-19433AB1B2EA}"/>
              </a:ext>
            </a:extLst>
          </p:cNvPr>
          <p:cNvGrpSpPr/>
          <p:nvPr/>
        </p:nvGrpSpPr>
        <p:grpSpPr>
          <a:xfrm>
            <a:off x="5662588" y="1200150"/>
            <a:ext cx="822960" cy="891540"/>
            <a:chOff x="0" y="0"/>
            <a:chExt cx="699135" cy="891540"/>
          </a:xfrm>
          <a:solidFill>
            <a:schemeClr val="tx1">
              <a:lumMod val="50000"/>
              <a:lumOff val="50000"/>
              <a:alpha val="70000"/>
            </a:schemeClr>
          </a:solidFill>
        </p:grpSpPr>
        <p:sp>
          <p:nvSpPr>
            <p:cNvPr id="39" name="Triangle 4">
              <a:extLst>
                <a:ext uri="{FF2B5EF4-FFF2-40B4-BE49-F238E27FC236}">
                  <a16:creationId xmlns:a16="http://schemas.microsoft.com/office/drawing/2014/main" id="{1600A175-420F-6D49-9E56-061D6D7785E5}"/>
                </a:ext>
              </a:extLst>
            </p:cNvPr>
            <p:cNvSpPr>
              <a:spLocks/>
            </p:cNvSpPr>
            <p:nvPr/>
          </p:nvSpPr>
          <p:spPr>
            <a:xfrm rot="5400000">
              <a:off x="-160020" y="421005"/>
              <a:ext cx="365760" cy="45719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0" name="Triangle 4">
              <a:extLst>
                <a:ext uri="{FF2B5EF4-FFF2-40B4-BE49-F238E27FC236}">
                  <a16:creationId xmlns:a16="http://schemas.microsoft.com/office/drawing/2014/main" id="{B72ECA85-0A17-A843-BD80-6F671D05BC42}"/>
                </a:ext>
              </a:extLst>
            </p:cNvPr>
            <p:cNvSpPr/>
            <p:nvPr/>
          </p:nvSpPr>
          <p:spPr>
            <a:xfrm rot="5400000">
              <a:off x="-149860" y="410845"/>
              <a:ext cx="534670" cy="69533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Triangle 4">
              <a:extLst>
                <a:ext uri="{FF2B5EF4-FFF2-40B4-BE49-F238E27FC236}">
                  <a16:creationId xmlns:a16="http://schemas.microsoft.com/office/drawing/2014/main" id="{A687C71D-E160-B240-8968-D8716820D1B1}"/>
                </a:ext>
              </a:extLst>
            </p:cNvPr>
            <p:cNvSpPr/>
            <p:nvPr/>
          </p:nvSpPr>
          <p:spPr>
            <a:xfrm rot="5400000">
              <a:off x="-40640" y="151765"/>
              <a:ext cx="891540" cy="588010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AB7BEC1-2FA6-2E45-B628-232BA4BCD80E}"/>
              </a:ext>
            </a:extLst>
          </p:cNvPr>
          <p:cNvGrpSpPr/>
          <p:nvPr/>
        </p:nvGrpSpPr>
        <p:grpSpPr>
          <a:xfrm>
            <a:off x="8570661" y="1200150"/>
            <a:ext cx="822960" cy="891540"/>
            <a:chOff x="0" y="0"/>
            <a:chExt cx="699135" cy="891540"/>
          </a:xfrm>
          <a:solidFill>
            <a:schemeClr val="tx1">
              <a:lumMod val="50000"/>
              <a:lumOff val="50000"/>
              <a:alpha val="70000"/>
            </a:schemeClr>
          </a:solidFill>
        </p:grpSpPr>
        <p:sp>
          <p:nvSpPr>
            <p:cNvPr id="36" name="Triangle 4">
              <a:extLst>
                <a:ext uri="{FF2B5EF4-FFF2-40B4-BE49-F238E27FC236}">
                  <a16:creationId xmlns:a16="http://schemas.microsoft.com/office/drawing/2014/main" id="{6C4D08D4-55FF-8E4E-858E-B86335811740}"/>
                </a:ext>
              </a:extLst>
            </p:cNvPr>
            <p:cNvSpPr>
              <a:spLocks/>
            </p:cNvSpPr>
            <p:nvPr/>
          </p:nvSpPr>
          <p:spPr>
            <a:xfrm rot="5400000">
              <a:off x="-160020" y="421005"/>
              <a:ext cx="365760" cy="45719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Triangle 4">
              <a:extLst>
                <a:ext uri="{FF2B5EF4-FFF2-40B4-BE49-F238E27FC236}">
                  <a16:creationId xmlns:a16="http://schemas.microsoft.com/office/drawing/2014/main" id="{7A4B17AC-F9DF-1246-90FE-18A86098C351}"/>
                </a:ext>
              </a:extLst>
            </p:cNvPr>
            <p:cNvSpPr/>
            <p:nvPr/>
          </p:nvSpPr>
          <p:spPr>
            <a:xfrm rot="5400000">
              <a:off x="-149860" y="410845"/>
              <a:ext cx="534670" cy="69533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Triangle 4">
              <a:extLst>
                <a:ext uri="{FF2B5EF4-FFF2-40B4-BE49-F238E27FC236}">
                  <a16:creationId xmlns:a16="http://schemas.microsoft.com/office/drawing/2014/main" id="{44321C0A-1A9A-0A46-8CB4-764001B582E9}"/>
                </a:ext>
              </a:extLst>
            </p:cNvPr>
            <p:cNvSpPr/>
            <p:nvPr/>
          </p:nvSpPr>
          <p:spPr>
            <a:xfrm rot="5400000">
              <a:off x="-40640" y="151765"/>
              <a:ext cx="891540" cy="588010"/>
            </a:xfrm>
            <a:custGeom>
              <a:avLst/>
              <a:gdLst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0 w 1562582"/>
                <a:gd name="connsiteY3" fmla="*/ 1347053 h 1347053"/>
                <a:gd name="connsiteX0" fmla="*/ 0 w 1562582"/>
                <a:gd name="connsiteY0" fmla="*/ 1347053 h 1361871"/>
                <a:gd name="connsiteX1" fmla="*/ 781291 w 1562582"/>
                <a:gd name="connsiteY1" fmla="*/ 0 h 1361871"/>
                <a:gd name="connsiteX2" fmla="*/ 1562582 w 1562582"/>
                <a:gd name="connsiteY2" fmla="*/ 1347053 h 1361871"/>
                <a:gd name="connsiteX3" fmla="*/ 802114 w 1562582"/>
                <a:gd name="connsiteY3" fmla="*/ 1361871 h 1361871"/>
                <a:gd name="connsiteX4" fmla="*/ 0 w 1562582"/>
                <a:gd name="connsiteY4" fmla="*/ 1347053 h 1361871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4 w 1562582"/>
                <a:gd name="connsiteY3" fmla="*/ 771376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39789 w 1562582"/>
                <a:gd name="connsiteY3" fmla="*/ 985007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802115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  <a:gd name="connsiteX0" fmla="*/ 0 w 1562582"/>
                <a:gd name="connsiteY0" fmla="*/ 1347053 h 1347053"/>
                <a:gd name="connsiteX1" fmla="*/ 781291 w 1562582"/>
                <a:gd name="connsiteY1" fmla="*/ 0 h 1347053"/>
                <a:gd name="connsiteX2" fmla="*/ 1562582 w 1562582"/>
                <a:gd name="connsiteY2" fmla="*/ 1347053 h 1347053"/>
                <a:gd name="connsiteX3" fmla="*/ 775404 w 1562582"/>
                <a:gd name="connsiteY3" fmla="*/ 1066470 h 1347053"/>
                <a:gd name="connsiteX4" fmla="*/ 0 w 1562582"/>
                <a:gd name="connsiteY4" fmla="*/ 1347053 h 13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2582" h="1347053">
                  <a:moveTo>
                    <a:pt x="0" y="1347053"/>
                  </a:moveTo>
                  <a:lnTo>
                    <a:pt x="781291" y="0"/>
                  </a:lnTo>
                  <a:lnTo>
                    <a:pt x="1562582" y="1347053"/>
                  </a:lnTo>
                  <a:cubicBezTo>
                    <a:pt x="1558393" y="1347181"/>
                    <a:pt x="775139" y="1068007"/>
                    <a:pt x="775404" y="1066470"/>
                  </a:cubicBezTo>
                  <a:cubicBezTo>
                    <a:pt x="775141" y="1074980"/>
                    <a:pt x="35877" y="1335544"/>
                    <a:pt x="0" y="1347053"/>
                  </a:cubicBezTo>
                  <a:close/>
                </a:path>
              </a:pathLst>
            </a:custGeom>
            <a:grpFill/>
            <a:ln w="6350">
              <a:noFill/>
            </a:ln>
            <a:effectLst>
              <a:outerShdw blurRad="50800" dist="38100" dir="5400000" algn="t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IC-Business-Continuity-Framework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5E40F775-D2D6-45B7-A795-1D1FF31F45F4}" vid="{B9115978-FFE0-4B4D-A52C-A861040046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IC-Business-Continuity-Framework-Template_PowerPoint</Template>
  <TotalTime>3</TotalTime>
  <Words>690</Words>
  <Application>Microsoft Macintosh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IC-Business-Continuity-Framework-Template_PowerPoint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Jason Flores</dc:creator>
  <cp:lastModifiedBy>Jason Flores</cp:lastModifiedBy>
  <cp:revision>2</cp:revision>
  <dcterms:created xsi:type="dcterms:W3CDTF">2022-08-22T22:26:11Z</dcterms:created>
  <dcterms:modified xsi:type="dcterms:W3CDTF">2022-09-11T04:36:07Z</dcterms:modified>
</cp:coreProperties>
</file>