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8" r:id="rId2"/>
    <p:sldId id="282" r:id="rId3"/>
    <p:sldId id="309" r:id="rId4"/>
    <p:sldId id="320" r:id="rId5"/>
    <p:sldId id="314" r:id="rId6"/>
    <p:sldId id="315" r:id="rId7"/>
    <p:sldId id="316" r:id="rId8"/>
    <p:sldId id="311" r:id="rId9"/>
    <p:sldId id="317" r:id="rId10"/>
    <p:sldId id="318" r:id="rId11"/>
    <p:sldId id="298" r:id="rId12"/>
    <p:sldId id="267" r:id="rId13"/>
    <p:sldId id="319" r:id="rId14"/>
    <p:sldId id="29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AF6"/>
    <a:srgbClr val="5B7191"/>
    <a:srgbClr val="CDD5DD"/>
    <a:srgbClr val="74859B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1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19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975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95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70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34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026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84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795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DE CONTINUIDAD DEL NEGOCIO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752475"/>
            <a:ext cx="11221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800" dirty="0">
                <a:latin typeface="Century Gothic" panose="020B0502020202020204" pitchFamily="34" charset="0"/>
              </a:rPr>
              <a:t>PLAN DE CONTINUIDAD DEL NEGOCIO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977839"/>
            <a:ext cx="78544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dirty="0">
                <a:latin typeface="Century Gothic" panose="020B0502020202020204" pitchFamily="34" charset="0"/>
              </a:rPr>
              <a:t>NOMBRE DE LA EMPRESA</a:t>
            </a:r>
          </a:p>
          <a:p>
            <a:r>
              <a:rPr lang="es" sz="2000" dirty="0">
                <a:latin typeface="Century Gothic" panose="020B0502020202020204" pitchFamily="34" charset="0"/>
              </a:rPr>
              <a:t>Dirección de la calle</a:t>
            </a:r>
          </a:p>
          <a:p>
            <a:r>
              <a:rPr lang="es" sz="2000" dirty="0">
                <a:latin typeface="Century Gothic" panose="020B0502020202020204" pitchFamily="34" charset="0"/>
              </a:rPr>
              <a:t>Ciudad, Estado y Zip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 err="1">
                <a:latin typeface="Century Gothic" panose="020B0502020202020204" pitchFamily="34" charset="0"/>
              </a:rPr>
              <a:t>webaddress.com</a:t>
            </a:r>
            <a:endParaRPr lang="en-US" sz="2000" dirty="0">
              <a:latin typeface="Century Gothic" panose="020B0502020202020204" pitchFamily="34" charset="0"/>
            </a:endParaRP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>
                <a:latin typeface="Century Gothic" panose="020B0502020202020204" pitchFamily="34" charset="0"/>
              </a:rPr>
              <a:t>VERSIÓN 0.0.0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>
                <a:latin typeface="Century Gothic" panose="020B0502020202020204" pitchFamily="34" charset="0"/>
              </a:rPr>
              <a:t>00/00/0000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56931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880374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USTED</a:t>
              </a:r>
            </a:p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527828"/>
              </p:ext>
            </p:extLst>
          </p:nvPr>
        </p:nvGraphicFramePr>
        <p:xfrm>
          <a:off x="546234" y="1215189"/>
          <a:ext cx="11036166" cy="4427621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4427621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7. PLAN DE RESTAURACIÓN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9A8A93-1A2F-3A45-8CB4-43CDD520FA38}"/>
              </a:ext>
            </a:extLst>
          </p:cNvPr>
          <p:cNvSpPr txBox="1"/>
          <p:nvPr/>
        </p:nvSpPr>
        <p:spPr>
          <a:xfrm>
            <a:off x="546234" y="240632"/>
            <a:ext cx="11004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Los equipos de recuperación de desastres / TI mantienen, controlan y verifican periódicamente todos los registros que son vitales para la continuación de las operaciones comerciales y que se verían afectados por interrupciones o desastres en las instalaciones. Los equipos realizan copias de seguridad periódicas y almacenan los archivos más críticos en una ubicación externa.</a:t>
            </a:r>
          </a:p>
        </p:txBody>
      </p:sp>
    </p:spTree>
    <p:extLst>
      <p:ext uri="{BB962C8B-B14F-4D97-AF65-F5344CB8AC3E}">
        <p14:creationId xmlns:p14="http://schemas.microsoft.com/office/powerpoint/2010/main" val="3233028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B5A14A-994D-2E45-8BDA-35C939E37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53821"/>
              </p:ext>
            </p:extLst>
          </p:nvPr>
        </p:nvGraphicFramePr>
        <p:xfrm>
          <a:off x="546232" y="1214736"/>
          <a:ext cx="11004083" cy="446819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929515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7074568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117049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A. ROLES DE EQUIPO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Líder de equipo, líder de equipo de respaldo, miembro del equipo</a:t>
                      </a: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117049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B. CONTACTOS DEL EQUIPO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Almacenado en el apéndice de la lista de contactos</a:t>
                      </a: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250388"/>
                  </a:ext>
                </a:extLst>
              </a:tr>
              <a:tr h="1117049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RESPONSABILIDADES DEL EQUIPO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Comandante de Incidentes, Oficial de Recursos Humanos/Relaciones Públicas, Tecnología de la Información, Finanzas/Administración, Legal/Contactos</a:t>
                      </a: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761641"/>
                  </a:ext>
                </a:extLst>
              </a:tr>
              <a:tr h="1117049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D. EQUIPOS DEPARTAMENTALES DE RECUPERACIÓN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Coordinador de Continuidad del Negocio, Equipo de Comunicaciones de EOC, Equipo de Recursos Humanos de EOC, Equipo de Administración de EOC, Equipo de Respuesta a Emergencias, Equipo de Recuperación de Tecnología de la Información</a:t>
                      </a: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52045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8. EQUIPOS DE RECUPERACIÓN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9CDB34-0C3A-C543-823E-F1A249A8AF6C}"/>
              </a:ext>
            </a:extLst>
          </p:cNvPr>
          <p:cNvSpPr txBox="1"/>
          <p:nvPr/>
        </p:nvSpPr>
        <p:spPr>
          <a:xfrm>
            <a:off x="546234" y="240632"/>
            <a:ext cx="11004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La compañía establece equipos de recuperación y divide a los participantes en grupos apropiados según el rol y el título del trabajo. La organización designa un líder de equipo para cada equipo. Asigna un rol o deber específico a cada miembro restante del equipo.</a:t>
            </a:r>
          </a:p>
        </p:txBody>
      </p:sp>
    </p:spTree>
    <p:extLst>
      <p:ext uri="{BB962C8B-B14F-4D97-AF65-F5344CB8AC3E}">
        <p14:creationId xmlns:p14="http://schemas.microsoft.com/office/powerpoint/2010/main" val="3945395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5DB2548-1866-254F-B96E-1FE384895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028322"/>
              </p:ext>
            </p:extLst>
          </p:nvPr>
        </p:nvGraphicFramePr>
        <p:xfrm>
          <a:off x="368968" y="1214738"/>
          <a:ext cx="11502190" cy="490304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1502190">
                  <a:extLst>
                    <a:ext uri="{9D8B030D-6E8A-4147-A177-3AD203B41FA5}">
                      <a16:colId xmlns:a16="http://schemas.microsoft.com/office/drawing/2014/main" val="3503263246"/>
                    </a:ext>
                  </a:extLst>
                </a:gridCol>
              </a:tblGrid>
              <a:tr h="513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POSIBLE PROCEDIMIENTO DE RECUPERACIÓN</a:t>
                      </a:r>
                    </a:p>
                  </a:txBody>
                  <a:tcPr marL="27432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673668"/>
                  </a:ext>
                </a:extLst>
              </a:tr>
              <a:tr h="43891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137160" marT="274320" marB="13716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98099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9. PROCEDIMIENTOS DE RECUPERACIÓN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6E331E-8308-A54C-BC92-D80852BBCC3A}"/>
              </a:ext>
            </a:extLst>
          </p:cNvPr>
          <p:cNvSpPr txBox="1"/>
          <p:nvPr/>
        </p:nvSpPr>
        <p:spPr>
          <a:xfrm>
            <a:off x="546234" y="240632"/>
            <a:ext cx="11004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La empresa detalla las actividades o tareas específicas necesarias para recuperar las operaciones comerciales normales y críticas. Describe cada estrategia enumerando el conjunto específico de actividades y tareas necesarias para recuperarse adecuadamente.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CFA2B7-7225-4D43-83AE-3EF2A8468354}"/>
              </a:ext>
            </a:extLst>
          </p:cNvPr>
          <p:cNvSpPr txBox="1"/>
          <p:nvPr/>
        </p:nvSpPr>
        <p:spPr>
          <a:xfrm>
            <a:off x="730317" y="1696934"/>
            <a:ext cx="11092715" cy="452431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" dirty="0" err="1">
                <a:latin typeface="Century Gothic" panose="020B0502020202020204" pitchFamily="34" charset="0"/>
              </a:rPr>
              <a:t>i. Ocurrencia de desastres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ii. Notificación a la Dirección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iii. Evaluación preliminar de daños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iv. Declaración de desastre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v. Activación del plan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vi. Reubicación a un sitio alternativo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vii. Aplicación del procedimiento temporal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viii. Establecimiento de la comunicación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ix. Restauración del proceso de datos y comunicación con la ubicación de la copia de seguridad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x. Inicio de las operaciones de sitios alternativos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xi. Gestión del trabajo 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xii. Transición de regreso a las operaciones primarias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xiii. Cese de los procedimientos de sitios alternativos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xiv. Reubicación de recursos de nuevo al sitio primario</a:t>
            </a:r>
          </a:p>
        </p:txBody>
      </p:sp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5DB2548-1866-254F-B96E-1FE384895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861777"/>
              </p:ext>
            </p:extLst>
          </p:nvPr>
        </p:nvGraphicFramePr>
        <p:xfrm>
          <a:off x="368968" y="722294"/>
          <a:ext cx="11502190" cy="5133074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1502190">
                  <a:extLst>
                    <a:ext uri="{9D8B030D-6E8A-4147-A177-3AD203B41FA5}">
                      <a16:colId xmlns:a16="http://schemas.microsoft.com/office/drawing/2014/main" val="3503263246"/>
                    </a:ext>
                  </a:extLst>
                </a:gridCol>
              </a:tblGrid>
              <a:tr h="51330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137160" marT="274320" marB="13716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98099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10. APÉNDICES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6E331E-8308-A54C-BC92-D80852BBCC3A}"/>
              </a:ext>
            </a:extLst>
          </p:cNvPr>
          <p:cNvSpPr txBox="1"/>
          <p:nvPr/>
        </p:nvSpPr>
        <p:spPr>
          <a:xfrm>
            <a:off x="546234" y="240632"/>
            <a:ext cx="11004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En esta sección se enumeran todos los apéndices necesarios para llevar a cabo un BCP. Estos apéndices incluyen lo siguiente: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CFA2B7-7225-4D43-83AE-3EF2A8468354}"/>
              </a:ext>
            </a:extLst>
          </p:cNvPr>
          <p:cNvSpPr txBox="1"/>
          <p:nvPr/>
        </p:nvSpPr>
        <p:spPr>
          <a:xfrm>
            <a:off x="601979" y="1002632"/>
            <a:ext cx="11221053" cy="369331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A. LISTA DE CONTACTOS DE EMPLEADOS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B. PRIORIDADES DE RECUPERACIÓN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RECURSOS ALTERNATIVOS DEL SITIO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D. CENTRO DE OPERACIONES DE EMERGENCIA (EOC) </a:t>
            </a:r>
          </a:p>
          <a:p>
            <a:r>
              <a:rPr lang="es" dirty="0">
                <a:latin typeface="Century Gothic" panose="020B0502020202020204" pitchFamily="34" charset="0"/>
              </a:rPr>
              <a:t>     UBICACIONES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REGISTROS VITALES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F. LISTAS DE PROVEEDORES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G. INFORMES Y RECURSOS DEL SISTEMA DE TI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H. TRANSPORTE EN SITIOS ALTERNATIVOS </a:t>
            </a:r>
          </a:p>
          <a:p>
            <a:r>
              <a:rPr lang="es" dirty="0">
                <a:latin typeface="Century Gothic" panose="020B0502020202020204" pitchFamily="34" charset="0"/>
              </a:rPr>
              <a:t>     INFORMACIÓN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I. EVALUACIONES DE IMPACTO Y RIESGO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ANÁLISIS DEL IMPACTO EN EL NEGOCIO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K. LISTAS DE TAREAS DE RECUPERACIÓN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L. PLAN DE RECUPERACIÓN DE LA OFICINA</a:t>
            </a:r>
          </a:p>
        </p:txBody>
      </p:sp>
    </p:spTree>
    <p:extLst>
      <p:ext uri="{BB962C8B-B14F-4D97-AF65-F5344CB8AC3E}">
        <p14:creationId xmlns:p14="http://schemas.microsoft.com/office/powerpoint/2010/main" val="757387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49040"/>
              </p:ext>
            </p:extLst>
          </p:nvPr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HISTORIAL DE VERSIONES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9999A82-FD5A-3A4E-80B2-C7FB2AAEF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53462"/>
              </p:ext>
            </p:extLst>
          </p:nvPr>
        </p:nvGraphicFramePr>
        <p:xfrm>
          <a:off x="405063" y="506970"/>
          <a:ext cx="11353799" cy="3744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759">
                  <a:extLst>
                    <a:ext uri="{9D8B030D-6E8A-4147-A177-3AD203B41FA5}">
                      <a16:colId xmlns:a16="http://schemas.microsoft.com/office/drawing/2014/main" val="166567411"/>
                    </a:ext>
                  </a:extLst>
                </a:gridCol>
                <a:gridCol w="2577312">
                  <a:extLst>
                    <a:ext uri="{9D8B030D-6E8A-4147-A177-3AD203B41FA5}">
                      <a16:colId xmlns:a16="http://schemas.microsoft.com/office/drawing/2014/main" val="758014479"/>
                    </a:ext>
                  </a:extLst>
                </a:gridCol>
                <a:gridCol w="1475994">
                  <a:extLst>
                    <a:ext uri="{9D8B030D-6E8A-4147-A177-3AD203B41FA5}">
                      <a16:colId xmlns:a16="http://schemas.microsoft.com/office/drawing/2014/main" val="3139782178"/>
                    </a:ext>
                  </a:extLst>
                </a:gridCol>
                <a:gridCol w="3783086">
                  <a:extLst>
                    <a:ext uri="{9D8B030D-6E8A-4147-A177-3AD203B41FA5}">
                      <a16:colId xmlns:a16="http://schemas.microsoft.com/office/drawing/2014/main" val="2012729981"/>
                    </a:ext>
                  </a:extLst>
                </a:gridCol>
                <a:gridCol w="2504648">
                  <a:extLst>
                    <a:ext uri="{9D8B030D-6E8A-4147-A177-3AD203B41FA5}">
                      <a16:colId xmlns:a16="http://schemas.microsoft.com/office/drawing/2014/main" val="2293952507"/>
                    </a:ext>
                  </a:extLst>
                </a:gridCol>
              </a:tblGrid>
              <a:tr h="416021">
                <a:tc gridSpan="5"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HISTORIAL DE VERSIONES</a:t>
                      </a:r>
                      <a:endParaRPr lang="en-US" sz="24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266157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VERSIÓN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FECHA DE REVISIÓN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CAMBIO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AUTOR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097060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043089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363844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404358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021803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674101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65387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84789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9455C73-1B3D-6F46-AEF0-1BBBE497B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96727"/>
              </p:ext>
            </p:extLst>
          </p:nvPr>
        </p:nvGraphicFramePr>
        <p:xfrm>
          <a:off x="405063" y="4743885"/>
          <a:ext cx="11353799" cy="1159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954">
                  <a:extLst>
                    <a:ext uri="{9D8B030D-6E8A-4147-A177-3AD203B41FA5}">
                      <a16:colId xmlns:a16="http://schemas.microsoft.com/office/drawing/2014/main" val="332525248"/>
                    </a:ext>
                  </a:extLst>
                </a:gridCol>
                <a:gridCol w="2974572">
                  <a:extLst>
                    <a:ext uri="{9D8B030D-6E8A-4147-A177-3AD203B41FA5}">
                      <a16:colId xmlns:a16="http://schemas.microsoft.com/office/drawing/2014/main" val="2863594441"/>
                    </a:ext>
                  </a:extLst>
                </a:gridCol>
                <a:gridCol w="631394">
                  <a:extLst>
                    <a:ext uri="{9D8B030D-6E8A-4147-A177-3AD203B41FA5}">
                      <a16:colId xmlns:a16="http://schemas.microsoft.com/office/drawing/2014/main" val="2637052626"/>
                    </a:ext>
                  </a:extLst>
                </a:gridCol>
                <a:gridCol w="3789898">
                  <a:extLst>
                    <a:ext uri="{9D8B030D-6E8A-4147-A177-3AD203B41FA5}">
                      <a16:colId xmlns:a16="http://schemas.microsoft.com/office/drawing/2014/main" val="1119338906"/>
                    </a:ext>
                  </a:extLst>
                </a:gridCol>
                <a:gridCol w="758434">
                  <a:extLst>
                    <a:ext uri="{9D8B030D-6E8A-4147-A177-3AD203B41FA5}">
                      <a16:colId xmlns:a16="http://schemas.microsoft.com/office/drawing/2014/main" val="1533297771"/>
                    </a:ext>
                  </a:extLst>
                </a:gridCol>
                <a:gridCol w="1782547">
                  <a:extLst>
                    <a:ext uri="{9D8B030D-6E8A-4147-A177-3AD203B41FA5}">
                      <a16:colId xmlns:a16="http://schemas.microsoft.com/office/drawing/2014/main" val="2055991214"/>
                    </a:ext>
                  </a:extLst>
                </a:gridCol>
              </a:tblGrid>
              <a:tr h="579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881248"/>
                  </a:ext>
                </a:extLst>
              </a:tr>
              <a:tr h="579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940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96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16385"/>
              </p:ext>
            </p:extLst>
          </p:nvPr>
        </p:nvGraphicFramePr>
        <p:xfrm>
          <a:off x="328246" y="228600"/>
          <a:ext cx="11578003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81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819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es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MESA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CONTENIDO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1575" y="6477000"/>
            <a:ext cx="10893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LO QUE HAY DENTRO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037348" y="352926"/>
            <a:ext cx="5069305" cy="5222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1. PRIORIDADES DE RECUPERACIÓN DE LA FUNCIÓN EMPRESARIAL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2. ESTRATEGIA DE REUBICACIÓN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3. SITIO DE NEGOCIO ALTERNATIVO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4. PLAN DE RECUPERACIÓN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5. FASES DE RECUPERACIÓN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A. OCURRENCIA DE DESASTRES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B. ACTIVACIÓN DEL PLAN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C. FUNCIONAMIENTO DE SITIOS ALTERNATIVOS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D. TRANSICIÓN AL SITIO PRIMARIO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6. COPIA DE SEGURIDAD DE REGISTROS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7. PLAN DE RESTAURACIÓN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8. EQUIPOS DE RECUPERACIÓN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A. ROLES DE EQUIPO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B. CONTACTOS DEL EQUIPO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RESPONSABILIDADES DEL EQUIPO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D. EQUIPOS DEPARTAMENTALES DE RECUPERACIÓN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A68176-D69D-184C-B32B-7E597C7E4672}"/>
              </a:ext>
            </a:extLst>
          </p:cNvPr>
          <p:cNvSpPr txBox="1"/>
          <p:nvPr/>
        </p:nvSpPr>
        <p:spPr>
          <a:xfrm>
            <a:off x="6281102" y="352926"/>
            <a:ext cx="5582652" cy="5222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9. PROCEDIMIENTOS DE RECUPERACIÓN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A. POSIBLE PROCEDIMIENTO DE RECUPERACIÓN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10. APÉNDICES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A. LISTA DE CONTACTOS DE EMPLEADOS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B. PRIORIDADES DE RECUPERACIÓN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RECURSOS ALTERNATIVOS DEL SITIO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D. UBICACIONES DE CENTROS DE OPERACIONES DE EMERGENCIA (EOC)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REGISTROS VITALES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F. LISTAS DE PROVEEDORES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G. INFORMES Y RECURSOS DEL SISTEMA DE TI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H. INFORMACIÓN DE TRANSPORTE EN SITIOS ALTERNATIVOS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I. EVALUACIONES DE IMPACTO Y RIESGO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ANÁLISIS DEL IMPACTO EN EL NEGOCIO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K. LISTAS DE TAREAS DE RECUPERACIÓN</a:t>
            </a:r>
          </a:p>
          <a:p>
            <a:pPr lvl="1"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L. PLAN DE RECUPERACIÓN DE LA OFICINA</a:t>
            </a:r>
          </a:p>
          <a:p>
            <a:pPr>
              <a:lnSpc>
                <a:spcPct val="150000"/>
              </a:lnSpc>
            </a:pP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/>
        </p:nvGraphicFramePr>
        <p:xfrm>
          <a:off x="546234" y="1215189"/>
          <a:ext cx="11036166" cy="4427621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4427621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1. PRIORIDADES DE RECUPERACIÓN DE LA FUNCIÓN EMPRESARIAL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9A8A93-1A2F-3A45-8CB4-43CDD520FA38}"/>
              </a:ext>
            </a:extLst>
          </p:cNvPr>
          <p:cNvSpPr txBox="1"/>
          <p:nvPr/>
        </p:nvSpPr>
        <p:spPr>
          <a:xfrm>
            <a:off x="546234" y="240632"/>
            <a:ext cx="11004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Los equipos de recuperación ante desastres utilizan esta estrategia para recuperar las operaciones comerciales esenciales en un sitio de ubicación alternativa. El sistema de información y los equipos de TI restauran las funciones de TI en función de las funciones críticas del negocio.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446284"/>
              </p:ext>
            </p:extLst>
          </p:nvPr>
        </p:nvGraphicFramePr>
        <p:xfrm>
          <a:off x="546234" y="641685"/>
          <a:ext cx="11036166" cy="500112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001126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2. ESTRATEGIA DE REUBICACIÓN</a:t>
            </a:r>
          </a:p>
        </p:txBody>
      </p:sp>
    </p:spTree>
    <p:extLst>
      <p:ext uri="{BB962C8B-B14F-4D97-AF65-F5344CB8AC3E}">
        <p14:creationId xmlns:p14="http://schemas.microsoft.com/office/powerpoint/2010/main" val="265581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154343"/>
              </p:ext>
            </p:extLst>
          </p:nvPr>
        </p:nvGraphicFramePr>
        <p:xfrm>
          <a:off x="546234" y="1215189"/>
          <a:ext cx="11036166" cy="4427621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4427621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3. SITIO DE NEGOCIO ALTERNATIVO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9A8A93-1A2F-3A45-8CB4-43CDD520FA38}"/>
              </a:ext>
            </a:extLst>
          </p:cNvPr>
          <p:cNvSpPr txBox="1"/>
          <p:nvPr/>
        </p:nvSpPr>
        <p:spPr>
          <a:xfrm>
            <a:off x="546234" y="240632"/>
            <a:ext cx="11004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Una organización utiliza el sitio de negocio alternativo y la estrategia de reubicación en caso de un desastre o interrupción que inhiba la continuación de los procesos de negocio en el sitio de negocio original. Esta estrategia debe incluir tanto los emplazamientos de reubicación a corto como a largo plazo en el caso de ambos tipos de perturbaciones.</a:t>
            </a:r>
          </a:p>
        </p:txBody>
      </p:sp>
    </p:spTree>
    <p:extLst>
      <p:ext uri="{BB962C8B-B14F-4D97-AF65-F5344CB8AC3E}">
        <p14:creationId xmlns:p14="http://schemas.microsoft.com/office/powerpoint/2010/main" val="4140923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411337"/>
              </p:ext>
            </p:extLst>
          </p:nvPr>
        </p:nvGraphicFramePr>
        <p:xfrm>
          <a:off x="546234" y="641685"/>
          <a:ext cx="11036166" cy="500112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001126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4. PLAN DE RECUPERACIÓN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EC703F3-1228-CC4F-9BEA-BD4180A8B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627643"/>
              </p:ext>
            </p:extLst>
          </p:nvPr>
        </p:nvGraphicFramePr>
        <p:xfrm>
          <a:off x="8289138" y="123362"/>
          <a:ext cx="3476908" cy="24714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47690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</a:tblGrid>
              <a:tr h="551210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C. FUNCIONAMIENTO DE SITIOS ALTERNATIVOS</a:t>
                      </a:r>
                    </a:p>
                  </a:txBody>
                  <a:tcPr marL="86923" marR="86923" marT="86923" marB="8692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Esta fase continúa hasta que la empresa pueda restaurar la instalación primaria.</a:t>
                      </a:r>
                    </a:p>
                    <a:p>
                      <a:pPr algn="l" fontAlgn="b"/>
                      <a:endParaRPr lang="en-US" sz="1400" b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23" marR="86923" marT="86923" marB="8692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8552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9487483-FCAD-A74E-9D31-19CA87E15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975084"/>
              </p:ext>
            </p:extLst>
          </p:nvPr>
        </p:nvGraphicFramePr>
        <p:xfrm>
          <a:off x="4006776" y="552496"/>
          <a:ext cx="3476908" cy="4572291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47690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</a:tblGrid>
              <a:tr h="548931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B. ACTIVACIÓN DEL PLAN</a:t>
                      </a:r>
                    </a:p>
                  </a:txBody>
                  <a:tcPr marL="86923" marR="86923" marT="86923" marB="8692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4023360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 compañía pone en marcha el plan de continuidad del negocio durante esta fase. Esta fase continuará hasta que la compañía asegure el sitio comercial alternativo y reubique las operaciones comerciales.</a:t>
                      </a:r>
                    </a:p>
                    <a:p>
                      <a:pPr algn="l" fontAlgn="b"/>
                      <a:endParaRPr lang="en-US" sz="1400" b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23" marR="86923" marT="86923" marB="8692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8552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B3906C-2899-4848-B78B-B04184BB2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115188"/>
              </p:ext>
            </p:extLst>
          </p:nvPr>
        </p:nvGraphicFramePr>
        <p:xfrm>
          <a:off x="6550684" y="2881394"/>
          <a:ext cx="4703470" cy="318716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4703470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</a:tblGrid>
              <a:tr h="548931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D. TRANSICIÓN AL SITIO PRIMARIO</a:t>
                      </a:r>
                    </a:p>
                  </a:txBody>
                  <a:tcPr marL="86923" marR="86923" marT="86923" marB="8692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2638235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Esta fase continúa hasta que la empresa pueda mover adecuadamente las operaciones comerciales al sitio comercial original. </a:t>
                      </a:r>
                    </a:p>
                    <a:p>
                      <a:pPr algn="l" fontAlgn="b"/>
                      <a:endParaRPr lang="en-US" sz="1400" b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23" marR="86923" marT="86923" marB="8692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8552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771ACC8-66E4-5E41-A606-ABE3F4CA3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787537"/>
              </p:ext>
            </p:extLst>
          </p:nvPr>
        </p:nvGraphicFramePr>
        <p:xfrm>
          <a:off x="360853" y="2679875"/>
          <a:ext cx="3476908" cy="2829971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47690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</a:tblGrid>
              <a:tr h="487411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A. OCURRENCIA DE DESASTRES</a:t>
                      </a:r>
                    </a:p>
                  </a:txBody>
                  <a:tcPr marL="86923" marR="86923" marT="86923" marB="86923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2342560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 empresa declara un desastre y decide activar el resto del plan de recuperación.</a:t>
                      </a:r>
                    </a:p>
                    <a:p>
                      <a:pPr algn="l" fontAlgn="b"/>
                      <a:endParaRPr lang="en-US" sz="1400" b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23" marR="86923" marT="86923" marB="86923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8552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177" y="6477000"/>
            <a:ext cx="11844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5. FASES DE RECUPERACIÓN</a:t>
            </a:r>
          </a:p>
          <a:p>
            <a:pPr algn="r"/>
            <a:endParaRPr lang="en-US" b="1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3094BE-D411-1E45-AC78-FD6FF2B5A5A1}"/>
              </a:ext>
            </a:extLst>
          </p:cNvPr>
          <p:cNvSpPr txBox="1"/>
          <p:nvPr/>
        </p:nvSpPr>
        <p:spPr>
          <a:xfrm>
            <a:off x="440936" y="383219"/>
            <a:ext cx="3316742" cy="203132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Estas son las actividades más necesarias para que el negocio continúe, y el plan de recuperación debe apuntar a estas funciones comerciales esenciales. El plan de recuperación debe proceder de la siguiente manera:</a:t>
            </a:r>
            <a:endParaRPr lang="en-US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18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31907"/>
              </p:ext>
            </p:extLst>
          </p:nvPr>
        </p:nvGraphicFramePr>
        <p:xfrm>
          <a:off x="546234" y="641685"/>
          <a:ext cx="11036166" cy="500112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001126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6. COPIA DE SEGURIDAD DE REGISTROS</a:t>
            </a:r>
          </a:p>
        </p:txBody>
      </p:sp>
    </p:spTree>
    <p:extLst>
      <p:ext uri="{BB962C8B-B14F-4D97-AF65-F5344CB8AC3E}">
        <p14:creationId xmlns:p14="http://schemas.microsoft.com/office/powerpoint/2010/main" val="3543057122"/>
      </p:ext>
    </p:extLst>
  </p:cSld>
  <p:clrMapOvr>
    <a:masterClrMapping/>
  </p:clrMapOvr>
</p:sld>
</file>

<file path=ppt/theme/theme1.xml><?xml version="1.0" encoding="utf-8"?>
<a:theme xmlns:a="http://schemas.openxmlformats.org/drawingml/2006/main" name="IC-Business-Continuity-Plan-Template_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E83BE7B5-FCFF-41BC-988D-356DD4C83AB6}" vid="{3CAFC71F-B24C-4491-8BAB-F291AA0293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IC-Business-Continuity-Plan-9465_PowerPoint</Template>
  <TotalTime>3</TotalTime>
  <Words>1106</Words>
  <Application>Microsoft Macintosh PowerPoint</Application>
  <PresentationFormat>Widescreen</PresentationFormat>
  <Paragraphs>140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Calibri Light</vt:lpstr>
      <vt:lpstr>Century Gothic</vt:lpstr>
      <vt:lpstr>IC-Business-Continuity-Plan-Template_PowerPoint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3</cp:revision>
  <dcterms:created xsi:type="dcterms:W3CDTF">2019-10-16T20:26:32Z</dcterms:created>
  <dcterms:modified xsi:type="dcterms:W3CDTF">2022-09-11T04:18:52Z</dcterms:modified>
</cp:coreProperties>
</file>