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82" r:id="rId3"/>
    <p:sldId id="309" r:id="rId4"/>
    <p:sldId id="320" r:id="rId5"/>
    <p:sldId id="314" r:id="rId6"/>
    <p:sldId id="315" r:id="rId7"/>
    <p:sldId id="316" r:id="rId8"/>
    <p:sldId id="311" r:id="rId9"/>
    <p:sldId id="317" r:id="rId10"/>
    <p:sldId id="318" r:id="rId11"/>
    <p:sldId id="298" r:id="rId12"/>
    <p:sldId id="267" r:id="rId13"/>
    <p:sldId id="319" r:id="rId14"/>
    <p:sldId id="29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1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1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95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34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2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684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9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DI CONTINUITÀ OPERATIVA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354574"/>
            <a:ext cx="112214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6200" dirty="0">
                <a:latin typeface="Century Gothic" panose="020B0502020202020204" pitchFamily="34" charset="0"/>
              </a:rPr>
              <a:t>PIANO DI CONTINUITÀ OPERATIVA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000" dirty="0">
                <a:latin typeface="Century Gothic" panose="020B0502020202020204" pitchFamily="34" charset="0"/>
              </a:rPr>
              <a:t>RAGIONE SOCIALE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Indirizzo</a:t>
            </a:r>
          </a:p>
          <a:p>
            <a:r>
              <a:rPr lang="it" sz="2000" dirty="0">
                <a:latin typeface="Century Gothic" panose="020B0502020202020204" pitchFamily="34" charset="0"/>
              </a:rPr>
              <a:t>Città, Stato e CAP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VERSIONE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it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56931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27828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7. PIANO DI RESTAURO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I team di disaster recovery/IT mantengono, controllano e controllano periodicamente tutti i record che sono vitali per la continuazione delle operazioni aziendali e che sarebbero interessati da interruzioni o disastri della struttura. I team eseguono periodicamente il backup e archiviano i file più critici in una posizione fuori sede.</a:t>
            </a:r>
          </a:p>
        </p:txBody>
      </p:sp>
    </p:spTree>
    <p:extLst>
      <p:ext uri="{BB962C8B-B14F-4D97-AF65-F5344CB8AC3E}">
        <p14:creationId xmlns:p14="http://schemas.microsoft.com/office/powerpoint/2010/main" val="323302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5A14A-994D-2E45-8BDA-35C939E37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053821"/>
              </p:ext>
            </p:extLst>
          </p:nvPr>
        </p:nvGraphicFramePr>
        <p:xfrm>
          <a:off x="546232" y="1214736"/>
          <a:ext cx="11004083" cy="446819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29515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7074568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RUOLI DEL TEAM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Team Leader, Backup Team Leader, Team Member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CONTATTI DEL TEAM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Memorizzato nell'appendice elenco contatti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50388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RESPONSABILITÀ DEL TEAM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Incident Commander, HR/PR Officer, Information Technology, Finance/Admin, Legal/Contacts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61641"/>
                  </a:ext>
                </a:extLst>
              </a:tr>
              <a:tr h="1117049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SQUADRE DIPARTIMENTALI DI RECUPERO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Coordinatore Della Continuità Operativa, Team Comunicazione EOC, Team Risorse Umane EOC, Team Amministrazione EOC, Team Pronto Intervento, Team Recupero Information Technology</a:t>
                      </a: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2045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8. SQUADRE DI RECUPERO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9CDB34-0C3A-C543-823E-F1A249A8AF6C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L'azienda istituisce team di recupero e divide i partecipanti in gruppi appropriati in base al ruolo e al titolo di lavoro. L'organizzazione designa un team leader per ogni team. Assegna un ruolo o un dovere specifico a ciascun membro rimanente del team.</a:t>
            </a:r>
          </a:p>
        </p:txBody>
      </p:sp>
    </p:spTree>
    <p:extLst>
      <p:ext uri="{BB962C8B-B14F-4D97-AF65-F5344CB8AC3E}">
        <p14:creationId xmlns:p14="http://schemas.microsoft.com/office/powerpoint/2010/main" val="3945395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028322"/>
              </p:ext>
            </p:extLst>
          </p:nvPr>
        </p:nvGraphicFramePr>
        <p:xfrm>
          <a:off x="368968" y="1214738"/>
          <a:ext cx="11502190" cy="4903049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9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PROCEDURA DI RECUPERO POTENZIALE</a:t>
                      </a: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9. PROCEDURE DI RECUPERO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E331E-8308-A54C-BC92-D80852BBCC3A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L'azienda descrive in dettaglio le attività o le attività specifiche necessarie per ripristinare le normali e critiche operazioni aziendali. Descrive ogni strategia enumerando l'insieme specifico di attività e attività necessarie per il ripristino appropriato.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FA2B7-7225-4D43-83AE-3EF2A8468354}"/>
              </a:ext>
            </a:extLst>
          </p:cNvPr>
          <p:cNvSpPr txBox="1"/>
          <p:nvPr/>
        </p:nvSpPr>
        <p:spPr>
          <a:xfrm>
            <a:off x="730317" y="1696934"/>
            <a:ext cx="11092715" cy="45243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 err="1">
                <a:latin typeface="Century Gothic" panose="020B0502020202020204" pitchFamily="34" charset="0"/>
              </a:rPr>
              <a:t>i. Occorrenza di disastri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ii. Notifica della Direzione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iii. Valutazione preliminare del danno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iv. Dichiarazione di catastrofe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v. Attivazione del piano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vi. Trasferimento in un sito alternativo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vii. Attuazione della procedura temporanea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viii. Istituzione della comunicazione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ix. Ripristino del processo dei dati e comunicazione con la posizione di backup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x. Inizio delle operazioni di sito alternative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xi. Gestione del lavoro 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xii. Transizione alle operazioni primarie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xiii. Cessazione delle procedure di sito alternative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xiv. Trasferimento delle risorse al sito primario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861777"/>
              </p:ext>
            </p:extLst>
          </p:nvPr>
        </p:nvGraphicFramePr>
        <p:xfrm>
          <a:off x="368968" y="722294"/>
          <a:ext cx="11502190" cy="5133074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513307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10. APPENDICI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E331E-8308-A54C-BC92-D80852BBCC3A}"/>
              </a:ext>
            </a:extLst>
          </p:cNvPr>
          <p:cNvSpPr txBox="1"/>
          <p:nvPr/>
        </p:nvSpPr>
        <p:spPr>
          <a:xfrm>
            <a:off x="546234" y="240632"/>
            <a:ext cx="11004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Questa sezione elenca tutte le appendici necessarie per eseguire un BCP. Queste appendici includono quanto segue: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FA2B7-7225-4D43-83AE-3EF2A8468354}"/>
              </a:ext>
            </a:extLst>
          </p:cNvPr>
          <p:cNvSpPr txBox="1"/>
          <p:nvPr/>
        </p:nvSpPr>
        <p:spPr>
          <a:xfrm>
            <a:off x="601979" y="1002632"/>
            <a:ext cx="11221053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A. ELENCO DEI CONTATTI DEI DIPENDENTI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B. PRIORITÀ DI RIPRESA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C. RISORSE DEL SITO ALTERNATIVE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D. CENTRALE OPERATIVA DI EMERGENZA (EOC) </a:t>
            </a:r>
          </a:p>
          <a:p>
            <a:r>
              <a:rPr lang="it" dirty="0">
                <a:latin typeface="Century Gothic" panose="020B0502020202020204" pitchFamily="34" charset="0"/>
              </a:rPr>
              <a:t>     LUOGHI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E. REGISTRI VITALI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F. ELENCHI DEI FORNITORI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G. REPORT E RISORSE DEL SISTEMA INFORMATICO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H. TRASPORTO DI SITI ALTERNATIVI </a:t>
            </a:r>
          </a:p>
          <a:p>
            <a:r>
              <a:rPr lang="it" dirty="0">
                <a:latin typeface="Century Gothic" panose="020B0502020202020204" pitchFamily="34" charset="0"/>
              </a:rPr>
              <a:t>     INFORMAZIONE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I. VALUTAZIONI D'IMPATTO E DEI RISCHI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J. ANALISI DELL'IMPATTO AZIENDALE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K. ELENCHI DI ATTIVITÀ DI RIPRISTINO</a:t>
            </a:r>
          </a:p>
          <a:p>
            <a:pPr>
              <a:lnSpc>
                <a:spcPct val="200000"/>
              </a:lnSpc>
            </a:pPr>
            <a:r>
              <a:rPr lang="it" dirty="0">
                <a:latin typeface="Century Gothic" panose="020B0502020202020204" pitchFamily="34" charset="0"/>
              </a:rPr>
              <a:t>L. PIANO DI RECUPERO DELL'UFFICIO</a:t>
            </a:r>
          </a:p>
        </p:txBody>
      </p:sp>
    </p:spTree>
    <p:extLst>
      <p:ext uri="{BB962C8B-B14F-4D97-AF65-F5344CB8AC3E}">
        <p14:creationId xmlns:p14="http://schemas.microsoft.com/office/powerpoint/2010/main" val="757387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CRONOLOGIA DELLE VERSIONI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CRONOLOGIA DELLE VERSIONI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VERSIONE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DATA DI REVISIONE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DEL CAMBIAMENTO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AUTORE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dirty="0"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COSA C'È DENTRO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037348" y="352926"/>
            <a:ext cx="5069305" cy="522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1. PRIORITÀ DI RECUPERO DELLE FUNZIONI AZIENDALI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2. STRATEGIA DI RICOLLOCAZIONE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3. SITO AZIENDALE ALTERNATIVO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4. PIANO DI RICOSTITUZIONE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5. FASI DI RECUPERO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OCCORRENZA DI CATASTROFI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B. ATTIVAZIONE DEL PIANO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C. FUNZIONAMENTO ALTERNATIVO DEL SITO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D. TRANSIZIONE AL SITO PRIMARIO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6. REGISTRA IL BACKUP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7. PIANO DI RESTAURO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8. SQUADRE DI RECUPERO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RUOLI DEL TEAM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B. CONTATTI DEL TEAM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C. RESPONSABILITÀ DEL TEAM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D. SQUADRE DIPARTIMENTALI DI RECUPERO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A68176-D69D-184C-B32B-7E597C7E4672}"/>
              </a:ext>
            </a:extLst>
          </p:cNvPr>
          <p:cNvSpPr txBox="1"/>
          <p:nvPr/>
        </p:nvSpPr>
        <p:spPr>
          <a:xfrm>
            <a:off x="6281102" y="352926"/>
            <a:ext cx="5582652" cy="5222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9. PROCEDURE DI RECUPERO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PROCEDURA DI RECUPERO POTENZIALE</a:t>
            </a:r>
          </a:p>
          <a:p>
            <a:pPr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10. APPENDICI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A. ELENCO DEI CONTATTI DEI DIPENDENTI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B. PRIORITÀ DI RIPRESA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C. RISORSE DEL SITO ALTERNATIVE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D. SEDI DELLE CENTRALI OPERATIVE DI EMERGENZA (EOC)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E. REGISTRI VITALI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F. ELENCHI DEI FORNITORI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G. REPORT E RISORSE DEL SISTEMA INFORMATICO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H. INFORMAZIONI SUL TRASPORTO DEL SITO ALTERNATIVO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I. VALUTAZIONI D'IMPATTO E DEI RISCHI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J. ANALISI DELL'IMPATTO AZIENDALE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K. ELENCHI DI ATTIVITÀ DI RIPRISTINO</a:t>
            </a:r>
          </a:p>
          <a:p>
            <a:pPr lvl="1">
              <a:lnSpc>
                <a:spcPct val="150000"/>
              </a:lnSpc>
            </a:pPr>
            <a:r>
              <a:rPr lang="it" sz="1400" dirty="0">
                <a:latin typeface="Century Gothic" panose="020B0502020202020204" pitchFamily="34" charset="0"/>
              </a:rPr>
              <a:t>L. PIANO DI RECUPERO DELL'UFFICIO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/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PRIORITÀ DI RECUPERO DELLE FUNZIONI AZIENDALI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I team di ripristino di emergenza utilizzano questa strategia per ripristinare le operazioni aziendali essenziali in un sito con sede alternativa. Il sistema informativo e i team IT ripristinano le funzioni IT in base alle funzioni aziendali critiche.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46284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STRATEGIA DI RICOLLOCAZIONE</a:t>
            </a:r>
          </a:p>
        </p:txBody>
      </p:sp>
    </p:spTree>
    <p:extLst>
      <p:ext uri="{BB962C8B-B14F-4D97-AF65-F5344CB8AC3E}">
        <p14:creationId xmlns:p14="http://schemas.microsoft.com/office/powerpoint/2010/main" val="26558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54343"/>
              </p:ext>
            </p:extLst>
          </p:nvPr>
        </p:nvGraphicFramePr>
        <p:xfrm>
          <a:off x="546234" y="1215189"/>
          <a:ext cx="11036166" cy="442762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4427621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SITO AZIENDALE ALTERNATIVO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A8A93-1A2F-3A45-8CB4-43CDD520FA38}"/>
              </a:ext>
            </a:extLst>
          </p:cNvPr>
          <p:cNvSpPr txBox="1"/>
          <p:nvPr/>
        </p:nvSpPr>
        <p:spPr>
          <a:xfrm>
            <a:off x="546234" y="240632"/>
            <a:ext cx="11004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panose="020B0502020202020204" pitchFamily="34" charset="0"/>
              </a:rPr>
              <a:t>Un'organizzazione utilizza il sito aziendale alternativo e la strategia di trasferimento in caso di emergenza o interruzione che inibisce la continuazione dei processi aziendali nel sito aziendale originale. Tale strategia dovrebbe includere sia i siti di ricollocazione a breve che a lungo termine nel caso di entrambi i tipi di perturbazioni.</a:t>
            </a:r>
          </a:p>
        </p:txBody>
      </p:sp>
    </p:spTree>
    <p:extLst>
      <p:ext uri="{BB962C8B-B14F-4D97-AF65-F5344CB8AC3E}">
        <p14:creationId xmlns:p14="http://schemas.microsoft.com/office/powerpoint/2010/main" val="414092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41133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PIANO DI RICOSTITUZIONE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EC703F3-1228-CC4F-9BEA-BD4180A8B3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627643"/>
              </p:ext>
            </p:extLst>
          </p:nvPr>
        </p:nvGraphicFramePr>
        <p:xfrm>
          <a:off x="8289138" y="123362"/>
          <a:ext cx="3476908" cy="24714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5121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C. FUNZIONAMENTO ALTERNATIVO DEL SITO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Questa fase continua fino a quando l'azienda può ripristinare la struttura primaria.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487483-FCAD-A74E-9D31-19CA87E15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975084"/>
              </p:ext>
            </p:extLst>
          </p:nvPr>
        </p:nvGraphicFramePr>
        <p:xfrm>
          <a:off x="4006776" y="552496"/>
          <a:ext cx="3476908" cy="457229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B. ATTIVAZIONE DEL PIANO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402336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L'azienda attua il piano di continuità operativa durante questa fase. Questa fase continuerà fino a quando l'azienda non metterà in sicurezza il sito aziendale alternativo e trasferirà le operazioni aziendali.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B3906C-2899-4848-B78B-B04184BB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15188"/>
              </p:ext>
            </p:extLst>
          </p:nvPr>
        </p:nvGraphicFramePr>
        <p:xfrm>
          <a:off x="6550684" y="2881394"/>
          <a:ext cx="4703470" cy="318716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703470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54893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D. TRANSIZIONE AL SITO PRIMARIO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638235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Questa fase continua fino a quando l'azienda non può spostare in modo appropriato le operazioni aziendali nel sito aziendale originale. 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771ACC8-66E4-5E41-A606-ABE3F4CA3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87537"/>
              </p:ext>
            </p:extLst>
          </p:nvPr>
        </p:nvGraphicFramePr>
        <p:xfrm>
          <a:off x="360853" y="2679875"/>
          <a:ext cx="3476908" cy="2829971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47690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487411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A. OCCORRENZA DI CATASTROFI</a:t>
                      </a:r>
                    </a:p>
                  </a:txBody>
                  <a:tcPr marL="86923" marR="86923" marT="86923" marB="86923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2342560">
                <a:tc>
                  <a:txBody>
                    <a:bodyPr/>
                    <a:lstStyle/>
                    <a:p>
                      <a:pPr algn="l" fontAlgn="b"/>
                      <a:r>
                        <a:rPr lang="it" sz="16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società dichiara un disastro e decide di attivare il resto del piano di ripristino.</a:t>
                      </a:r>
                    </a:p>
                    <a:p>
                      <a:pPr algn="l" fontAlgn="b"/>
                      <a:endParaRPr lang="en-US" sz="1400" b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23" marR="86923" marT="86923" marB="86923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8552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177" y="6477000"/>
            <a:ext cx="11844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5. FASI DI RECUPERO</a:t>
            </a:r>
          </a:p>
          <a:p>
            <a:pPr algn="r"/>
            <a:endParaRPr lang="en-US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3094BE-D411-1E45-AC78-FD6FF2B5A5A1}"/>
              </a:ext>
            </a:extLst>
          </p:cNvPr>
          <p:cNvSpPr txBox="1"/>
          <p:nvPr/>
        </p:nvSpPr>
        <p:spPr>
          <a:xfrm>
            <a:off x="440936" y="383219"/>
            <a:ext cx="331674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Queste sono le attività più necessarie per il proseguimento dell'azienda e il piano di risanamento dovrebbe mirare a queste funzioni aziendali essenziali. Il piano di risanamento dovrebbe procedere come segue: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8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5270F0-3FE0-9045-A861-1E7D1F6D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31907"/>
              </p:ext>
            </p:extLst>
          </p:nvPr>
        </p:nvGraphicFramePr>
        <p:xfrm>
          <a:off x="546234" y="641685"/>
          <a:ext cx="11036166" cy="500112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036166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001126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6. REGISTRA IL BACKUP</a:t>
            </a:r>
          </a:p>
        </p:txBody>
      </p:sp>
    </p:spTree>
    <p:extLst>
      <p:ext uri="{BB962C8B-B14F-4D97-AF65-F5344CB8AC3E}">
        <p14:creationId xmlns:p14="http://schemas.microsoft.com/office/powerpoint/2010/main" val="3543057122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Plan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E83BE7B5-FCFF-41BC-988D-356DD4C83AB6}" vid="{3CAFC71F-B24C-4491-8BAB-F291AA0293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IC-Business-Continuity-Plan-9465_PowerPoint</Template>
  <TotalTime>4</TotalTime>
  <Words>1032</Words>
  <Application>Microsoft Macintosh PowerPoint</Application>
  <PresentationFormat>Widescreen</PresentationFormat>
  <Paragraphs>140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Calibri Light</vt:lpstr>
      <vt:lpstr>Century Gothic</vt:lpstr>
      <vt:lpstr>IC-Business-Continuity-Plan-Template_PowerPoint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2019-10-16T20:26:32Z</dcterms:created>
  <dcterms:modified xsi:type="dcterms:W3CDTF">2022-09-11T04:31:07Z</dcterms:modified>
</cp:coreProperties>
</file>