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82" r:id="rId3"/>
    <p:sldId id="309" r:id="rId4"/>
    <p:sldId id="320" r:id="rId5"/>
    <p:sldId id="314" r:id="rId6"/>
    <p:sldId id="315" r:id="rId7"/>
    <p:sldId id="316" r:id="rId8"/>
    <p:sldId id="311" r:id="rId9"/>
    <p:sldId id="317" r:id="rId10"/>
    <p:sldId id="318" r:id="rId11"/>
    <p:sldId id="298" r:id="rId12"/>
    <p:sldId id="267" r:id="rId13"/>
    <p:sldId id="319"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263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81899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850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5486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0579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事業継続計画</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413814"/>
            <a:ext cx="11221474" cy="1046440"/>
          </a:xfrm>
          <a:prstGeom prst="rect">
            <a:avLst/>
          </a:prstGeom>
          <a:noFill/>
        </p:spPr>
        <p:txBody>
          <a:bodyPr wrap="square" rtlCol="0">
            <a:spAutoFit/>
          </a:bodyPr>
          <a:lstStyle/>
          <a:p>
            <a:r>
              <a:rPr lang="ja" sz="6200" dirty="0">
                <a:latin typeface="Century Gothic" panose="020B0502020202020204" pitchFamily="34" charset="0"/>
              </a:rPr>
              <a:t>事業継続計画</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ja" sz="2000" dirty="0">
                <a:latin typeface="Century Gothic" panose="020B0502020202020204" pitchFamily="34" charset="0"/>
              </a:rPr>
              <a:t>会社名</a:t>
            </a:r>
          </a:p>
          <a:p>
            <a:r>
              <a:rPr lang="ja" sz="2000" dirty="0">
                <a:latin typeface="Century Gothic" panose="020B0502020202020204" pitchFamily="34" charset="0"/>
              </a:rPr>
              <a:t>番地</a:t>
            </a:r>
          </a:p>
          <a:p>
            <a:r>
              <a:rPr lang="ja" sz="2000" dirty="0">
                <a:latin typeface="Century Gothic" panose="020B0502020202020204" pitchFamily="34" charset="0"/>
              </a:rPr>
              <a:t>市区町村、州、郵便番号</a:t>
            </a:r>
          </a:p>
          <a:p>
            <a:endParaRPr lang="en-US" sz="2000" dirty="0">
              <a:latin typeface="Century Gothic" panose="020B0502020202020204" pitchFamily="34" charset="0"/>
            </a:endParaRPr>
          </a:p>
          <a:p>
            <a:r>
              <a:rPr lang="ja"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ja" sz="2000" dirty="0">
                <a:latin typeface="Century Gothic" panose="020B0502020202020204" pitchFamily="34" charset="0"/>
              </a:rPr>
              <a:t>バージョン 0.0.0</a:t>
            </a:r>
          </a:p>
          <a:p>
            <a:endParaRPr lang="en-US" sz="2000" dirty="0">
              <a:latin typeface="Century Gothic" panose="020B0502020202020204" pitchFamily="34" charset="0"/>
            </a:endParaRPr>
          </a:p>
          <a:p>
            <a:r>
              <a:rPr lang="ja"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56931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ja" sz="4400" b="1" dirty="0">
                  <a:solidFill>
                    <a:schemeClr val="bg1"/>
                  </a:solidFill>
                  <a:latin typeface="Century Gothic" panose="020B0502020202020204" pitchFamily="34" charset="0"/>
                </a:rPr>
                <a:t>あなたの</a:t>
              </a:r>
            </a:p>
            <a:p>
              <a:pPr algn="ctr"/>
              <a:r>
                <a:rPr lang="ja" sz="4400" b="1" dirty="0">
                  <a:solidFill>
                    <a:schemeClr val="bg1"/>
                  </a:solidFill>
                  <a:latin typeface="Century Gothic" panose="020B0502020202020204" pitchFamily="34" charset="0"/>
                </a:rPr>
                <a:t>ロゴ</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715527828"/>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7. 復旧計画</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ja" sz="1600" dirty="0">
                <a:latin typeface="Century Gothic" panose="020B0502020202020204" pitchFamily="34" charset="0"/>
              </a:rPr>
              <a:t>災害復旧/ITチームは、業務の継続に不可欠で、施設の中断や災害の影響を受けるすべての記録を維持、制御、および定期的にチェックします。チームは定期的にバックアップし、最も重要なファイルをオフサイトの場所に保存します。</a:t>
            </a:r>
          </a:p>
        </p:txBody>
      </p:sp>
    </p:spTree>
    <p:extLst>
      <p:ext uri="{BB962C8B-B14F-4D97-AF65-F5344CB8AC3E}">
        <p14:creationId xmlns:p14="http://schemas.microsoft.com/office/powerpoint/2010/main" val="32330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447053821"/>
              </p:ext>
            </p:extLst>
          </p:nvPr>
        </p:nvGraphicFramePr>
        <p:xfrm>
          <a:off x="546232" y="1214736"/>
          <a:ext cx="11004083" cy="446819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1117049">
                <a:tc>
                  <a:txBody>
                    <a:bodyPr/>
                    <a:lstStyle/>
                    <a:p>
                      <a:pPr algn="l" fontAlgn="b"/>
                      <a:r>
                        <a:rPr lang="ja" sz="1600" b="1" u="none" strike="noStrike" dirty="0">
                          <a:solidFill>
                            <a:schemeClr val="bg1"/>
                          </a:solidFill>
                          <a:effectLst/>
                          <a:latin typeface="Century Gothic" panose="020B0502020202020204" pitchFamily="34" charset="0"/>
                        </a:rPr>
                        <a:t>A. チームの役割</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ja" sz="1600" b="0" i="0" u="none" strike="noStrike" dirty="0">
                          <a:solidFill>
                            <a:schemeClr val="tx2">
                              <a:lumMod val="50000"/>
                            </a:schemeClr>
                          </a:solidFill>
                          <a:effectLst/>
                          <a:latin typeface="Century Gothic" panose="020B0502020202020204" pitchFamily="34" charset="0"/>
                        </a:rPr>
                        <a:t>チームリーダー、バックアップチームリーダー、チームメンバー</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117049">
                <a:tc>
                  <a:txBody>
                    <a:bodyPr/>
                    <a:lstStyle/>
                    <a:p>
                      <a:pPr algn="l" fontAlgn="b"/>
                      <a:r>
                        <a:rPr lang="ja" sz="1600" b="1" i="0" u="none" strike="noStrike" dirty="0">
                          <a:solidFill>
                            <a:schemeClr val="bg1"/>
                          </a:solidFill>
                          <a:effectLst/>
                          <a:latin typeface="Century Gothic" panose="020B0502020202020204" pitchFamily="34" charset="0"/>
                        </a:rPr>
                        <a:t>B. チームの連絡先</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r>
                        <a:rPr lang="ja" sz="1600" b="0" i="0" u="none" strike="noStrike" dirty="0">
                          <a:solidFill>
                            <a:schemeClr val="tx2">
                              <a:lumMod val="50000"/>
                            </a:schemeClr>
                          </a:solidFill>
                          <a:effectLst/>
                          <a:latin typeface="Century Gothic" panose="020B0502020202020204" pitchFamily="34" charset="0"/>
                        </a:rPr>
                        <a:t>連絡先リストの付録に保存</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117049">
                <a:tc>
                  <a:txBody>
                    <a:bodyPr/>
                    <a:lstStyle/>
                    <a:p>
                      <a:pPr algn="l" fontAlgn="b"/>
                      <a:r>
                        <a:rPr lang="ja" sz="1600" b="1" i="0" u="none" strike="noStrike" dirty="0">
                          <a:solidFill>
                            <a:schemeClr val="bg1"/>
                          </a:solidFill>
                          <a:effectLst/>
                          <a:latin typeface="Century Gothic" panose="020B0502020202020204" pitchFamily="34" charset="0"/>
                        </a:rPr>
                        <a:t>C. チームの責任</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r>
                        <a:rPr lang="ja" sz="1600" b="0" i="0" u="none" strike="noStrike" dirty="0">
                          <a:solidFill>
                            <a:schemeClr val="tx2">
                              <a:lumMod val="50000"/>
                            </a:schemeClr>
                          </a:solidFill>
                          <a:effectLst/>
                          <a:latin typeface="Century Gothic" panose="020B0502020202020204" pitchFamily="34" charset="0"/>
                        </a:rPr>
                        <a:t>インシデントコマンダー、人事/PRオフィサー、情報技術、財務/管理者、法務/連絡先</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117049">
                <a:tc>
                  <a:txBody>
                    <a:bodyPr/>
                    <a:lstStyle/>
                    <a:p>
                      <a:pPr algn="l" fontAlgn="b"/>
                      <a:r>
                        <a:rPr lang="ja" sz="1600" b="1" i="0" u="none" strike="noStrike" dirty="0">
                          <a:solidFill>
                            <a:schemeClr val="bg1"/>
                          </a:solidFill>
                          <a:effectLst/>
                          <a:latin typeface="Century Gothic" panose="020B0502020202020204" pitchFamily="34" charset="0"/>
                        </a:rPr>
                        <a:t>D. 部門別リカバリ・チーム</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ja" sz="1600" b="0" i="0" u="none" strike="noStrike" dirty="0">
                          <a:solidFill>
                            <a:schemeClr val="tx2">
                              <a:lumMod val="50000"/>
                            </a:schemeClr>
                          </a:solidFill>
                          <a:effectLst/>
                          <a:latin typeface="Century Gothic" panose="020B0502020202020204" pitchFamily="34" charset="0"/>
                        </a:rPr>
                        <a:t>ビジネス継続性コーディネーター、EOCコミュニケーションチーム、EOC人事チーム、EOC管理チーム、緊急時対応チーム、情報技術復旧チーム</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8. 復旧チーム</a:t>
            </a:r>
          </a:p>
        </p:txBody>
      </p:sp>
      <p:sp>
        <p:nvSpPr>
          <p:cNvPr id="9" name="TextBox 8">
            <a:extLst>
              <a:ext uri="{FF2B5EF4-FFF2-40B4-BE49-F238E27FC236}">
                <a16:creationId xmlns:a16="http://schemas.microsoft.com/office/drawing/2014/main" id="{229CDB34-0C3A-C543-823E-F1A249A8AF6C}"/>
              </a:ext>
            </a:extLst>
          </p:cNvPr>
          <p:cNvSpPr txBox="1"/>
          <p:nvPr/>
        </p:nvSpPr>
        <p:spPr>
          <a:xfrm>
            <a:off x="546234" y="240632"/>
            <a:ext cx="11004082" cy="830997"/>
          </a:xfrm>
          <a:prstGeom prst="rect">
            <a:avLst/>
          </a:prstGeom>
          <a:noFill/>
        </p:spPr>
        <p:txBody>
          <a:bodyPr wrap="square" rtlCol="0">
            <a:spAutoFit/>
          </a:bodyPr>
          <a:lstStyle/>
          <a:p>
            <a:r>
              <a:rPr lang="ja" sz="1600" dirty="0">
                <a:latin typeface="Century Gothic" panose="020B0502020202020204" pitchFamily="34" charset="0"/>
              </a:rPr>
              <a:t>同社は回復チームを設立し、職務と肩書きに基づいて参加者を適切なグループに分けます。組織は、各チームのチームリーダーを指定します。チームの残りの各メンバーに特定の役割または義務が割り当てられます。</a:t>
            </a:r>
          </a:p>
        </p:txBody>
      </p:sp>
    </p:spTree>
    <p:extLst>
      <p:ext uri="{BB962C8B-B14F-4D97-AF65-F5344CB8AC3E}">
        <p14:creationId xmlns:p14="http://schemas.microsoft.com/office/powerpoint/2010/main" val="394539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2303028322"/>
              </p:ext>
            </p:extLst>
          </p:nvPr>
        </p:nvGraphicFramePr>
        <p:xfrm>
          <a:off x="368968" y="1214738"/>
          <a:ext cx="11502190" cy="49030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 sz="1600" dirty="0">
                          <a:effectLst/>
                          <a:latin typeface="Century Gothic" panose="020B0502020202020204" pitchFamily="34" charset="0"/>
                          <a:ea typeface="Calibri" panose="020F0502020204030204" pitchFamily="34" charset="0"/>
                          <a:cs typeface="Times New Roman" panose="02020603050405020304" pitchFamily="18" charset="0"/>
                        </a:rPr>
                        <a:t>A. 潜在的な回復手順</a:t>
                      </a: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3891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9. 復旧手順</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830997"/>
          </a:xfrm>
          <a:prstGeom prst="rect">
            <a:avLst/>
          </a:prstGeom>
          <a:noFill/>
        </p:spPr>
        <p:txBody>
          <a:bodyPr wrap="square" rtlCol="0">
            <a:spAutoFit/>
          </a:bodyPr>
          <a:lstStyle/>
          <a:p>
            <a:r>
              <a:rPr lang="ja" sz="1600" dirty="0">
                <a:latin typeface="Century Gothic" panose="020B0502020202020204" pitchFamily="34" charset="0"/>
              </a:rPr>
              <a:t>会社は、通常および重要なビジネス・オペレーションを回復するために必要な特定のアクティビティーまたはタスクを詳述します。適切に回復するために必要なアクティビティとタスクの特定のセットを列挙することによって、各戦略について説明します。</a:t>
            </a:r>
          </a:p>
        </p:txBody>
      </p:sp>
      <p:sp>
        <p:nvSpPr>
          <p:cNvPr id="4" name="TextBox 3">
            <a:extLst>
              <a:ext uri="{FF2B5EF4-FFF2-40B4-BE49-F238E27FC236}">
                <a16:creationId xmlns:a16="http://schemas.microsoft.com/office/drawing/2014/main" id="{35CFA2B7-7225-4D43-83AE-3EF2A8468354}"/>
              </a:ext>
            </a:extLst>
          </p:cNvPr>
          <p:cNvSpPr txBox="1"/>
          <p:nvPr/>
        </p:nvSpPr>
        <p:spPr>
          <a:xfrm>
            <a:off x="730317" y="1696934"/>
            <a:ext cx="11092715" cy="4524315"/>
          </a:xfrm>
          <a:prstGeom prst="rect">
            <a:avLst/>
          </a:prstGeom>
          <a:noFill/>
        </p:spPr>
        <p:txBody>
          <a:bodyPr wrap="square" numCol="2" rtlCol="0">
            <a:spAutoFit/>
          </a:bodyPr>
          <a:lstStyle/>
          <a:p>
            <a:pPr>
              <a:lnSpc>
                <a:spcPct val="200000"/>
              </a:lnSpc>
            </a:pPr>
            <a:r>
              <a:rPr lang="ja" dirty="0" err="1">
                <a:latin typeface="Century Gothic" panose="020B0502020202020204" pitchFamily="34" charset="0"/>
              </a:rPr>
              <a:t>i. 災害発生</a:t>
            </a:r>
          </a:p>
          <a:p>
            <a:pPr>
              <a:lnSpc>
                <a:spcPct val="200000"/>
              </a:lnSpc>
            </a:pPr>
            <a:r>
              <a:rPr lang="ja" dirty="0">
                <a:latin typeface="Century Gothic" panose="020B0502020202020204" pitchFamily="34" charset="0"/>
              </a:rPr>
              <a:t>ii. 経営の通知</a:t>
            </a:r>
          </a:p>
          <a:p>
            <a:pPr>
              <a:lnSpc>
                <a:spcPct val="200000"/>
              </a:lnSpc>
            </a:pPr>
            <a:r>
              <a:rPr lang="ja" dirty="0">
                <a:latin typeface="Century Gothic" panose="020B0502020202020204" pitchFamily="34" charset="0"/>
              </a:rPr>
              <a:t>iii. 予備損害評価</a:t>
            </a:r>
          </a:p>
          <a:p>
            <a:pPr>
              <a:lnSpc>
                <a:spcPct val="200000"/>
              </a:lnSpc>
            </a:pPr>
            <a:r>
              <a:rPr lang="ja" dirty="0">
                <a:latin typeface="Century Gothic" panose="020B0502020202020204" pitchFamily="34" charset="0"/>
              </a:rPr>
              <a:t>iv. 災害宣言</a:t>
            </a:r>
          </a:p>
          <a:p>
            <a:pPr>
              <a:lnSpc>
                <a:spcPct val="200000"/>
              </a:lnSpc>
            </a:pPr>
            <a:r>
              <a:rPr lang="ja" dirty="0">
                <a:latin typeface="Century Gothic" panose="020B0502020202020204" pitchFamily="34" charset="0"/>
              </a:rPr>
              <a:t>v. アクティベーションを計画する</a:t>
            </a:r>
          </a:p>
          <a:p>
            <a:pPr>
              <a:lnSpc>
                <a:spcPct val="200000"/>
              </a:lnSpc>
            </a:pPr>
            <a:r>
              <a:rPr lang="ja" dirty="0">
                <a:latin typeface="Century Gothic" panose="020B0502020202020204" pitchFamily="34" charset="0"/>
              </a:rPr>
              <a:t>vi. 代替サイトへの移転</a:t>
            </a:r>
          </a:p>
          <a:p>
            <a:pPr>
              <a:lnSpc>
                <a:spcPct val="200000"/>
              </a:lnSpc>
            </a:pPr>
            <a:r>
              <a:rPr lang="ja" dirty="0">
                <a:latin typeface="Century Gothic" panose="020B0502020202020204" pitchFamily="34" charset="0"/>
              </a:rPr>
              <a:t>vii. 暫定手続の実施</a:t>
            </a:r>
          </a:p>
          <a:p>
            <a:pPr>
              <a:lnSpc>
                <a:spcPct val="200000"/>
              </a:lnSpc>
            </a:pPr>
            <a:r>
              <a:rPr lang="ja" dirty="0">
                <a:latin typeface="Century Gothic" panose="020B0502020202020204" pitchFamily="34" charset="0"/>
              </a:rPr>
              <a:t>viii. コミュニケーションの確立</a:t>
            </a:r>
          </a:p>
          <a:p>
            <a:pPr>
              <a:lnSpc>
                <a:spcPct val="200000"/>
              </a:lnSpc>
            </a:pPr>
            <a:r>
              <a:rPr lang="ja" dirty="0">
                <a:latin typeface="Century Gothic" panose="020B0502020202020204" pitchFamily="34" charset="0"/>
              </a:rPr>
              <a:t>ix. データプロセスの復元とバックアップ場所との通信</a:t>
            </a:r>
          </a:p>
          <a:p>
            <a:pPr>
              <a:lnSpc>
                <a:spcPct val="200000"/>
              </a:lnSpc>
            </a:pPr>
            <a:r>
              <a:rPr lang="ja" dirty="0">
                <a:latin typeface="Century Gothic" panose="020B0502020202020204" pitchFamily="34" charset="0"/>
              </a:rPr>
              <a:t>x. 代替サイト運営の開始</a:t>
            </a:r>
          </a:p>
          <a:p>
            <a:pPr>
              <a:lnSpc>
                <a:spcPct val="200000"/>
              </a:lnSpc>
            </a:pPr>
            <a:r>
              <a:rPr lang="ja" dirty="0">
                <a:latin typeface="Century Gothic" panose="020B0502020202020204" pitchFamily="34" charset="0"/>
              </a:rPr>
              <a:t>xi. 業務の管理 </a:t>
            </a:r>
          </a:p>
          <a:p>
            <a:pPr>
              <a:lnSpc>
                <a:spcPct val="200000"/>
              </a:lnSpc>
            </a:pPr>
            <a:r>
              <a:rPr lang="ja" dirty="0">
                <a:latin typeface="Century Gothic" panose="020B0502020202020204" pitchFamily="34" charset="0"/>
              </a:rPr>
              <a:t>xii. 一次業務への移行</a:t>
            </a:r>
          </a:p>
          <a:p>
            <a:pPr>
              <a:lnSpc>
                <a:spcPct val="200000"/>
              </a:lnSpc>
            </a:pPr>
            <a:r>
              <a:rPr lang="ja" dirty="0">
                <a:latin typeface="Century Gothic" panose="020B0502020202020204" pitchFamily="34" charset="0"/>
              </a:rPr>
              <a:t>xiii. 代替サイト手続の停止</a:t>
            </a:r>
          </a:p>
          <a:p>
            <a:pPr>
              <a:lnSpc>
                <a:spcPct val="200000"/>
              </a:lnSpc>
            </a:pPr>
            <a:r>
              <a:rPr lang="ja" dirty="0">
                <a:latin typeface="Century Gothic" panose="020B0502020202020204" pitchFamily="34" charset="0"/>
              </a:rPr>
              <a:t>xiv. プライマリ・サイトへのリソースの再配置</a:t>
            </a:r>
          </a:p>
        </p:txBody>
      </p:sp>
    </p:spTree>
    <p:extLst>
      <p:ext uri="{BB962C8B-B14F-4D97-AF65-F5344CB8AC3E}">
        <p14:creationId xmlns:p14="http://schemas.microsoft.com/office/powerpoint/2010/main" val="290575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3398861777"/>
              </p:ext>
            </p:extLst>
          </p:nvPr>
        </p:nvGraphicFramePr>
        <p:xfrm>
          <a:off x="368968" y="722294"/>
          <a:ext cx="11502190" cy="5133074"/>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3074">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10. 付録</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338554"/>
          </a:xfrm>
          <a:prstGeom prst="rect">
            <a:avLst/>
          </a:prstGeom>
          <a:noFill/>
        </p:spPr>
        <p:txBody>
          <a:bodyPr wrap="square" rtlCol="0">
            <a:spAutoFit/>
          </a:bodyPr>
          <a:lstStyle/>
          <a:p>
            <a:r>
              <a:rPr lang="ja" sz="1600" dirty="0">
                <a:latin typeface="Century Gothic" panose="020B0502020202020204" pitchFamily="34" charset="0"/>
              </a:rPr>
              <a:t>このセクションでは、BCP の実行に必要なすべての付録を一覧表示します。これらの付録には、次のものが含まれます。</a:t>
            </a:r>
          </a:p>
        </p:txBody>
      </p:sp>
      <p:sp>
        <p:nvSpPr>
          <p:cNvPr id="4" name="TextBox 3">
            <a:extLst>
              <a:ext uri="{FF2B5EF4-FFF2-40B4-BE49-F238E27FC236}">
                <a16:creationId xmlns:a16="http://schemas.microsoft.com/office/drawing/2014/main" id="{35CFA2B7-7225-4D43-83AE-3EF2A8468354}"/>
              </a:ext>
            </a:extLst>
          </p:cNvPr>
          <p:cNvSpPr txBox="1"/>
          <p:nvPr/>
        </p:nvSpPr>
        <p:spPr>
          <a:xfrm>
            <a:off x="601979" y="1002632"/>
            <a:ext cx="11221053" cy="3693319"/>
          </a:xfrm>
          <a:prstGeom prst="rect">
            <a:avLst/>
          </a:prstGeom>
          <a:noFill/>
        </p:spPr>
        <p:txBody>
          <a:bodyPr wrap="square" numCol="2" rtlCol="0">
            <a:spAutoFit/>
          </a:bodyPr>
          <a:lstStyle/>
          <a:p>
            <a:pPr>
              <a:lnSpc>
                <a:spcPct val="200000"/>
              </a:lnSpc>
            </a:pPr>
            <a:r>
              <a:rPr lang="ja" dirty="0">
                <a:latin typeface="Century Gothic" panose="020B0502020202020204" pitchFamily="34" charset="0"/>
              </a:rPr>
              <a:t>A. 従業員の連絡先リスト</a:t>
            </a:r>
          </a:p>
          <a:p>
            <a:pPr>
              <a:lnSpc>
                <a:spcPct val="200000"/>
              </a:lnSpc>
            </a:pPr>
            <a:r>
              <a:rPr lang="ja" dirty="0">
                <a:latin typeface="Century Gothic" panose="020B0502020202020204" pitchFamily="34" charset="0"/>
              </a:rPr>
              <a:t>B. 回復の優先事項</a:t>
            </a:r>
          </a:p>
          <a:p>
            <a:pPr>
              <a:lnSpc>
                <a:spcPct val="200000"/>
              </a:lnSpc>
            </a:pPr>
            <a:r>
              <a:rPr lang="ja" dirty="0">
                <a:latin typeface="Century Gothic" panose="020B0502020202020204" pitchFamily="34" charset="0"/>
              </a:rPr>
              <a:t>C. 代替サイトリソース</a:t>
            </a:r>
          </a:p>
          <a:p>
            <a:pPr>
              <a:lnSpc>
                <a:spcPct val="200000"/>
              </a:lnSpc>
            </a:pPr>
            <a:r>
              <a:rPr lang="ja" dirty="0">
                <a:latin typeface="Century Gothic" panose="020B0502020202020204" pitchFamily="34" charset="0"/>
              </a:rPr>
              <a:t>D. 緊急オペレーションセンター(EOC) </a:t>
            </a:r>
          </a:p>
          <a:p>
            <a:r>
              <a:rPr lang="ja" dirty="0">
                <a:latin typeface="Century Gothic" panose="020B0502020202020204" pitchFamily="34" charset="0"/>
              </a:rPr>
              <a:t>     場所</a:t>
            </a:r>
          </a:p>
          <a:p>
            <a:pPr>
              <a:lnSpc>
                <a:spcPct val="200000"/>
              </a:lnSpc>
            </a:pPr>
            <a:r>
              <a:rPr lang="ja" dirty="0">
                <a:latin typeface="Century Gothic" panose="020B0502020202020204" pitchFamily="34" charset="0"/>
              </a:rPr>
              <a:t>E. 重要な記録</a:t>
            </a:r>
          </a:p>
          <a:p>
            <a:pPr>
              <a:lnSpc>
                <a:spcPct val="200000"/>
              </a:lnSpc>
            </a:pPr>
            <a:r>
              <a:rPr lang="ja" dirty="0">
                <a:latin typeface="Century Gothic" panose="020B0502020202020204" pitchFamily="34" charset="0"/>
              </a:rPr>
              <a:t>F. ベンダーリスト</a:t>
            </a:r>
          </a:p>
          <a:p>
            <a:pPr>
              <a:lnSpc>
                <a:spcPct val="200000"/>
              </a:lnSpc>
            </a:pPr>
            <a:r>
              <a:rPr lang="ja" dirty="0">
                <a:latin typeface="Century Gothic" panose="020B0502020202020204" pitchFamily="34" charset="0"/>
              </a:rPr>
              <a:t>G. IT システムレポートとリソース</a:t>
            </a:r>
          </a:p>
          <a:p>
            <a:pPr>
              <a:lnSpc>
                <a:spcPct val="200000"/>
              </a:lnSpc>
            </a:pPr>
            <a:r>
              <a:rPr lang="ja" dirty="0">
                <a:latin typeface="Century Gothic" panose="020B0502020202020204" pitchFamily="34" charset="0"/>
              </a:rPr>
              <a:t>H. 代替サイト輸送 </a:t>
            </a:r>
          </a:p>
          <a:p>
            <a:r>
              <a:rPr lang="ja" dirty="0">
                <a:latin typeface="Century Gothic" panose="020B0502020202020204" pitchFamily="34" charset="0"/>
              </a:rPr>
              <a:t>     情報</a:t>
            </a:r>
          </a:p>
          <a:p>
            <a:pPr>
              <a:lnSpc>
                <a:spcPct val="200000"/>
              </a:lnSpc>
            </a:pPr>
            <a:r>
              <a:rPr lang="ja" dirty="0">
                <a:latin typeface="Century Gothic" panose="020B0502020202020204" pitchFamily="34" charset="0"/>
              </a:rPr>
              <a:t>I. 影響とリスクの評価</a:t>
            </a:r>
          </a:p>
          <a:p>
            <a:pPr>
              <a:lnSpc>
                <a:spcPct val="200000"/>
              </a:lnSpc>
            </a:pPr>
            <a:r>
              <a:rPr lang="ja" dirty="0">
                <a:latin typeface="Century Gothic" panose="020B0502020202020204" pitchFamily="34" charset="0"/>
              </a:rPr>
              <a:t>J. ビジネスインパクト分析</a:t>
            </a:r>
          </a:p>
          <a:p>
            <a:pPr>
              <a:lnSpc>
                <a:spcPct val="200000"/>
              </a:lnSpc>
            </a:pPr>
            <a:r>
              <a:rPr lang="ja" dirty="0">
                <a:latin typeface="Century Gothic" panose="020B0502020202020204" pitchFamily="34" charset="0"/>
              </a:rPr>
              <a:t>K. 回復タスク リスト</a:t>
            </a:r>
          </a:p>
          <a:p>
            <a:pPr>
              <a:lnSpc>
                <a:spcPct val="200000"/>
              </a:lnSpc>
            </a:pPr>
            <a:r>
              <a:rPr lang="ja" dirty="0">
                <a:latin typeface="Century Gothic" panose="020B0502020202020204" pitchFamily="34" charset="0"/>
              </a:rPr>
              <a:t>L. オフィス復旧計画</a:t>
            </a:r>
          </a:p>
        </p:txBody>
      </p:sp>
    </p:spTree>
    <p:extLst>
      <p:ext uri="{BB962C8B-B14F-4D97-AF65-F5344CB8AC3E}">
        <p14:creationId xmlns:p14="http://schemas.microsoft.com/office/powerpoint/2010/main" val="75738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ja" sz="1600" b="1" dirty="0">
                          <a:solidFill>
                            <a:schemeClr val="tx1"/>
                          </a:solidFill>
                          <a:effectLst/>
                          <a:latin typeface="Century Gothic" panose="020B0502020202020204" pitchFamily="34" charset="0"/>
                        </a:rPr>
                        <a:t>免責事項</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ja" sz="1400" b="0" dirty="0">
                          <a:solidFill>
                            <a:schemeClr val="tx1"/>
                          </a:solidFill>
                          <a:effectLst/>
                          <a:latin typeface="Century Gothic" panose="020B0502020202020204" pitchFamily="34" charset="0"/>
                        </a:rPr>
                        <a:t>Web サイトで Smartsheet が提供する記事、テンプレート、または情報は、参照のみを目的としています。当社は、情報を最新かつ正確に保つよう努めていますが、本ウェブサイトまたは本ウェブサイトに含まれる情報、記事、テンプレート、または関連グラフィックに関する完全性、正確性、信頼性、適合性、または可用性について、明示的または黙示的を問わず、いかなる種類の表明または保証も行いません。したがって、お客様がそのような情報に依拠する行為は、お客様ご自身の責任において厳格に行われるものとします。</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バージョン履歴</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ja" sz="1400" dirty="0">
                          <a:effectLst/>
                          <a:latin typeface="Century Gothic" panose="020B0502020202020204" pitchFamily="34" charset="0"/>
                        </a:rPr>
                        <a:t>バージョン履歴</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ja" sz="1400" b="1">
                          <a:solidFill>
                            <a:schemeClr val="tx1"/>
                          </a:solidFill>
                          <a:effectLst/>
                          <a:latin typeface="Century Gothic" panose="020B0502020202020204" pitchFamily="34" charset="0"/>
                        </a:rPr>
                        <a:t>バージョン</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ja" sz="1400" b="1" dirty="0">
                          <a:solidFill>
                            <a:schemeClr val="tx1"/>
                          </a:solidFill>
                          <a:effectLst/>
                          <a:latin typeface="Century Gothic" panose="020B0502020202020204" pitchFamily="34" charset="0"/>
                        </a:rPr>
                        <a:t>承認者</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ja" sz="1400" b="1" dirty="0">
                          <a:solidFill>
                            <a:schemeClr val="tx1"/>
                          </a:solidFill>
                          <a:effectLst/>
                          <a:latin typeface="Century Gothic" panose="020B0502020202020204" pitchFamily="34" charset="0"/>
                        </a:rPr>
                        <a:t>改訂日</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ja" sz="1400" b="1">
                          <a:solidFill>
                            <a:schemeClr val="tx1"/>
                          </a:solidFill>
                          <a:effectLst/>
                          <a:latin typeface="Century Gothic" panose="020B0502020202020204" pitchFamily="34" charset="0"/>
                        </a:rPr>
                        <a:t>変更の説明</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ja" sz="1400" b="1" dirty="0">
                          <a:solidFill>
                            <a:schemeClr val="tx1"/>
                          </a:solidFill>
                          <a:effectLst/>
                          <a:latin typeface="Century Gothic" panose="020B0502020202020204" pitchFamily="34" charset="0"/>
                        </a:rPr>
                        <a:t>著者</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ja" sz="1400" dirty="0">
                          <a:effectLst/>
                          <a:latin typeface="Century Gothic" panose="020B0502020202020204" pitchFamily="34" charset="0"/>
                        </a:rPr>
                        <a:t>作成者</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ja" sz="1400" b="1" dirty="0">
                          <a:solidFill>
                            <a:schemeClr val="bg1"/>
                          </a:solidFill>
                          <a:effectLst/>
                          <a:latin typeface="Century Gothic" panose="020B0502020202020204" pitchFamily="34" charset="0"/>
                        </a:rPr>
                        <a:t>タイトル</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ja" sz="1400" b="1" dirty="0">
                          <a:solidFill>
                            <a:schemeClr val="bg1"/>
                          </a:solidFill>
                          <a:effectLst/>
                          <a:latin typeface="Century Gothic" panose="020B0502020202020204" pitchFamily="34" charset="0"/>
                        </a:rPr>
                        <a:t>日付</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ja" sz="1400" dirty="0">
                          <a:effectLst/>
                          <a:latin typeface="Century Gothic" panose="020B0502020202020204" pitchFamily="34" charset="0"/>
                        </a:rPr>
                        <a:t>承認者</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ja" sz="1400" b="1" dirty="0">
                          <a:solidFill>
                            <a:schemeClr val="bg1"/>
                          </a:solidFill>
                          <a:effectLst/>
                          <a:latin typeface="Century Gothic" panose="020B0502020202020204" pitchFamily="34" charset="0"/>
                        </a:rPr>
                        <a:t>タイトル</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ja" sz="1400" b="1" dirty="0">
                          <a:solidFill>
                            <a:schemeClr val="bg1"/>
                          </a:solidFill>
                          <a:effectLst/>
                          <a:latin typeface="Century Gothic" panose="020B0502020202020204" pitchFamily="34" charset="0"/>
                        </a:rPr>
                        <a:t>日付</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ja" sz="1400" b="1" u="none" strike="noStrike" dirty="0">
                          <a:solidFill>
                            <a:schemeClr val="bg1"/>
                          </a:solidFill>
                          <a:effectLst/>
                          <a:latin typeface="Century Gothic" panose="020B0502020202020204" pitchFamily="34" charset="0"/>
                        </a:rPr>
                        <a:t>テーブル</a:t>
                      </a:r>
                    </a:p>
                    <a:p>
                      <a:pPr algn="l" fontAlgn="b"/>
                      <a:r>
                        <a:rPr lang="ja" sz="1400" b="1" i="0" u="none" strike="noStrike" dirty="0">
                          <a:solidFill>
                            <a:schemeClr val="bg1"/>
                          </a:solidFill>
                          <a:effectLst/>
                          <a:latin typeface="Century Gothic" panose="020B0502020202020204" pitchFamily="34" charset="0"/>
                        </a:rPr>
                        <a:t>の</a:t>
                      </a:r>
                    </a:p>
                    <a:p>
                      <a:pPr algn="l" fontAlgn="b"/>
                      <a:r>
                        <a:rPr lang="ja" sz="1400" b="1" i="0" u="none" strike="noStrike" dirty="0">
                          <a:solidFill>
                            <a:schemeClr val="bg1"/>
                          </a:solidFill>
                          <a:effectLst/>
                          <a:latin typeface="Century Gothic" panose="020B0502020202020204" pitchFamily="34" charset="0"/>
                        </a:rPr>
                        <a:t>内容</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中身</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352926"/>
            <a:ext cx="5069305" cy="5222007"/>
          </a:xfrm>
          <a:prstGeom prst="rect">
            <a:avLst/>
          </a:prstGeom>
          <a:noFill/>
        </p:spPr>
        <p:txBody>
          <a:bodyPr wrap="square" rtlCol="0">
            <a:spAutoFit/>
          </a:bodyPr>
          <a:lstStyle/>
          <a:p>
            <a:pPr>
              <a:lnSpc>
                <a:spcPct val="150000"/>
              </a:lnSpc>
            </a:pPr>
            <a:r>
              <a:rPr lang="ja" sz="1400" dirty="0">
                <a:latin typeface="Century Gothic" panose="020B0502020202020204" pitchFamily="34" charset="0"/>
              </a:rPr>
              <a:t>1. ビジネス機能回復の優先順位</a:t>
            </a:r>
          </a:p>
          <a:p>
            <a:pPr>
              <a:lnSpc>
                <a:spcPct val="150000"/>
              </a:lnSpc>
            </a:pPr>
            <a:r>
              <a:rPr lang="ja" sz="1400" dirty="0">
                <a:latin typeface="Century Gothic" panose="020B0502020202020204" pitchFamily="34" charset="0"/>
              </a:rPr>
              <a:t>2. 移転戦略</a:t>
            </a:r>
          </a:p>
          <a:p>
            <a:pPr>
              <a:lnSpc>
                <a:spcPct val="150000"/>
              </a:lnSpc>
            </a:pPr>
            <a:r>
              <a:rPr lang="ja" sz="1400" dirty="0">
                <a:latin typeface="Century Gothic" panose="020B0502020202020204" pitchFamily="34" charset="0"/>
              </a:rPr>
              <a:t>3. 代替事業所</a:t>
            </a:r>
          </a:p>
          <a:p>
            <a:pPr>
              <a:lnSpc>
                <a:spcPct val="150000"/>
              </a:lnSpc>
            </a:pPr>
            <a:r>
              <a:rPr lang="ja" sz="1400" dirty="0">
                <a:latin typeface="Century Gothic" panose="020B0502020202020204" pitchFamily="34" charset="0"/>
              </a:rPr>
              <a:t>4. 復旧計画</a:t>
            </a:r>
          </a:p>
          <a:p>
            <a:pPr>
              <a:lnSpc>
                <a:spcPct val="150000"/>
              </a:lnSpc>
            </a:pPr>
            <a:r>
              <a:rPr lang="ja" sz="1400" dirty="0">
                <a:latin typeface="Century Gothic" panose="020B0502020202020204" pitchFamily="34" charset="0"/>
              </a:rPr>
              <a:t>5. 回復フェーズ</a:t>
            </a:r>
          </a:p>
          <a:p>
            <a:pPr lvl="1">
              <a:lnSpc>
                <a:spcPct val="150000"/>
              </a:lnSpc>
            </a:pPr>
            <a:r>
              <a:rPr lang="ja" sz="1400" dirty="0">
                <a:latin typeface="Century Gothic" panose="020B0502020202020204" pitchFamily="34" charset="0"/>
              </a:rPr>
              <a:t>A. 災害発生</a:t>
            </a:r>
          </a:p>
          <a:p>
            <a:pPr lvl="1">
              <a:lnSpc>
                <a:spcPct val="150000"/>
              </a:lnSpc>
            </a:pPr>
            <a:r>
              <a:rPr lang="ja" sz="1400" dirty="0">
                <a:latin typeface="Century Gothic" panose="020B0502020202020204" pitchFamily="34" charset="0"/>
              </a:rPr>
              <a:t>B. プランのアクティブ化</a:t>
            </a:r>
          </a:p>
          <a:p>
            <a:pPr lvl="1">
              <a:lnSpc>
                <a:spcPct val="150000"/>
              </a:lnSpc>
            </a:pPr>
            <a:r>
              <a:rPr lang="ja" sz="1400" dirty="0">
                <a:latin typeface="Century Gothic" panose="020B0502020202020204" pitchFamily="34" charset="0"/>
              </a:rPr>
              <a:t>C. 代替サイト運営</a:t>
            </a:r>
          </a:p>
          <a:p>
            <a:pPr lvl="1">
              <a:lnSpc>
                <a:spcPct val="150000"/>
              </a:lnSpc>
            </a:pPr>
            <a:r>
              <a:rPr lang="ja" sz="1400" dirty="0">
                <a:latin typeface="Century Gothic" panose="020B0502020202020204" pitchFamily="34" charset="0"/>
              </a:rPr>
              <a:t>D. プライマリ サイトへの移行</a:t>
            </a:r>
          </a:p>
          <a:p>
            <a:pPr>
              <a:lnSpc>
                <a:spcPct val="150000"/>
              </a:lnSpc>
            </a:pPr>
            <a:r>
              <a:rPr lang="ja" sz="1400" dirty="0">
                <a:latin typeface="Century Gothic" panose="020B0502020202020204" pitchFamily="34" charset="0"/>
              </a:rPr>
              <a:t>6. レコードのバックアップ</a:t>
            </a:r>
          </a:p>
          <a:p>
            <a:pPr>
              <a:lnSpc>
                <a:spcPct val="150000"/>
              </a:lnSpc>
            </a:pPr>
            <a:r>
              <a:rPr lang="ja" sz="1400" dirty="0">
                <a:latin typeface="Century Gothic" panose="020B0502020202020204" pitchFamily="34" charset="0"/>
              </a:rPr>
              <a:t>7. 復旧計画</a:t>
            </a:r>
          </a:p>
          <a:p>
            <a:pPr>
              <a:lnSpc>
                <a:spcPct val="150000"/>
              </a:lnSpc>
            </a:pPr>
            <a:r>
              <a:rPr lang="ja" sz="1400" dirty="0">
                <a:latin typeface="Century Gothic" panose="020B0502020202020204" pitchFamily="34" charset="0"/>
              </a:rPr>
              <a:t>8. 復旧チーム</a:t>
            </a:r>
          </a:p>
          <a:p>
            <a:pPr lvl="1">
              <a:lnSpc>
                <a:spcPct val="150000"/>
              </a:lnSpc>
            </a:pPr>
            <a:r>
              <a:rPr lang="ja" sz="1400" dirty="0">
                <a:latin typeface="Century Gothic" panose="020B0502020202020204" pitchFamily="34" charset="0"/>
              </a:rPr>
              <a:t>A. チームの役割</a:t>
            </a:r>
          </a:p>
          <a:p>
            <a:pPr lvl="1">
              <a:lnSpc>
                <a:spcPct val="150000"/>
              </a:lnSpc>
            </a:pPr>
            <a:r>
              <a:rPr lang="ja" sz="1400" dirty="0">
                <a:latin typeface="Century Gothic" panose="020B0502020202020204" pitchFamily="34" charset="0"/>
              </a:rPr>
              <a:t>B. チームの連絡先</a:t>
            </a:r>
          </a:p>
          <a:p>
            <a:pPr lvl="1">
              <a:lnSpc>
                <a:spcPct val="150000"/>
              </a:lnSpc>
            </a:pPr>
            <a:r>
              <a:rPr lang="ja" sz="1400" dirty="0">
                <a:latin typeface="Century Gothic" panose="020B0502020202020204" pitchFamily="34" charset="0"/>
              </a:rPr>
              <a:t>C. チームの責任</a:t>
            </a:r>
          </a:p>
          <a:p>
            <a:pPr lvl="1">
              <a:lnSpc>
                <a:spcPct val="150000"/>
              </a:lnSpc>
            </a:pPr>
            <a:r>
              <a:rPr lang="ja" sz="1400" dirty="0">
                <a:latin typeface="Century Gothic" panose="020B0502020202020204" pitchFamily="34" charset="0"/>
              </a:rPr>
              <a:t>D. 部門別リカバリ・チーム</a:t>
            </a:r>
          </a:p>
        </p:txBody>
      </p:sp>
      <p:sp>
        <p:nvSpPr>
          <p:cNvPr id="9" name="TextBox 8">
            <a:extLst>
              <a:ext uri="{FF2B5EF4-FFF2-40B4-BE49-F238E27FC236}">
                <a16:creationId xmlns:a16="http://schemas.microsoft.com/office/drawing/2014/main" id="{FAA68176-D69D-184C-B32B-7E597C7E4672}"/>
              </a:ext>
            </a:extLst>
          </p:cNvPr>
          <p:cNvSpPr txBox="1"/>
          <p:nvPr/>
        </p:nvSpPr>
        <p:spPr>
          <a:xfrm>
            <a:off x="6281102" y="352926"/>
            <a:ext cx="5582652" cy="5222007"/>
          </a:xfrm>
          <a:prstGeom prst="rect">
            <a:avLst/>
          </a:prstGeom>
          <a:noFill/>
        </p:spPr>
        <p:txBody>
          <a:bodyPr wrap="square" rtlCol="0">
            <a:spAutoFit/>
          </a:bodyPr>
          <a:lstStyle/>
          <a:p>
            <a:pPr>
              <a:lnSpc>
                <a:spcPct val="150000"/>
              </a:lnSpc>
            </a:pPr>
            <a:r>
              <a:rPr lang="ja" sz="1400" dirty="0">
                <a:latin typeface="Century Gothic" panose="020B0502020202020204" pitchFamily="34" charset="0"/>
              </a:rPr>
              <a:t>9. 復旧手順</a:t>
            </a:r>
          </a:p>
          <a:p>
            <a:pPr lvl="1">
              <a:lnSpc>
                <a:spcPct val="150000"/>
              </a:lnSpc>
            </a:pPr>
            <a:r>
              <a:rPr lang="ja" sz="1400" dirty="0">
                <a:latin typeface="Century Gothic" panose="020B0502020202020204" pitchFamily="34" charset="0"/>
              </a:rPr>
              <a:t>A. 潜在的な回復手順</a:t>
            </a:r>
          </a:p>
          <a:p>
            <a:pPr>
              <a:lnSpc>
                <a:spcPct val="150000"/>
              </a:lnSpc>
            </a:pPr>
            <a:r>
              <a:rPr lang="ja" sz="1400" dirty="0">
                <a:latin typeface="Century Gothic" panose="020B0502020202020204" pitchFamily="34" charset="0"/>
              </a:rPr>
              <a:t>10. 付録</a:t>
            </a:r>
          </a:p>
          <a:p>
            <a:pPr lvl="1">
              <a:lnSpc>
                <a:spcPct val="150000"/>
              </a:lnSpc>
            </a:pPr>
            <a:r>
              <a:rPr lang="ja" sz="1400" dirty="0">
                <a:latin typeface="Century Gothic" panose="020B0502020202020204" pitchFamily="34" charset="0"/>
              </a:rPr>
              <a:t>A. 従業員の連絡先リスト</a:t>
            </a:r>
          </a:p>
          <a:p>
            <a:pPr lvl="1">
              <a:lnSpc>
                <a:spcPct val="150000"/>
              </a:lnSpc>
            </a:pPr>
            <a:r>
              <a:rPr lang="ja" sz="1400" dirty="0">
                <a:latin typeface="Century Gothic" panose="020B0502020202020204" pitchFamily="34" charset="0"/>
              </a:rPr>
              <a:t>B. 回復の優先事項</a:t>
            </a:r>
          </a:p>
          <a:p>
            <a:pPr lvl="1">
              <a:lnSpc>
                <a:spcPct val="150000"/>
              </a:lnSpc>
            </a:pPr>
            <a:r>
              <a:rPr lang="ja" sz="1400" dirty="0">
                <a:latin typeface="Century Gothic" panose="020B0502020202020204" pitchFamily="34" charset="0"/>
              </a:rPr>
              <a:t>C. 代替サイトリソース</a:t>
            </a:r>
          </a:p>
          <a:p>
            <a:pPr lvl="1">
              <a:lnSpc>
                <a:spcPct val="150000"/>
              </a:lnSpc>
            </a:pPr>
            <a:r>
              <a:rPr lang="ja" sz="1400" dirty="0">
                <a:latin typeface="Century Gothic" panose="020B0502020202020204" pitchFamily="34" charset="0"/>
              </a:rPr>
              <a:t>D. 緊急オペレーションセンター(EOC)の場所</a:t>
            </a:r>
          </a:p>
          <a:p>
            <a:pPr lvl="1">
              <a:lnSpc>
                <a:spcPct val="150000"/>
              </a:lnSpc>
            </a:pPr>
            <a:r>
              <a:rPr lang="ja" sz="1400" dirty="0">
                <a:latin typeface="Century Gothic" panose="020B0502020202020204" pitchFamily="34" charset="0"/>
              </a:rPr>
              <a:t>E. 重要な記録</a:t>
            </a:r>
          </a:p>
          <a:p>
            <a:pPr lvl="1">
              <a:lnSpc>
                <a:spcPct val="150000"/>
              </a:lnSpc>
            </a:pPr>
            <a:r>
              <a:rPr lang="ja" sz="1400" dirty="0">
                <a:latin typeface="Century Gothic" panose="020B0502020202020204" pitchFamily="34" charset="0"/>
              </a:rPr>
              <a:t>F. ベンダーリスト</a:t>
            </a:r>
          </a:p>
          <a:p>
            <a:pPr lvl="1">
              <a:lnSpc>
                <a:spcPct val="150000"/>
              </a:lnSpc>
            </a:pPr>
            <a:r>
              <a:rPr lang="ja" sz="1400" dirty="0">
                <a:latin typeface="Century Gothic" panose="020B0502020202020204" pitchFamily="34" charset="0"/>
              </a:rPr>
              <a:t>G. IT システムレポートとリソース</a:t>
            </a:r>
          </a:p>
          <a:p>
            <a:pPr lvl="1">
              <a:lnSpc>
                <a:spcPct val="150000"/>
              </a:lnSpc>
            </a:pPr>
            <a:r>
              <a:rPr lang="ja" sz="1400" dirty="0">
                <a:latin typeface="Century Gothic" panose="020B0502020202020204" pitchFamily="34" charset="0"/>
              </a:rPr>
              <a:t>H. 代替地の交通情報</a:t>
            </a:r>
          </a:p>
          <a:p>
            <a:pPr lvl="1">
              <a:lnSpc>
                <a:spcPct val="150000"/>
              </a:lnSpc>
            </a:pPr>
            <a:r>
              <a:rPr lang="ja" sz="1400" dirty="0">
                <a:latin typeface="Century Gothic" panose="020B0502020202020204" pitchFamily="34" charset="0"/>
              </a:rPr>
              <a:t>I. 影響とリスクの評価</a:t>
            </a:r>
          </a:p>
          <a:p>
            <a:pPr lvl="1">
              <a:lnSpc>
                <a:spcPct val="150000"/>
              </a:lnSpc>
            </a:pPr>
            <a:r>
              <a:rPr lang="ja" sz="1400" dirty="0">
                <a:latin typeface="Century Gothic" panose="020B0502020202020204" pitchFamily="34" charset="0"/>
              </a:rPr>
              <a:t>J. ビジネスインパクト分析</a:t>
            </a:r>
          </a:p>
          <a:p>
            <a:pPr lvl="1">
              <a:lnSpc>
                <a:spcPct val="150000"/>
              </a:lnSpc>
            </a:pPr>
            <a:r>
              <a:rPr lang="ja" sz="1400" dirty="0">
                <a:latin typeface="Century Gothic" panose="020B0502020202020204" pitchFamily="34" charset="0"/>
              </a:rPr>
              <a:t>K. 回復タスク リスト</a:t>
            </a:r>
          </a:p>
          <a:p>
            <a:pPr lvl="1">
              <a:lnSpc>
                <a:spcPct val="150000"/>
              </a:lnSpc>
            </a:pPr>
            <a:r>
              <a:rPr lang="ja" sz="1400" dirty="0">
                <a:latin typeface="Century Gothic" panose="020B0502020202020204" pitchFamily="34" charset="0"/>
              </a:rPr>
              <a:t>L. オフィス復旧計画</a:t>
            </a:r>
          </a:p>
          <a:p>
            <a:pPr>
              <a:lnSpc>
                <a:spcPct val="150000"/>
              </a:lnSpc>
            </a:pPr>
            <a:endParaRPr lang="en-US" sz="14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1. ビジネス機能回復の優先順位</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584775"/>
          </a:xfrm>
          <a:prstGeom prst="rect">
            <a:avLst/>
          </a:prstGeom>
          <a:noFill/>
        </p:spPr>
        <p:txBody>
          <a:bodyPr wrap="square" rtlCol="0">
            <a:spAutoFit/>
          </a:bodyPr>
          <a:lstStyle/>
          <a:p>
            <a:r>
              <a:rPr lang="ja" sz="1600" dirty="0">
                <a:latin typeface="Century Gothic" panose="020B0502020202020204" pitchFamily="34" charset="0"/>
              </a:rPr>
              <a:t>災害復旧チームは、この戦略を使用して、重要なビジネス・オペレーションを別の場所のサイトでリカバリします。情報システムチームとITチームは、重要なビジネス機能に基づいてIT機能を復元します。</a:t>
            </a:r>
          </a:p>
        </p:txBody>
      </p: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2. 移転戦略</a:t>
            </a:r>
          </a:p>
        </p:txBody>
      </p:sp>
    </p:spTree>
    <p:extLst>
      <p:ext uri="{BB962C8B-B14F-4D97-AF65-F5344CB8AC3E}">
        <p14:creationId xmlns:p14="http://schemas.microsoft.com/office/powerpoint/2010/main" val="2655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923154343"/>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3. 代替事業所</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ja" sz="1600" dirty="0">
                <a:latin typeface="Century Gothic" panose="020B0502020202020204" pitchFamily="34" charset="0"/>
              </a:rPr>
              <a:t>組織は、元のビジネス サイトでのビジネス プロセスの継続を妨げる障害や中断が発生した場合に、代替ビジネス サイトと再配置戦略を使用します。この戦略には、両方のタイプの混乱の場合、短期的および長期的な移転サイトの両方を含める必要があります。</a:t>
            </a:r>
          </a:p>
        </p:txBody>
      </p:sp>
    </p:spTree>
    <p:extLst>
      <p:ext uri="{BB962C8B-B14F-4D97-AF65-F5344CB8AC3E}">
        <p14:creationId xmlns:p14="http://schemas.microsoft.com/office/powerpoint/2010/main" val="414092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38141133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4. 復旧計画</a:t>
            </a:r>
          </a:p>
        </p:txBody>
      </p:sp>
    </p:spTree>
    <p:extLst>
      <p:ext uri="{BB962C8B-B14F-4D97-AF65-F5344CB8AC3E}">
        <p14:creationId xmlns:p14="http://schemas.microsoft.com/office/powerpoint/2010/main" val="1521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EC703F3-1228-CC4F-9BEA-BD4180A8B305}"/>
              </a:ext>
            </a:extLst>
          </p:cNvPr>
          <p:cNvGraphicFramePr>
            <a:graphicFrameLocks noGrp="1"/>
          </p:cNvGraphicFramePr>
          <p:nvPr>
            <p:extLst>
              <p:ext uri="{D42A27DB-BD31-4B8C-83A1-F6EECF244321}">
                <p14:modId xmlns:p14="http://schemas.microsoft.com/office/powerpoint/2010/main" val="2357627643"/>
              </p:ext>
            </p:extLst>
          </p:nvPr>
        </p:nvGraphicFramePr>
        <p:xfrm>
          <a:off x="8289138" y="123362"/>
          <a:ext cx="3476908" cy="24714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51210">
                <a:tc>
                  <a:txBody>
                    <a:bodyPr/>
                    <a:lstStyle/>
                    <a:p>
                      <a:pPr algn="l" fontAlgn="b"/>
                      <a:r>
                        <a:rPr lang="ja" sz="1600" b="1" u="none" strike="noStrike" dirty="0">
                          <a:solidFill>
                            <a:schemeClr val="bg1"/>
                          </a:solidFill>
                          <a:effectLst/>
                          <a:latin typeface="Century Gothic" panose="020B0502020202020204" pitchFamily="34" charset="0"/>
                        </a:rPr>
                        <a:t>C. 代替サイト運営</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071318"/>
                  </a:ext>
                </a:extLst>
              </a:tr>
              <a:tr h="1920240">
                <a:tc>
                  <a:txBody>
                    <a:bodyPr/>
                    <a:lstStyle/>
                    <a:p>
                      <a:pPr algn="l" fontAlgn="b"/>
                      <a:r>
                        <a:rPr lang="ja" sz="1600" b="0" u="none" strike="noStrike" dirty="0">
                          <a:solidFill>
                            <a:schemeClr val="tx1"/>
                          </a:solidFill>
                          <a:effectLst/>
                          <a:latin typeface="Century Gothic" panose="020B0502020202020204" pitchFamily="34" charset="0"/>
                        </a:rPr>
                        <a:t>このフェーズは、会社が 1 次施設を復元できるようになるまで続きます。</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9" name="Table 8">
            <a:extLst>
              <a:ext uri="{FF2B5EF4-FFF2-40B4-BE49-F238E27FC236}">
                <a16:creationId xmlns:a16="http://schemas.microsoft.com/office/drawing/2014/main" id="{79487483-FCAD-A74E-9D31-19CA87E15568}"/>
              </a:ext>
            </a:extLst>
          </p:cNvPr>
          <p:cNvGraphicFramePr>
            <a:graphicFrameLocks noGrp="1"/>
          </p:cNvGraphicFramePr>
          <p:nvPr>
            <p:extLst>
              <p:ext uri="{D42A27DB-BD31-4B8C-83A1-F6EECF244321}">
                <p14:modId xmlns:p14="http://schemas.microsoft.com/office/powerpoint/2010/main" val="4147975084"/>
              </p:ext>
            </p:extLst>
          </p:nvPr>
        </p:nvGraphicFramePr>
        <p:xfrm>
          <a:off x="4006776" y="552496"/>
          <a:ext cx="3476908" cy="457229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48931">
                <a:tc>
                  <a:txBody>
                    <a:bodyPr/>
                    <a:lstStyle/>
                    <a:p>
                      <a:pPr algn="l" fontAlgn="b"/>
                      <a:r>
                        <a:rPr lang="ja" sz="1600" b="1" u="none" strike="noStrike" dirty="0">
                          <a:solidFill>
                            <a:schemeClr val="bg1"/>
                          </a:solidFill>
                          <a:effectLst/>
                          <a:latin typeface="Century Gothic" panose="020B0502020202020204" pitchFamily="34" charset="0"/>
                        </a:rPr>
                        <a:t>B. プランのアクティブ化</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4023360">
                <a:tc>
                  <a:txBody>
                    <a:bodyPr/>
                    <a:lstStyle/>
                    <a:p>
                      <a:pPr algn="l" fontAlgn="b"/>
                      <a:r>
                        <a:rPr lang="ja" sz="1600" b="0" u="none" strike="noStrike" dirty="0">
                          <a:solidFill>
                            <a:schemeClr val="tx1"/>
                          </a:solidFill>
                          <a:effectLst/>
                          <a:latin typeface="Century Gothic" panose="020B0502020202020204" pitchFamily="34" charset="0"/>
                        </a:rPr>
                        <a:t>同社は、このフェーズで事業継続計画を実施します。このフェーズは、会社が代替事業用地を確保し、事業を移転するまで続きます。</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6" name="Table 5">
            <a:extLst>
              <a:ext uri="{FF2B5EF4-FFF2-40B4-BE49-F238E27FC236}">
                <a16:creationId xmlns:a16="http://schemas.microsoft.com/office/drawing/2014/main" id="{E4B3906C-2899-4848-B78B-B04184BB2E50}"/>
              </a:ext>
            </a:extLst>
          </p:cNvPr>
          <p:cNvGraphicFramePr>
            <a:graphicFrameLocks noGrp="1"/>
          </p:cNvGraphicFramePr>
          <p:nvPr>
            <p:extLst>
              <p:ext uri="{D42A27DB-BD31-4B8C-83A1-F6EECF244321}">
                <p14:modId xmlns:p14="http://schemas.microsoft.com/office/powerpoint/2010/main" val="3661115188"/>
              </p:ext>
            </p:extLst>
          </p:nvPr>
        </p:nvGraphicFramePr>
        <p:xfrm>
          <a:off x="6550684" y="2881394"/>
          <a:ext cx="4703470" cy="318716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4703470">
                  <a:extLst>
                    <a:ext uri="{9D8B030D-6E8A-4147-A177-3AD203B41FA5}">
                      <a16:colId xmlns:a16="http://schemas.microsoft.com/office/drawing/2014/main" val="2448353432"/>
                    </a:ext>
                  </a:extLst>
                </a:gridCol>
              </a:tblGrid>
              <a:tr h="548931">
                <a:tc>
                  <a:txBody>
                    <a:bodyPr/>
                    <a:lstStyle/>
                    <a:p>
                      <a:pPr algn="l" fontAlgn="b"/>
                      <a:r>
                        <a:rPr lang="ja" sz="1600" b="1" u="none" strike="noStrike" dirty="0">
                          <a:solidFill>
                            <a:schemeClr val="bg1"/>
                          </a:solidFill>
                          <a:effectLst/>
                          <a:latin typeface="Century Gothic" panose="020B0502020202020204" pitchFamily="34" charset="0"/>
                        </a:rPr>
                        <a:t>D. プライマリ サイトへの移行</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2638235">
                <a:tc>
                  <a:txBody>
                    <a:bodyPr/>
                    <a:lstStyle/>
                    <a:p>
                      <a:pPr algn="l" fontAlgn="b"/>
                      <a:r>
                        <a:rPr lang="ja" sz="1600" b="0" u="none" strike="noStrike" dirty="0">
                          <a:solidFill>
                            <a:schemeClr val="tx1"/>
                          </a:solidFill>
                          <a:effectLst/>
                          <a:latin typeface="Century Gothic" panose="020B0502020202020204" pitchFamily="34" charset="0"/>
                        </a:rPr>
                        <a:t>このフェーズは、会社が業務を適切に元の事業サイトに戻すことができるまで続きます。 </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10" name="Table 9">
            <a:extLst>
              <a:ext uri="{FF2B5EF4-FFF2-40B4-BE49-F238E27FC236}">
                <a16:creationId xmlns:a16="http://schemas.microsoft.com/office/drawing/2014/main" id="{7771ACC8-66E4-5E41-A606-ABE3F4CA3443}"/>
              </a:ext>
            </a:extLst>
          </p:cNvPr>
          <p:cNvGraphicFramePr>
            <a:graphicFrameLocks noGrp="1"/>
          </p:cNvGraphicFramePr>
          <p:nvPr>
            <p:extLst>
              <p:ext uri="{D42A27DB-BD31-4B8C-83A1-F6EECF244321}">
                <p14:modId xmlns:p14="http://schemas.microsoft.com/office/powerpoint/2010/main" val="2892787537"/>
              </p:ext>
            </p:extLst>
          </p:nvPr>
        </p:nvGraphicFramePr>
        <p:xfrm>
          <a:off x="360853" y="2679875"/>
          <a:ext cx="3476908" cy="282997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487411">
                <a:tc>
                  <a:txBody>
                    <a:bodyPr/>
                    <a:lstStyle/>
                    <a:p>
                      <a:pPr algn="l" fontAlgn="b"/>
                      <a:r>
                        <a:rPr lang="ja" sz="1600" b="1" u="none" strike="noStrike" dirty="0">
                          <a:solidFill>
                            <a:schemeClr val="bg1"/>
                          </a:solidFill>
                          <a:effectLst/>
                          <a:latin typeface="Century Gothic" panose="020B0502020202020204" pitchFamily="34" charset="0"/>
                        </a:rPr>
                        <a:t>A. 災害発生</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2764071318"/>
                  </a:ext>
                </a:extLst>
              </a:tr>
              <a:tr h="2342560">
                <a:tc>
                  <a:txBody>
                    <a:bodyPr/>
                    <a:lstStyle/>
                    <a:p>
                      <a:pPr algn="l" fontAlgn="b"/>
                      <a:r>
                        <a:rPr lang="ja" sz="1600" b="0" u="none" strike="noStrike" dirty="0">
                          <a:solidFill>
                            <a:schemeClr val="tx1"/>
                          </a:solidFill>
                          <a:effectLst/>
                          <a:latin typeface="Century Gothic" panose="020B0502020202020204" pitchFamily="34" charset="0"/>
                        </a:rPr>
                        <a:t>会社は災害を宣言し、残りの復旧計画をアクティブ化することを決定しました。</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20177" y="6477000"/>
            <a:ext cx="11844864" cy="646331"/>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5. 回復フェーズ</a:t>
            </a:r>
          </a:p>
          <a:p>
            <a:pPr algn="r"/>
            <a:endParaRPr lang="en-US" b="1"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403094BE-D411-1E45-AC78-FD6FF2B5A5A1}"/>
              </a:ext>
            </a:extLst>
          </p:cNvPr>
          <p:cNvSpPr txBox="1"/>
          <p:nvPr/>
        </p:nvSpPr>
        <p:spPr>
          <a:xfrm>
            <a:off x="440936" y="383219"/>
            <a:ext cx="3316742" cy="2031325"/>
          </a:xfrm>
          <a:prstGeom prst="rect">
            <a:avLst/>
          </a:prstGeom>
          <a:noFill/>
        </p:spPr>
        <p:txBody>
          <a:bodyPr wrap="square" numCol="1" rtlCol="0">
            <a:spAutoFit/>
          </a:bodyPr>
          <a:lstStyle/>
          <a:p>
            <a:r>
              <a:rPr lang="ja" dirty="0">
                <a:latin typeface="Century Gothic" panose="020B0502020202020204" pitchFamily="34" charset="0"/>
              </a:rPr>
              <a:t>これらは、ビジネスを継続するために最も必要なアクティビティであり、復旧計画では、これらの重要なビジネス機能をターゲットにする必要があります。復旧計画は、次のように実行する必要があります。</a:t>
            </a:r>
            <a:endParaRPr lang="en-US" sz="1600" dirty="0">
              <a:latin typeface="Century Gothic" panose="020B0502020202020204" pitchFamily="34" charset="0"/>
            </a:endParaRPr>
          </a:p>
        </p:txBody>
      </p:sp>
    </p:spTree>
    <p:extLst>
      <p:ext uri="{BB962C8B-B14F-4D97-AF65-F5344CB8AC3E}">
        <p14:creationId xmlns:p14="http://schemas.microsoft.com/office/powerpoint/2010/main" val="40551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6643190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6. レコードのバックアップ</a:t>
            </a:r>
          </a:p>
        </p:txBody>
      </p:sp>
    </p:spTree>
    <p:extLst>
      <p:ext uri="{BB962C8B-B14F-4D97-AF65-F5344CB8AC3E}">
        <p14:creationId xmlns:p14="http://schemas.microsoft.com/office/powerpoint/2010/main" val="3543057122"/>
      </p:ext>
    </p:extLst>
  </p:cSld>
  <p:clrMapOvr>
    <a:masterClrMapping/>
  </p:clrMapOvr>
</p:sld>
</file>

<file path=ppt/theme/theme1.xml><?xml version="1.0" encoding="utf-8"?>
<a:theme xmlns:a="http://schemas.openxmlformats.org/drawingml/2006/main" name="IC-Business-Continuity-Plan-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E83BE7B5-FCFF-41BC-988D-356DD4C83AB6}" vid="{3CAFC71F-B24C-4491-8BAB-F291AA0293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IC-Business-Continuity-Plan-9465_PowerPoint</Template>
  <TotalTime>4</TotalTime>
  <Words>2191</Words>
  <Application>Microsoft Macintosh PowerPoint</Application>
  <PresentationFormat>Widescreen</PresentationFormat>
  <Paragraphs>140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Unicode MS</vt:lpstr>
      <vt:lpstr>Arial</vt:lpstr>
      <vt:lpstr>Calibri</vt:lpstr>
      <vt:lpstr>Calibri Light</vt:lpstr>
      <vt:lpstr>Century Gothic</vt:lpstr>
      <vt:lpstr>IC-Business-Continuity-Plan-Template_PowerPoint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2019-10-16T20:26:32Z</dcterms:created>
  <dcterms:modified xsi:type="dcterms:W3CDTF">2022-09-11T04:36:01Z</dcterms:modified>
</cp:coreProperties>
</file>