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8" r:id="rId2"/>
    <p:sldId id="309" r:id="rId3"/>
    <p:sldId id="267" r:id="rId4"/>
    <p:sldId id="310" r:id="rId5"/>
    <p:sldId id="311" r:id="rId6"/>
    <p:sldId id="312" r:id="rId7"/>
    <p:sldId id="282" r:id="rId8"/>
    <p:sldId id="2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AF6"/>
    <a:srgbClr val="5B7191"/>
    <a:srgbClr val="CDD5DD"/>
    <a:srgbClr val="74859B"/>
    <a:srgbClr val="C4D2E7"/>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2" d="100"/>
          <a:sy n="112" d="100"/>
        </p:scale>
        <p:origin x="496" y="184"/>
      </p:cViewPr>
      <p:guideLst>
        <p:guide orient="horz" pos="2160"/>
        <p:guide pos="384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878975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561599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86122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339188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932270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PROCÉDURE DE CONTINUITÉ DES ACTIVITÉS</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647277"/>
            <a:ext cx="11221474" cy="2000548"/>
          </a:xfrm>
          <a:prstGeom prst="rect">
            <a:avLst/>
          </a:prstGeom>
          <a:noFill/>
        </p:spPr>
        <p:txBody>
          <a:bodyPr wrap="square" rtlCol="0">
            <a:spAutoFit/>
          </a:bodyPr>
          <a:lstStyle/>
          <a:p>
            <a:r>
              <a:rPr lang="fr" sz="6200" dirty="0">
                <a:latin typeface="Century Gothic" panose="020B0502020202020204" pitchFamily="34" charset="0"/>
              </a:rPr>
              <a:t>PROCÉDURE DE CONTINUITÉ DES ACTIVITÉS</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977839"/>
            <a:ext cx="7854449" cy="2862322"/>
          </a:xfrm>
          <a:prstGeom prst="rect">
            <a:avLst/>
          </a:prstGeom>
          <a:noFill/>
        </p:spPr>
        <p:txBody>
          <a:bodyPr wrap="square" rtlCol="0">
            <a:spAutoFit/>
          </a:bodyPr>
          <a:lstStyle/>
          <a:p>
            <a:r>
              <a:rPr lang="fr" sz="2000" dirty="0">
                <a:latin typeface="Century Gothic" panose="020B0502020202020204" pitchFamily="34" charset="0"/>
              </a:rPr>
              <a:t>NOM DE L'ENTREPRISE</a:t>
            </a:r>
          </a:p>
          <a:p>
            <a:r>
              <a:rPr lang="fr" sz="2000" dirty="0">
                <a:latin typeface="Century Gothic" panose="020B0502020202020204" pitchFamily="34" charset="0"/>
              </a:rPr>
              <a:t>Adresse municipale</a:t>
            </a:r>
          </a:p>
          <a:p>
            <a:r>
              <a:rPr lang="fr" sz="2000" dirty="0">
                <a:latin typeface="Century Gothic" panose="020B0502020202020204" pitchFamily="34" charset="0"/>
              </a:rPr>
              <a:t>Ville, État et Zip</a:t>
            </a:r>
          </a:p>
          <a:p>
            <a:endParaRPr lang="en-US" sz="2000" dirty="0">
              <a:latin typeface="Century Gothic" panose="020B0502020202020204" pitchFamily="34" charset="0"/>
            </a:endParaRPr>
          </a:p>
          <a:p>
            <a:r>
              <a:rPr lang="fr" sz="2000" dirty="0" err="1">
                <a:latin typeface="Century Gothic" panose="020B0502020202020204" pitchFamily="34" charset="0"/>
              </a:rPr>
              <a:t>webaddress.com</a:t>
            </a:r>
            <a:endParaRPr lang="en-US" sz="2000" dirty="0">
              <a:latin typeface="Century Gothic" panose="020B0502020202020204" pitchFamily="34" charset="0"/>
            </a:endParaRPr>
          </a:p>
          <a:p>
            <a:endParaRPr lang="en-US" sz="2000" dirty="0">
              <a:latin typeface="Century Gothic" panose="020B0502020202020204" pitchFamily="34" charset="0"/>
            </a:endParaRPr>
          </a:p>
          <a:p>
            <a:r>
              <a:rPr lang="fr" sz="2000" dirty="0">
                <a:latin typeface="Century Gothic" panose="020B0502020202020204" pitchFamily="34" charset="0"/>
              </a:rPr>
              <a:t>VERSION 0.0.0</a:t>
            </a:r>
          </a:p>
          <a:p>
            <a:endParaRPr lang="en-US" sz="2000" dirty="0">
              <a:latin typeface="Century Gothic" panose="020B0502020202020204" pitchFamily="34" charset="0"/>
            </a:endParaRPr>
          </a:p>
          <a:p>
            <a:r>
              <a:rPr lang="fr" sz="2000" dirty="0">
                <a:latin typeface="Century Gothic" panose="020B0502020202020204" pitchFamily="34" charset="0"/>
              </a:rPr>
              <a:t>00/00/0000</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647825"/>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880374"/>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fr" sz="4400" b="1" dirty="0">
                  <a:solidFill>
                    <a:schemeClr val="bg1"/>
                  </a:solidFill>
                  <a:latin typeface="Century Gothic" panose="020B0502020202020204" pitchFamily="34" charset="0"/>
                </a:rPr>
                <a:t>VOTRE</a:t>
              </a:r>
            </a:p>
            <a:p>
              <a:pPr algn="ctr"/>
              <a:r>
                <a:rPr lang="fr" sz="4400" b="1" dirty="0">
                  <a:solidFill>
                    <a:schemeClr val="bg1"/>
                  </a:solidFill>
                  <a:latin typeface="Century Gothic" panose="020B0502020202020204" pitchFamily="34" charset="0"/>
                </a:rPr>
                <a:t>LOGO</a:t>
              </a:r>
            </a:p>
          </p:txBody>
        </p:sp>
      </p:gr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573916385"/>
              </p:ext>
            </p:extLst>
          </p:nvPr>
        </p:nvGraphicFramePr>
        <p:xfrm>
          <a:off x="328246" y="228600"/>
          <a:ext cx="11578003"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549811">
                  <a:extLst>
                    <a:ext uri="{9D8B030D-6E8A-4147-A177-3AD203B41FA5}">
                      <a16:colId xmlns:a16="http://schemas.microsoft.com/office/drawing/2014/main" val="2448353432"/>
                    </a:ext>
                  </a:extLst>
                </a:gridCol>
                <a:gridCol w="10028192">
                  <a:extLst>
                    <a:ext uri="{9D8B030D-6E8A-4147-A177-3AD203B41FA5}">
                      <a16:colId xmlns:a16="http://schemas.microsoft.com/office/drawing/2014/main" val="185754983"/>
                    </a:ext>
                  </a:extLst>
                </a:gridCol>
              </a:tblGrid>
              <a:tr h="5543550">
                <a:tc>
                  <a:txBody>
                    <a:bodyPr/>
                    <a:lstStyle/>
                    <a:p>
                      <a:pPr algn="l" fontAlgn="b"/>
                      <a:r>
                        <a:rPr lang="fr" sz="1400" b="1" u="none" strike="noStrike" dirty="0">
                          <a:solidFill>
                            <a:schemeClr val="bg1"/>
                          </a:solidFill>
                          <a:effectLst/>
                          <a:latin typeface="Century Gothic" panose="020B0502020202020204" pitchFamily="34" charset="0"/>
                        </a:rPr>
                        <a:t>TABLE</a:t>
                      </a:r>
                    </a:p>
                    <a:p>
                      <a:pPr algn="l" fontAlgn="b"/>
                      <a:r>
                        <a:rPr lang="fr" sz="1400" b="1" i="0" u="none" strike="noStrike" dirty="0">
                          <a:solidFill>
                            <a:schemeClr val="bg1"/>
                          </a:solidFill>
                          <a:effectLst/>
                          <a:latin typeface="Century Gothic" panose="020B0502020202020204" pitchFamily="34" charset="0"/>
                        </a:rPr>
                        <a:t>De</a:t>
                      </a:r>
                    </a:p>
                    <a:p>
                      <a:pPr algn="l" fontAlgn="b"/>
                      <a:r>
                        <a:rPr lang="fr" sz="1400" b="1" i="0" u="none" strike="noStrike" dirty="0">
                          <a:solidFill>
                            <a:schemeClr val="bg1"/>
                          </a:solidFill>
                          <a:effectLst/>
                          <a:latin typeface="Century Gothic" panose="020B0502020202020204" pitchFamily="34" charset="0"/>
                        </a:rPr>
                        <a:t>CONTENU</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1171575" y="6477000"/>
            <a:ext cx="10893466"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CE QU'IL Y A À L'INTÉRIEUR</a:t>
            </a:r>
          </a:p>
        </p:txBody>
      </p:sp>
      <p:sp>
        <p:nvSpPr>
          <p:cNvPr id="3" name="TextBox 2">
            <a:extLst>
              <a:ext uri="{FF2B5EF4-FFF2-40B4-BE49-F238E27FC236}">
                <a16:creationId xmlns:a16="http://schemas.microsoft.com/office/drawing/2014/main" id="{2F866523-4C8E-7643-889D-E7B32BD5DA74}"/>
              </a:ext>
            </a:extLst>
          </p:cNvPr>
          <p:cNvSpPr txBox="1"/>
          <p:nvPr/>
        </p:nvSpPr>
        <p:spPr>
          <a:xfrm>
            <a:off x="1973179" y="876716"/>
            <a:ext cx="9890575" cy="2740366"/>
          </a:xfrm>
          <a:prstGeom prst="rect">
            <a:avLst/>
          </a:prstGeom>
          <a:noFill/>
        </p:spPr>
        <p:txBody>
          <a:bodyPr wrap="square" numCol="1" rtlCol="0">
            <a:spAutoFit/>
          </a:bodyPr>
          <a:lstStyle/>
          <a:p>
            <a:pPr>
              <a:lnSpc>
                <a:spcPct val="250000"/>
              </a:lnSpc>
            </a:pPr>
            <a:r>
              <a:rPr lang="fr" dirty="0">
                <a:latin typeface="Century Gothic" panose="020B0502020202020204" pitchFamily="34" charset="0"/>
              </a:rPr>
              <a:t>1. ANALYSE DE L'IMPACT SUR L'ENTREPRISE</a:t>
            </a:r>
          </a:p>
          <a:p>
            <a:pPr>
              <a:lnSpc>
                <a:spcPct val="250000"/>
              </a:lnSpc>
            </a:pPr>
            <a:r>
              <a:rPr lang="fr" dirty="0">
                <a:latin typeface="Century Gothic" panose="020B0502020202020204" pitchFamily="34" charset="0"/>
              </a:rPr>
              <a:t>2. STRATÉGIES DE RÉTABLISSEMENT</a:t>
            </a:r>
          </a:p>
          <a:p>
            <a:pPr>
              <a:lnSpc>
                <a:spcPct val="250000"/>
              </a:lnSpc>
            </a:pPr>
            <a:r>
              <a:rPr lang="fr" dirty="0">
                <a:latin typeface="Century Gothic" panose="020B0502020202020204" pitchFamily="34" charset="0"/>
              </a:rPr>
              <a:t>3. ÉLABORATION DU PLAN</a:t>
            </a:r>
          </a:p>
          <a:p>
            <a:pPr>
              <a:lnSpc>
                <a:spcPct val="250000"/>
              </a:lnSpc>
            </a:pPr>
            <a:r>
              <a:rPr lang="fr" dirty="0">
                <a:latin typeface="Century Gothic" panose="020B0502020202020204" pitchFamily="34" charset="0"/>
              </a:rPr>
              <a:t>4. TESTS ET EXERCICES</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3279772832"/>
              </p:ext>
            </p:extLst>
          </p:nvPr>
        </p:nvGraphicFramePr>
        <p:xfrm>
          <a:off x="368968" y="444717"/>
          <a:ext cx="11502190" cy="5486400"/>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02190">
                  <a:extLst>
                    <a:ext uri="{9D8B030D-6E8A-4147-A177-3AD203B41FA5}">
                      <a16:colId xmlns:a16="http://schemas.microsoft.com/office/drawing/2014/main" val="3503263246"/>
                    </a:ext>
                  </a:extLst>
                </a:gridCol>
              </a:tblGrid>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 sz="1600" dirty="0">
                          <a:effectLst/>
                          <a:latin typeface="Century Gothic" panose="020B0502020202020204" pitchFamily="34" charset="0"/>
                          <a:ea typeface="Calibri" panose="020F0502020204030204" pitchFamily="34" charset="0"/>
                          <a:cs typeface="Times New Roman" panose="02020603050405020304" pitchFamily="18" charset="0"/>
                        </a:rPr>
                        <a:t>1. ANALYSE DE L'IMPACT SUR L'ENTREPRISE</a:t>
                      </a:r>
                    </a:p>
                    <a:p>
                      <a:pPr marL="0" marR="0" lvl="0" indent="0" algn="l" defTabSz="914400" rtl="0" eaLnBrk="1" fontAlgn="auto" latinLnBrk="0" hangingPunct="1">
                        <a:lnSpc>
                          <a:spcPct val="100000"/>
                        </a:lnSpc>
                        <a:spcBef>
                          <a:spcPts val="0"/>
                        </a:spcBef>
                        <a:spcAft>
                          <a:spcPts val="0"/>
                        </a:spcAft>
                        <a:buClrTx/>
                        <a:buSzTx/>
                        <a:buFontTx/>
                        <a:buNone/>
                        <a:tabLst/>
                        <a:defRPr/>
                      </a:pPr>
                      <a:r>
                        <a:rPr lang="fr" sz="1400" b="0" dirty="0">
                          <a:effectLst/>
                          <a:latin typeface="Century Gothic" panose="020B0502020202020204" pitchFamily="34" charset="0"/>
                          <a:ea typeface="Calibri" panose="020F0502020204030204" pitchFamily="34" charset="0"/>
                          <a:cs typeface="Times New Roman" panose="02020603050405020304" pitchFamily="18" charset="0"/>
                        </a:rPr>
                        <a:t>Au cours de cette phase, vous évaluerez les facteurs qui pourraient avoir un impact potentiellement négatif sur votre entreprise et vous créerez une analyse d'impact sur l'entreprise (BIA). Examiner la ZAC avec la haute direction et les principaux intervenants pour assurer la visibilité.</a:t>
                      </a:r>
                      <a:endParaRPr lang="en-US"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729673668"/>
                  </a:ext>
                </a:extLst>
              </a:tr>
              <a:tr h="4572000">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1. ANALYSE DE L'IMPACT SUR L'ENTREPRISE</a:t>
            </a:r>
          </a:p>
        </p:txBody>
      </p:sp>
    </p:spTree>
    <p:extLst>
      <p:ext uri="{BB962C8B-B14F-4D97-AF65-F5344CB8AC3E}">
        <p14:creationId xmlns:p14="http://schemas.microsoft.com/office/powerpoint/2010/main" val="2905751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1170180105"/>
              </p:ext>
            </p:extLst>
          </p:nvPr>
        </p:nvGraphicFramePr>
        <p:xfrm>
          <a:off x="368968" y="444717"/>
          <a:ext cx="11502190" cy="5486400"/>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02190">
                  <a:extLst>
                    <a:ext uri="{9D8B030D-6E8A-4147-A177-3AD203B41FA5}">
                      <a16:colId xmlns:a16="http://schemas.microsoft.com/office/drawing/2014/main" val="3503263246"/>
                    </a:ext>
                  </a:extLst>
                </a:gridCol>
              </a:tblGrid>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 sz="1600" dirty="0">
                          <a:effectLst/>
                          <a:latin typeface="Century Gothic" panose="020B0502020202020204" pitchFamily="34" charset="0"/>
                          <a:ea typeface="Calibri" panose="020F0502020204030204" pitchFamily="34" charset="0"/>
                          <a:cs typeface="Times New Roman" panose="02020603050405020304" pitchFamily="18" charset="0"/>
                        </a:rPr>
                        <a:t>2. STRATÉGIES DE RÉTABLISSEMENT</a:t>
                      </a:r>
                    </a:p>
                    <a:p>
                      <a:pPr marL="0" marR="0" lvl="0" indent="0" algn="l" defTabSz="914400" rtl="0" eaLnBrk="1" fontAlgn="auto" latinLnBrk="0" hangingPunct="1">
                        <a:lnSpc>
                          <a:spcPct val="100000"/>
                        </a:lnSpc>
                        <a:spcBef>
                          <a:spcPts val="0"/>
                        </a:spcBef>
                        <a:spcAft>
                          <a:spcPts val="0"/>
                        </a:spcAft>
                        <a:buClrTx/>
                        <a:buSzTx/>
                        <a:buFontTx/>
                        <a:buNone/>
                        <a:tabLst/>
                        <a:defRPr/>
                      </a:pPr>
                      <a:r>
                        <a:rPr lang="fr" sz="1400" b="0" dirty="0">
                          <a:effectLst/>
                          <a:latin typeface="Century Gothic" panose="020B0502020202020204" pitchFamily="34" charset="0"/>
                          <a:ea typeface="Calibri" panose="020F0502020204030204" pitchFamily="34" charset="0"/>
                          <a:cs typeface="Times New Roman" panose="02020603050405020304" pitchFamily="18" charset="0"/>
                        </a:rPr>
                        <a:t>Identifiez et documentez tous les besoins en ressources en fonction des BIA effectués à l'étape précédente. Déterminer une stratégie de rétablissement plausible en fonction des besoins de l'entreprise et de la ZAC, et documenter et mettre en œuvre cette stratégie.</a:t>
                      </a:r>
                      <a:endParaRPr lang="en-US"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729673668"/>
                  </a:ext>
                </a:extLst>
              </a:tr>
              <a:tr h="4572000">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2. STRATÉGIES DE RÉTABLISSEMENT</a:t>
            </a:r>
          </a:p>
        </p:txBody>
      </p:sp>
    </p:spTree>
    <p:extLst>
      <p:ext uri="{BB962C8B-B14F-4D97-AF65-F5344CB8AC3E}">
        <p14:creationId xmlns:p14="http://schemas.microsoft.com/office/powerpoint/2010/main" val="3081939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1438250281"/>
              </p:ext>
            </p:extLst>
          </p:nvPr>
        </p:nvGraphicFramePr>
        <p:xfrm>
          <a:off x="368968" y="444717"/>
          <a:ext cx="11521440" cy="5486400"/>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21440">
                  <a:extLst>
                    <a:ext uri="{9D8B030D-6E8A-4147-A177-3AD203B41FA5}">
                      <a16:colId xmlns:a16="http://schemas.microsoft.com/office/drawing/2014/main" val="3503263246"/>
                    </a:ext>
                  </a:extLst>
                </a:gridCol>
              </a:tblGrid>
              <a:tr h="11887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 sz="1600" dirty="0">
                          <a:effectLst/>
                          <a:latin typeface="Century Gothic" panose="020B0502020202020204" pitchFamily="34" charset="0"/>
                          <a:ea typeface="Calibri" panose="020F0502020204030204" pitchFamily="34" charset="0"/>
                          <a:cs typeface="Times New Roman" panose="02020603050405020304" pitchFamily="18" charset="0"/>
                        </a:rPr>
                        <a:t>3. ÉLABORATION DU PLAN</a:t>
                      </a:r>
                    </a:p>
                    <a:p>
                      <a:pPr marL="0" marR="0" lvl="0" indent="0" algn="l" defTabSz="914400" rtl="0" eaLnBrk="1" fontAlgn="auto" latinLnBrk="0" hangingPunct="1">
                        <a:lnSpc>
                          <a:spcPct val="100000"/>
                        </a:lnSpc>
                        <a:spcBef>
                          <a:spcPts val="0"/>
                        </a:spcBef>
                        <a:spcAft>
                          <a:spcPts val="0"/>
                        </a:spcAft>
                        <a:buClrTx/>
                        <a:buSzTx/>
                        <a:buFontTx/>
                        <a:buNone/>
                        <a:tabLst/>
                        <a:defRPr/>
                      </a:pPr>
                      <a:r>
                        <a:rPr lang="fr" sz="1400" b="0" dirty="0">
                          <a:effectLst/>
                          <a:latin typeface="Century Gothic" panose="020B0502020202020204" pitchFamily="34" charset="0"/>
                          <a:ea typeface="Calibri" panose="020F0502020204030204" pitchFamily="34" charset="0"/>
                          <a:cs typeface="Times New Roman" panose="02020603050405020304" pitchFamily="18" charset="0"/>
                        </a:rPr>
                        <a:t>Élaborer le cadre du plan de continuité, établir et organiser les équipes de rétablissement et élaborer un plan de réinstallation en cas de perturbation ou de catastrophe. Créez un plan de continuité d'activité complet et un plan de reprise après sinistre informatique, et enregistrez les deux dans un document flexible et circulant. Obtenir l'approbation de la haute direction à la fin.</a:t>
                      </a:r>
                      <a:endParaRPr lang="en-US"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extLst>
                  <a:ext uri="{0D108BD9-81ED-4DB2-BD59-A6C34878D82A}">
                    <a16:rowId xmlns:a16="http://schemas.microsoft.com/office/drawing/2014/main" val="729673668"/>
                  </a:ext>
                </a:extLst>
              </a:tr>
              <a:tr h="4297680">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3. ÉLABORATION DU PLAN</a:t>
            </a:r>
          </a:p>
        </p:txBody>
      </p:sp>
    </p:spTree>
    <p:extLst>
      <p:ext uri="{BB962C8B-B14F-4D97-AF65-F5344CB8AC3E}">
        <p14:creationId xmlns:p14="http://schemas.microsoft.com/office/powerpoint/2010/main" val="2339094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1982599763"/>
              </p:ext>
            </p:extLst>
          </p:nvPr>
        </p:nvGraphicFramePr>
        <p:xfrm>
          <a:off x="368968" y="444717"/>
          <a:ext cx="11502190" cy="5486400"/>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02190">
                  <a:extLst>
                    <a:ext uri="{9D8B030D-6E8A-4147-A177-3AD203B41FA5}">
                      <a16:colId xmlns:a16="http://schemas.microsoft.com/office/drawing/2014/main" val="3503263246"/>
                    </a:ext>
                  </a:extLst>
                </a:gridCol>
              </a:tblGrid>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 sz="1600" dirty="0">
                          <a:effectLst/>
                          <a:latin typeface="Century Gothic" panose="020B0502020202020204" pitchFamily="34" charset="0"/>
                          <a:ea typeface="Calibri" panose="020F0502020204030204" pitchFamily="34" charset="0"/>
                          <a:cs typeface="Times New Roman" panose="02020603050405020304" pitchFamily="18" charset="0"/>
                        </a:rPr>
                        <a:t>4. TESTS ET EXERCICES</a:t>
                      </a:r>
                    </a:p>
                    <a:p>
                      <a:pPr marL="0" marR="0" lvl="0" indent="0" algn="l" defTabSz="914400" rtl="0" eaLnBrk="1" fontAlgn="auto" latinLnBrk="0" hangingPunct="1">
                        <a:lnSpc>
                          <a:spcPct val="100000"/>
                        </a:lnSpc>
                        <a:spcBef>
                          <a:spcPts val="0"/>
                        </a:spcBef>
                        <a:spcAft>
                          <a:spcPts val="0"/>
                        </a:spcAft>
                        <a:buClrTx/>
                        <a:buSzTx/>
                        <a:buFontTx/>
                        <a:buNone/>
                        <a:tabLst/>
                        <a:defRPr/>
                      </a:pPr>
                      <a:r>
                        <a:rPr lang="fr" sz="1400" b="0" dirty="0">
                          <a:effectLst/>
                          <a:latin typeface="Century Gothic" panose="020B0502020202020204" pitchFamily="34" charset="0"/>
                          <a:ea typeface="Calibri" panose="020F0502020204030204" pitchFamily="34" charset="0"/>
                          <a:cs typeface="Times New Roman" panose="02020603050405020304" pitchFamily="18" charset="0"/>
                        </a:rPr>
                        <a:t>Créez un plan de test et des exercices ultérieurs qui peuvent être effectués par l'entreprise pour s'assurer que le plan de continuité des activités (PCA) fonctionne correctement. Mettez à jour le PCA au besoin en fonction des tests et des exercices. </a:t>
                      </a:r>
                      <a:endParaRPr lang="en-US" sz="16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729673668"/>
                  </a:ext>
                </a:extLst>
              </a:tr>
              <a:tr h="4572000">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4. TESTS ET EXERCICES</a:t>
            </a:r>
          </a:p>
        </p:txBody>
      </p:sp>
    </p:spTree>
    <p:extLst>
      <p:ext uri="{BB962C8B-B14F-4D97-AF65-F5344CB8AC3E}">
        <p14:creationId xmlns:p14="http://schemas.microsoft.com/office/powerpoint/2010/main" val="2244020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HISTORIQUE DES VERSIONS</a:t>
            </a:r>
          </a:p>
        </p:txBody>
      </p:sp>
      <p:graphicFrame>
        <p:nvGraphicFramePr>
          <p:cNvPr id="15" name="Table 14">
            <a:extLst>
              <a:ext uri="{FF2B5EF4-FFF2-40B4-BE49-F238E27FC236}">
                <a16:creationId xmlns:a16="http://schemas.microsoft.com/office/drawing/2014/main" id="{F9999A82-FD5A-3A4E-80B2-C7FB2AAEF6F7}"/>
              </a:ext>
            </a:extLst>
          </p:cNvPr>
          <p:cNvGraphicFramePr>
            <a:graphicFrameLocks noGrp="1"/>
          </p:cNvGraphicFramePr>
          <p:nvPr>
            <p:extLst>
              <p:ext uri="{D42A27DB-BD31-4B8C-83A1-F6EECF244321}">
                <p14:modId xmlns:p14="http://schemas.microsoft.com/office/powerpoint/2010/main" val="3555053462"/>
              </p:ext>
            </p:extLst>
          </p:nvPr>
        </p:nvGraphicFramePr>
        <p:xfrm>
          <a:off x="405063" y="506970"/>
          <a:ext cx="11353799" cy="3744189"/>
        </p:xfrm>
        <a:graphic>
          <a:graphicData uri="http://schemas.openxmlformats.org/drawingml/2006/table">
            <a:tbl>
              <a:tblPr firstRow="1" firstCol="1" bandRow="1">
                <a:tableStyleId>{5C22544A-7EE6-4342-B048-85BDC9FD1C3A}</a:tableStyleId>
              </a:tblPr>
              <a:tblGrid>
                <a:gridCol w="1012759">
                  <a:extLst>
                    <a:ext uri="{9D8B030D-6E8A-4147-A177-3AD203B41FA5}">
                      <a16:colId xmlns:a16="http://schemas.microsoft.com/office/drawing/2014/main" val="166567411"/>
                    </a:ext>
                  </a:extLst>
                </a:gridCol>
                <a:gridCol w="2577312">
                  <a:extLst>
                    <a:ext uri="{9D8B030D-6E8A-4147-A177-3AD203B41FA5}">
                      <a16:colId xmlns:a16="http://schemas.microsoft.com/office/drawing/2014/main" val="758014479"/>
                    </a:ext>
                  </a:extLst>
                </a:gridCol>
                <a:gridCol w="1475994">
                  <a:extLst>
                    <a:ext uri="{9D8B030D-6E8A-4147-A177-3AD203B41FA5}">
                      <a16:colId xmlns:a16="http://schemas.microsoft.com/office/drawing/2014/main" val="3139782178"/>
                    </a:ext>
                  </a:extLst>
                </a:gridCol>
                <a:gridCol w="3783086">
                  <a:extLst>
                    <a:ext uri="{9D8B030D-6E8A-4147-A177-3AD203B41FA5}">
                      <a16:colId xmlns:a16="http://schemas.microsoft.com/office/drawing/2014/main" val="2012729981"/>
                    </a:ext>
                  </a:extLst>
                </a:gridCol>
                <a:gridCol w="2504648">
                  <a:extLst>
                    <a:ext uri="{9D8B030D-6E8A-4147-A177-3AD203B41FA5}">
                      <a16:colId xmlns:a16="http://schemas.microsoft.com/office/drawing/2014/main" val="2293952507"/>
                    </a:ext>
                  </a:extLst>
                </a:gridCol>
              </a:tblGrid>
              <a:tr h="416021">
                <a:tc gridSpan="5">
                  <a:txBody>
                    <a:bodyPr/>
                    <a:lstStyle/>
                    <a:p>
                      <a:pPr marL="0" marR="0" algn="l">
                        <a:spcBef>
                          <a:spcPts val="300"/>
                        </a:spcBef>
                        <a:spcAft>
                          <a:spcPts val="300"/>
                        </a:spcAft>
                      </a:pPr>
                      <a:r>
                        <a:rPr lang="fr" sz="1400" dirty="0">
                          <a:effectLst/>
                          <a:latin typeface="Century Gothic" panose="020B0502020202020204" pitchFamily="34" charset="0"/>
                        </a:rPr>
                        <a:t>HISTORIQUE DES VERSIONS</a:t>
                      </a:r>
                      <a:endParaRPr lang="en-US" sz="2400" b="1" dirty="0">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9266157"/>
                  </a:ext>
                </a:extLst>
              </a:tr>
              <a:tr h="416021">
                <a:tc>
                  <a:txBody>
                    <a:bodyPr/>
                    <a:lstStyle/>
                    <a:p>
                      <a:pPr marL="0" marR="0" algn="l">
                        <a:spcBef>
                          <a:spcPts val="300"/>
                        </a:spcBef>
                        <a:spcAft>
                          <a:spcPts val="300"/>
                        </a:spcAft>
                      </a:pPr>
                      <a:r>
                        <a:rPr lang="fr" sz="1400" b="1">
                          <a:solidFill>
                            <a:schemeClr val="tx1"/>
                          </a:solidFill>
                          <a:effectLst/>
                          <a:latin typeface="Century Gothic" panose="020B0502020202020204" pitchFamily="34" charset="0"/>
                        </a:rPr>
                        <a:t>VERSION</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fr" sz="1400" b="1" dirty="0">
                          <a:solidFill>
                            <a:schemeClr val="tx1"/>
                          </a:solidFill>
                          <a:effectLst/>
                          <a:latin typeface="Century Gothic" panose="020B0502020202020204" pitchFamily="34" charset="0"/>
                        </a:rPr>
                        <a:t>APPROUVÉ PAR</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fr" sz="1400" b="1" dirty="0">
                          <a:solidFill>
                            <a:schemeClr val="tx1"/>
                          </a:solidFill>
                          <a:effectLst/>
                          <a:latin typeface="Century Gothic" panose="020B0502020202020204" pitchFamily="34" charset="0"/>
                        </a:rPr>
                        <a:t>DATE DE RÉVISION</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fr" sz="1400" b="1">
                          <a:solidFill>
                            <a:schemeClr val="tx1"/>
                          </a:solidFill>
                          <a:effectLst/>
                          <a:latin typeface="Century Gothic" panose="020B0502020202020204" pitchFamily="34" charset="0"/>
                        </a:rPr>
                        <a:t>DESCRIPTION DU CHANGEMENT</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fr" sz="1400" b="1" dirty="0">
                          <a:solidFill>
                            <a:schemeClr val="tx1"/>
                          </a:solidFill>
                          <a:effectLst/>
                          <a:latin typeface="Century Gothic" panose="020B0502020202020204" pitchFamily="34" charset="0"/>
                        </a:rPr>
                        <a:t>AUTEUR</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629097060"/>
                  </a:ext>
                </a:extLst>
              </a:tr>
              <a:tr h="416021">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19043089"/>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82363844"/>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3404358"/>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34021803"/>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19674101"/>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965387"/>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9847898"/>
                  </a:ext>
                </a:extLst>
              </a:tr>
            </a:tbl>
          </a:graphicData>
        </a:graphic>
      </p:graphicFrame>
      <p:graphicFrame>
        <p:nvGraphicFramePr>
          <p:cNvPr id="17" name="Table 16">
            <a:extLst>
              <a:ext uri="{FF2B5EF4-FFF2-40B4-BE49-F238E27FC236}">
                <a16:creationId xmlns:a16="http://schemas.microsoft.com/office/drawing/2014/main" id="{A9455C73-1B3D-6F46-AEF0-1BBBE497B265}"/>
              </a:ext>
            </a:extLst>
          </p:cNvPr>
          <p:cNvGraphicFramePr>
            <a:graphicFrameLocks noGrp="1"/>
          </p:cNvGraphicFramePr>
          <p:nvPr>
            <p:extLst>
              <p:ext uri="{D42A27DB-BD31-4B8C-83A1-F6EECF244321}">
                <p14:modId xmlns:p14="http://schemas.microsoft.com/office/powerpoint/2010/main" val="766796727"/>
              </p:ext>
            </p:extLst>
          </p:nvPr>
        </p:nvGraphicFramePr>
        <p:xfrm>
          <a:off x="405063" y="4743885"/>
          <a:ext cx="11353799" cy="1159610"/>
        </p:xfrm>
        <a:graphic>
          <a:graphicData uri="http://schemas.openxmlformats.org/drawingml/2006/table">
            <a:tbl>
              <a:tblPr firstRow="1" firstCol="1" bandRow="1">
                <a:tableStyleId>{5C22544A-7EE6-4342-B048-85BDC9FD1C3A}</a:tableStyleId>
              </a:tblPr>
              <a:tblGrid>
                <a:gridCol w="1416954">
                  <a:extLst>
                    <a:ext uri="{9D8B030D-6E8A-4147-A177-3AD203B41FA5}">
                      <a16:colId xmlns:a16="http://schemas.microsoft.com/office/drawing/2014/main" val="332525248"/>
                    </a:ext>
                  </a:extLst>
                </a:gridCol>
                <a:gridCol w="2974572">
                  <a:extLst>
                    <a:ext uri="{9D8B030D-6E8A-4147-A177-3AD203B41FA5}">
                      <a16:colId xmlns:a16="http://schemas.microsoft.com/office/drawing/2014/main" val="2863594441"/>
                    </a:ext>
                  </a:extLst>
                </a:gridCol>
                <a:gridCol w="631394">
                  <a:extLst>
                    <a:ext uri="{9D8B030D-6E8A-4147-A177-3AD203B41FA5}">
                      <a16:colId xmlns:a16="http://schemas.microsoft.com/office/drawing/2014/main" val="2637052626"/>
                    </a:ext>
                  </a:extLst>
                </a:gridCol>
                <a:gridCol w="3789898">
                  <a:extLst>
                    <a:ext uri="{9D8B030D-6E8A-4147-A177-3AD203B41FA5}">
                      <a16:colId xmlns:a16="http://schemas.microsoft.com/office/drawing/2014/main" val="1119338906"/>
                    </a:ext>
                  </a:extLst>
                </a:gridCol>
                <a:gridCol w="758434">
                  <a:extLst>
                    <a:ext uri="{9D8B030D-6E8A-4147-A177-3AD203B41FA5}">
                      <a16:colId xmlns:a16="http://schemas.microsoft.com/office/drawing/2014/main" val="1533297771"/>
                    </a:ext>
                  </a:extLst>
                </a:gridCol>
                <a:gridCol w="1782547">
                  <a:extLst>
                    <a:ext uri="{9D8B030D-6E8A-4147-A177-3AD203B41FA5}">
                      <a16:colId xmlns:a16="http://schemas.microsoft.com/office/drawing/2014/main" val="2055991214"/>
                    </a:ext>
                  </a:extLst>
                </a:gridCol>
              </a:tblGrid>
              <a:tr h="579805">
                <a:tc>
                  <a:txBody>
                    <a:bodyPr/>
                    <a:lstStyle/>
                    <a:p>
                      <a:pPr marL="0" marR="0" algn="l">
                        <a:spcBef>
                          <a:spcPts val="0"/>
                        </a:spcBef>
                        <a:spcAft>
                          <a:spcPts val="0"/>
                        </a:spcAft>
                      </a:pPr>
                      <a:r>
                        <a:rPr lang="fr" sz="1400" dirty="0">
                          <a:effectLst/>
                          <a:latin typeface="Century Gothic" panose="020B0502020202020204" pitchFamily="34" charset="0"/>
                        </a:rPr>
                        <a:t>PRÉPARÉ PAR</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fr" sz="1400" b="1" dirty="0">
                          <a:solidFill>
                            <a:schemeClr val="bg1"/>
                          </a:solidFill>
                          <a:effectLst/>
                          <a:latin typeface="Century Gothic" panose="020B0502020202020204" pitchFamily="34" charset="0"/>
                        </a:rPr>
                        <a:t>TITRE</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fr" sz="1400" b="1" dirty="0">
                          <a:solidFill>
                            <a:schemeClr val="bg1"/>
                          </a:solidFill>
                          <a:effectLst/>
                          <a:latin typeface="Century Gothic" panose="020B0502020202020204" pitchFamily="34" charset="0"/>
                        </a:rPr>
                        <a:t>DATE</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31881248"/>
                  </a:ext>
                </a:extLst>
              </a:tr>
              <a:tr h="579805">
                <a:tc>
                  <a:txBody>
                    <a:bodyPr/>
                    <a:lstStyle/>
                    <a:p>
                      <a:pPr marL="0" marR="0" algn="l">
                        <a:spcBef>
                          <a:spcPts val="0"/>
                        </a:spcBef>
                        <a:spcAft>
                          <a:spcPts val="0"/>
                        </a:spcAft>
                      </a:pPr>
                      <a:r>
                        <a:rPr lang="fr" sz="1400" dirty="0">
                          <a:effectLst/>
                          <a:latin typeface="Century Gothic" panose="020B0502020202020204" pitchFamily="34" charset="0"/>
                        </a:rPr>
                        <a:t>APPROUVÉ PAR</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fr" sz="1400" b="1" dirty="0">
                          <a:solidFill>
                            <a:schemeClr val="bg1"/>
                          </a:solidFill>
                          <a:effectLst/>
                          <a:latin typeface="Century Gothic" panose="020B0502020202020204" pitchFamily="34" charset="0"/>
                        </a:rPr>
                        <a:t>TITRE</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fr" sz="1400" b="1" dirty="0">
                          <a:solidFill>
                            <a:schemeClr val="bg1"/>
                          </a:solidFill>
                          <a:effectLst/>
                          <a:latin typeface="Century Gothic" panose="020B0502020202020204" pitchFamily="34" charset="0"/>
                        </a:rPr>
                        <a:t>DATE</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36940674"/>
                  </a:ext>
                </a:extLst>
              </a:tr>
            </a:tbl>
          </a:graphicData>
        </a:graphic>
      </p:graphicFrame>
    </p:spTree>
    <p:extLst>
      <p:ext uri="{BB962C8B-B14F-4D97-AF65-F5344CB8AC3E}">
        <p14:creationId xmlns:p14="http://schemas.microsoft.com/office/powerpoint/2010/main" val="3059960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82949040"/>
              </p:ext>
            </p:extLst>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fr" sz="1600" b="1" dirty="0">
                          <a:solidFill>
                            <a:schemeClr val="tx1"/>
                          </a:solidFill>
                          <a:effectLst/>
                          <a:latin typeface="Century Gothic" panose="020B0502020202020204" pitchFamily="34" charset="0"/>
                        </a:rPr>
                        <a:t>DÉMENTI</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fr" sz="1400" b="0" dirty="0">
                          <a:solidFill>
                            <a:schemeClr val="tx1"/>
                          </a:solidFill>
                          <a:effectLst/>
                          <a:latin typeface="Century Gothic" panose="020B0502020202020204" pitchFamily="34" charset="0"/>
                        </a:rPr>
                        <a:t>Tous les articles, modèles ou informations fournis par Smartsheet sur le site Web sont fournis à titre de référence uniquement. Bien que nous nous efforcions de maintenir les informations à jour et correctes, nous ne faisons aucune déclaration ou garantie d'aucune sorte, expresse ou implicite, quant à l'exhaustivité, l'exactitude, la fiabilité, la pertinence ou la disponibilité en ce qui concerne le site Web ou les informations, articles, modèles ou graphiques connexes contenus sur le site Web. Toute confiance que vous accordez à ces informations est donc strictement à vos propres risques.</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IC-Business-Continuity-Procedure-Template_PowerPoi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1" id="{B10221DC-2FA5-4370-8329-27271EA1F809}" vid="{D9C3A4EB-AC78-4B02-A3CF-216AB006472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IC-Business-Continuity-Procedure-Template_PowerPoint</Template>
  <TotalTime>5</TotalTime>
  <Words>441</Words>
  <Application>Microsoft Macintosh PowerPoint</Application>
  <PresentationFormat>Widescreen</PresentationFormat>
  <Paragraphs>57</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 Unicode MS</vt:lpstr>
      <vt:lpstr>Arial</vt:lpstr>
      <vt:lpstr>Calibri</vt:lpstr>
      <vt:lpstr>Calibri Light</vt:lpstr>
      <vt:lpstr>Century Gothic</vt:lpstr>
      <vt:lpstr>IC-Business-Continuity-Procedure-Template_PowerPoint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Jason Flores</dc:creator>
  <cp:lastModifiedBy>Jason Flores</cp:lastModifiedBy>
  <cp:revision>2</cp:revision>
  <dcterms:created xsi:type="dcterms:W3CDTF">2022-08-22T22:26:20Z</dcterms:created>
  <dcterms:modified xsi:type="dcterms:W3CDTF">2022-09-11T04:26:00Z</dcterms:modified>
</cp:coreProperties>
</file>