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8" r:id="rId2"/>
    <p:sldId id="309" r:id="rId3"/>
    <p:sldId id="267" r:id="rId4"/>
    <p:sldId id="310" r:id="rId5"/>
    <p:sldId id="311" r:id="rId6"/>
    <p:sldId id="312" r:id="rId7"/>
    <p:sldId id="282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AF6"/>
    <a:srgbClr val="5B7191"/>
    <a:srgbClr val="CDD5DD"/>
    <a:srgbClr val="74859B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75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99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22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88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0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PROCEDIMIENTO DE CONTINUIDAD DEL NEGOCIO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647277"/>
            <a:ext cx="11221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800" dirty="0">
                <a:latin typeface="Century Gothic" panose="020B0502020202020204" pitchFamily="34" charset="0"/>
              </a:rPr>
              <a:t>PROCEDIMIENTO DE CONTINUIDAD DEL NEGOCIO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977839"/>
            <a:ext cx="78544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Dirección de la calle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Ciudad, Estado y Zip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 err="1">
                <a:latin typeface="Century Gothic" panose="020B0502020202020204" pitchFamily="34" charset="0"/>
              </a:rPr>
              <a:t>webaddress.com</a:t>
            </a:r>
            <a:endParaRPr lang="en-US" sz="2000" dirty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VERSIÓN 0.0.0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647825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80374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16385"/>
              </p:ext>
            </p:extLst>
          </p:nvPr>
        </p:nvGraphicFramePr>
        <p:xfrm>
          <a:off x="328246" y="228600"/>
          <a:ext cx="11578003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81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819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1575" y="6477000"/>
            <a:ext cx="1089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LO QUE HAY DENTRO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1973179" y="876716"/>
            <a:ext cx="9890575" cy="27403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s" dirty="0">
                <a:latin typeface="Century Gothic" panose="020B0502020202020204" pitchFamily="34" charset="0"/>
              </a:rPr>
              <a:t>1. ANÁLISIS DE IMPACTO EN EL NEGOCIO</a:t>
            </a:r>
          </a:p>
          <a:p>
            <a:pPr>
              <a:lnSpc>
                <a:spcPct val="250000"/>
              </a:lnSpc>
            </a:pPr>
            <a:r>
              <a:rPr lang="es" dirty="0">
                <a:latin typeface="Century Gothic" panose="020B0502020202020204" pitchFamily="34" charset="0"/>
              </a:rPr>
              <a:t>2. ESTRATEGIAS DE RECUPERACIÓN</a:t>
            </a:r>
          </a:p>
          <a:p>
            <a:pPr>
              <a:lnSpc>
                <a:spcPct val="250000"/>
              </a:lnSpc>
            </a:pPr>
            <a:r>
              <a:rPr lang="es" dirty="0">
                <a:latin typeface="Century Gothic" panose="020B0502020202020204" pitchFamily="34" charset="0"/>
              </a:rPr>
              <a:t>3. DESARROLLO DEL PLAN</a:t>
            </a:r>
          </a:p>
          <a:p>
            <a:pPr>
              <a:lnSpc>
                <a:spcPct val="250000"/>
              </a:lnSpc>
            </a:pPr>
            <a:r>
              <a:rPr lang="es" dirty="0">
                <a:latin typeface="Century Gothic" panose="020B0502020202020204" pitchFamily="34" charset="0"/>
              </a:rPr>
              <a:t>4. PRUEBAS Y EJERCICIOS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72832"/>
              </p:ext>
            </p:extLst>
          </p:nvPr>
        </p:nvGraphicFramePr>
        <p:xfrm>
          <a:off x="368968" y="444717"/>
          <a:ext cx="11502190" cy="5486400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ANÁLISIS DE IMPACTO EN EL NEGOCIO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Durante esta fase, evaluará los factores que podrían tener un impacto potencialmente negativo en su negocio y creará un análisis de impacto comercial (BIA). Revise el BIA con la alta gerencia y las partes interesadas clave para garantizar la visibilidad.</a:t>
                      </a:r>
                      <a:endParaRPr lang="en-US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5720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1. ANÁLISIS DE IMPACTO EN EL NEGOCIO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180105"/>
              </p:ext>
            </p:extLst>
          </p:nvPr>
        </p:nvGraphicFramePr>
        <p:xfrm>
          <a:off x="368968" y="444717"/>
          <a:ext cx="11502190" cy="5486400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ESTRATEGIAS DE RECUPERACIÓN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Identifique y documente todos los requisitos de recursos en función de los BIA completados en el paso anterior. Determinar una estrategia de recuperación plausible basada en las necesidades del negocio y del BIA, y documentar e implementar esa estrategia.</a:t>
                      </a:r>
                      <a:endParaRPr lang="en-US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5720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2. ESTRATEGIAS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308193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50281"/>
              </p:ext>
            </p:extLst>
          </p:nvPr>
        </p:nvGraphicFramePr>
        <p:xfrm>
          <a:off x="368968" y="444717"/>
          <a:ext cx="11521440" cy="5486400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2144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DESARROLLO DEL 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Desarrollar el marco para el plan de continuidad, establecer y organizar los equipos de recuperación y desarrollar un plan de reubicación en caso de interrupción o desastre. Cree un plan de continuidad del negocio completo y un plan de recuperación ante desastres de TI, y registre ambos en un documento flexible y circulante. Obtenga la aprobación de la alta gerencia al finalizar.</a:t>
                      </a:r>
                      <a:endParaRPr lang="en-US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2976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3. DESARROLLO DEL PLAN</a:t>
            </a:r>
          </a:p>
        </p:txBody>
      </p:sp>
    </p:spTree>
    <p:extLst>
      <p:ext uri="{BB962C8B-B14F-4D97-AF65-F5344CB8AC3E}">
        <p14:creationId xmlns:p14="http://schemas.microsoft.com/office/powerpoint/2010/main" val="233909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99763"/>
              </p:ext>
            </p:extLst>
          </p:nvPr>
        </p:nvGraphicFramePr>
        <p:xfrm>
          <a:off x="368968" y="444717"/>
          <a:ext cx="11502190" cy="5486400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PRUEBAS Y EJERCICIOS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Cree un plan de prueba y ejercicios posteriores que pueda realizar la empresa para garantizar que el plan de continuidad del negocio (BCP) funcione correctamente. Actualice el BCP según sea necesario en función de las pruebas y ejercicios. </a:t>
                      </a:r>
                      <a:endParaRPr lang="en-US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5720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4. PRUEBAS Y EJERCICIOS</a:t>
            </a:r>
          </a:p>
        </p:txBody>
      </p:sp>
    </p:spTree>
    <p:extLst>
      <p:ext uri="{BB962C8B-B14F-4D97-AF65-F5344CB8AC3E}">
        <p14:creationId xmlns:p14="http://schemas.microsoft.com/office/powerpoint/2010/main" val="224402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HISTORIAL DE VERSIONES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9999A82-FD5A-3A4E-80B2-C7FB2AAE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53462"/>
              </p:ext>
            </p:extLst>
          </p:nvPr>
        </p:nvGraphicFramePr>
        <p:xfrm>
          <a:off x="405063" y="506970"/>
          <a:ext cx="11353799" cy="374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759">
                  <a:extLst>
                    <a:ext uri="{9D8B030D-6E8A-4147-A177-3AD203B41FA5}">
                      <a16:colId xmlns:a16="http://schemas.microsoft.com/office/drawing/2014/main" val="166567411"/>
                    </a:ext>
                  </a:extLst>
                </a:gridCol>
                <a:gridCol w="2577312">
                  <a:extLst>
                    <a:ext uri="{9D8B030D-6E8A-4147-A177-3AD203B41FA5}">
                      <a16:colId xmlns:a16="http://schemas.microsoft.com/office/drawing/2014/main" val="758014479"/>
                    </a:ext>
                  </a:extLst>
                </a:gridCol>
                <a:gridCol w="1475994">
                  <a:extLst>
                    <a:ext uri="{9D8B030D-6E8A-4147-A177-3AD203B41FA5}">
                      <a16:colId xmlns:a16="http://schemas.microsoft.com/office/drawing/2014/main" val="3139782178"/>
                    </a:ext>
                  </a:extLst>
                </a:gridCol>
                <a:gridCol w="3783086">
                  <a:extLst>
                    <a:ext uri="{9D8B030D-6E8A-4147-A177-3AD203B41FA5}">
                      <a16:colId xmlns:a16="http://schemas.microsoft.com/office/drawing/2014/main" val="2012729981"/>
                    </a:ext>
                  </a:extLst>
                </a:gridCol>
                <a:gridCol w="2504648">
                  <a:extLst>
                    <a:ext uri="{9D8B030D-6E8A-4147-A177-3AD203B41FA5}">
                      <a16:colId xmlns:a16="http://schemas.microsoft.com/office/drawing/2014/main" val="2293952507"/>
                    </a:ext>
                  </a:extLst>
                </a:gridCol>
              </a:tblGrid>
              <a:tr h="416021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HISTORIAL DE VERSIONES</a:t>
                      </a:r>
                      <a:endParaRPr lang="en-US" sz="24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6615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VERSIÓN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REVISIÓN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CAMBIO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97060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043089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63844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04358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21803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74101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538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4789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9455C73-1B3D-6F46-AEF0-1BBBE497B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96727"/>
              </p:ext>
            </p:extLst>
          </p:nvPr>
        </p:nvGraphicFramePr>
        <p:xfrm>
          <a:off x="405063" y="4743885"/>
          <a:ext cx="11353799" cy="11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954">
                  <a:extLst>
                    <a:ext uri="{9D8B030D-6E8A-4147-A177-3AD203B41FA5}">
                      <a16:colId xmlns:a16="http://schemas.microsoft.com/office/drawing/2014/main" val="332525248"/>
                    </a:ext>
                  </a:extLst>
                </a:gridCol>
                <a:gridCol w="2974572">
                  <a:extLst>
                    <a:ext uri="{9D8B030D-6E8A-4147-A177-3AD203B41FA5}">
                      <a16:colId xmlns:a16="http://schemas.microsoft.com/office/drawing/2014/main" val="2863594441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2637052626"/>
                    </a:ext>
                  </a:extLst>
                </a:gridCol>
                <a:gridCol w="3789898">
                  <a:extLst>
                    <a:ext uri="{9D8B030D-6E8A-4147-A177-3AD203B41FA5}">
                      <a16:colId xmlns:a16="http://schemas.microsoft.com/office/drawing/2014/main" val="1119338906"/>
                    </a:ext>
                  </a:extLst>
                </a:gridCol>
                <a:gridCol w="758434">
                  <a:extLst>
                    <a:ext uri="{9D8B030D-6E8A-4147-A177-3AD203B41FA5}">
                      <a16:colId xmlns:a16="http://schemas.microsoft.com/office/drawing/2014/main" val="1533297771"/>
                    </a:ext>
                  </a:extLst>
                </a:gridCol>
                <a:gridCol w="1782547">
                  <a:extLst>
                    <a:ext uri="{9D8B030D-6E8A-4147-A177-3AD203B41FA5}">
                      <a16:colId xmlns:a16="http://schemas.microsoft.com/office/drawing/2014/main" val="2055991214"/>
                    </a:ext>
                  </a:extLst>
                </a:gridCol>
              </a:tblGrid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81248"/>
                  </a:ext>
                </a:extLst>
              </a:tr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4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6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9040"/>
              </p:ext>
            </p:extLst>
          </p:nvPr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IC-Business-Continuity-Procedure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B10221DC-2FA5-4370-8329-27271EA1F809}" vid="{D9C3A4EB-AC78-4B02-A3CF-216AB00647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IC-Business-Continuity-Procedure-Template_PowerPoint</Template>
  <TotalTime>2</TotalTime>
  <Words>429</Words>
  <Application>Microsoft Macintosh PowerPoint</Application>
  <PresentationFormat>Widescreen</PresentationFormat>
  <Paragraphs>57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Century Gothic</vt:lpstr>
      <vt:lpstr>IC-Business-Continuity-Procedure-Template_PowerPoint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Jason Flores</dc:creator>
  <cp:lastModifiedBy>Jason Flores</cp:lastModifiedBy>
  <cp:revision>3</cp:revision>
  <dcterms:created xsi:type="dcterms:W3CDTF">2022-08-22T22:26:20Z</dcterms:created>
  <dcterms:modified xsi:type="dcterms:W3CDTF">2022-09-11T04:18:43Z</dcterms:modified>
</cp:coreProperties>
</file>