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8" r:id="rId2"/>
    <p:sldId id="309" r:id="rId3"/>
    <p:sldId id="267" r:id="rId4"/>
    <p:sldId id="310" r:id="rId5"/>
    <p:sldId id="311" r:id="rId6"/>
    <p:sldId id="312" r:id="rId7"/>
    <p:sldId id="282"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61599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612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33918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PROCEDURA DI CONTINUITÀ OPERATIVA</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647277"/>
            <a:ext cx="11221474" cy="2000548"/>
          </a:xfrm>
          <a:prstGeom prst="rect">
            <a:avLst/>
          </a:prstGeom>
          <a:noFill/>
        </p:spPr>
        <p:txBody>
          <a:bodyPr wrap="square" rtlCol="0">
            <a:spAutoFit/>
          </a:bodyPr>
          <a:lstStyle/>
          <a:p>
            <a:r>
              <a:rPr lang="it" sz="6200" dirty="0">
                <a:latin typeface="Century Gothic" panose="020B0502020202020204" pitchFamily="34" charset="0"/>
              </a:rPr>
              <a:t>PROCEDURA DI CONTINUITÀ OPERATIVA</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it" sz="2000" dirty="0">
                <a:latin typeface="Century Gothic" panose="020B0502020202020204" pitchFamily="34" charset="0"/>
              </a:rPr>
              <a:t>RAGIONE SOCIALE</a:t>
            </a:r>
          </a:p>
          <a:p>
            <a:r>
              <a:rPr lang="it" sz="2000" dirty="0">
                <a:latin typeface="Century Gothic" panose="020B0502020202020204" pitchFamily="34" charset="0"/>
              </a:rPr>
              <a:t>Indirizzo</a:t>
            </a:r>
          </a:p>
          <a:p>
            <a:r>
              <a:rPr lang="it" sz="2000" dirty="0">
                <a:latin typeface="Century Gothic" panose="020B0502020202020204" pitchFamily="34" charset="0"/>
              </a:rPr>
              <a:t>Città, Stato e CAP</a:t>
            </a:r>
          </a:p>
          <a:p>
            <a:endParaRPr lang="en-US" sz="2000" dirty="0">
              <a:latin typeface="Century Gothic" panose="020B0502020202020204" pitchFamily="34" charset="0"/>
            </a:endParaRPr>
          </a:p>
          <a:p>
            <a:r>
              <a:rPr lang="it"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it" sz="2000" dirty="0">
                <a:latin typeface="Century Gothic" panose="020B0502020202020204" pitchFamily="34" charset="0"/>
              </a:rPr>
              <a:t>VERSIONE 0.0.0</a:t>
            </a:r>
          </a:p>
          <a:p>
            <a:endParaRPr lang="en-US" sz="2000" dirty="0">
              <a:latin typeface="Century Gothic" panose="020B0502020202020204" pitchFamily="34" charset="0"/>
            </a:endParaRPr>
          </a:p>
          <a:p>
            <a:r>
              <a:rPr lang="it"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647825"/>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it" sz="4400" b="1" dirty="0">
                  <a:solidFill>
                    <a:schemeClr val="bg1"/>
                  </a:solidFill>
                  <a:latin typeface="Century Gothic" panose="020B0502020202020204" pitchFamily="34" charset="0"/>
                </a:rPr>
                <a:t>La tua</a:t>
              </a:r>
            </a:p>
            <a:p>
              <a:pPr algn="ctr"/>
              <a:r>
                <a:rPr lang="it"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it" sz="1400" b="1" u="none" strike="noStrike" dirty="0">
                          <a:solidFill>
                            <a:schemeClr val="bg1"/>
                          </a:solidFill>
                          <a:effectLst/>
                          <a:latin typeface="Century Gothic" panose="020B0502020202020204" pitchFamily="34" charset="0"/>
                        </a:rPr>
                        <a:t>TAVOLO</a:t>
                      </a:r>
                    </a:p>
                    <a:p>
                      <a:pPr algn="l" fontAlgn="b"/>
                      <a:r>
                        <a:rPr lang="it" sz="1400" b="1" i="0" u="none" strike="noStrike" dirty="0">
                          <a:solidFill>
                            <a:schemeClr val="bg1"/>
                          </a:solidFill>
                          <a:effectLst/>
                          <a:latin typeface="Century Gothic" panose="020B0502020202020204" pitchFamily="34" charset="0"/>
                        </a:rPr>
                        <a:t>Di</a:t>
                      </a:r>
                    </a:p>
                    <a:p>
                      <a:pPr algn="l" fontAlgn="b"/>
                      <a:r>
                        <a:rPr lang="it" sz="1400" b="1" i="0" u="none" strike="noStrike" dirty="0">
                          <a:solidFill>
                            <a:schemeClr val="bg1"/>
                          </a:solidFill>
                          <a:effectLst/>
                          <a:latin typeface="Century Gothic" panose="020B0502020202020204" pitchFamily="34" charset="0"/>
                        </a:rPr>
                        <a:t>CONTENUTO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COSA C'È DENTRO</a:t>
            </a:r>
          </a:p>
        </p:txBody>
      </p:sp>
      <p:sp>
        <p:nvSpPr>
          <p:cNvPr id="3" name="TextBox 2">
            <a:extLst>
              <a:ext uri="{FF2B5EF4-FFF2-40B4-BE49-F238E27FC236}">
                <a16:creationId xmlns:a16="http://schemas.microsoft.com/office/drawing/2014/main" id="{2F866523-4C8E-7643-889D-E7B32BD5DA74}"/>
              </a:ext>
            </a:extLst>
          </p:cNvPr>
          <p:cNvSpPr txBox="1"/>
          <p:nvPr/>
        </p:nvSpPr>
        <p:spPr>
          <a:xfrm>
            <a:off x="1973179" y="876716"/>
            <a:ext cx="9890575" cy="2740366"/>
          </a:xfrm>
          <a:prstGeom prst="rect">
            <a:avLst/>
          </a:prstGeom>
          <a:noFill/>
        </p:spPr>
        <p:txBody>
          <a:bodyPr wrap="square" numCol="1" rtlCol="0">
            <a:spAutoFit/>
          </a:bodyPr>
          <a:lstStyle/>
          <a:p>
            <a:pPr>
              <a:lnSpc>
                <a:spcPct val="250000"/>
              </a:lnSpc>
            </a:pPr>
            <a:r>
              <a:rPr lang="it" dirty="0">
                <a:latin typeface="Century Gothic" panose="020B0502020202020204" pitchFamily="34" charset="0"/>
              </a:rPr>
              <a:t>1. ANALISI DELL'IMPATTO SUL BUSINESS</a:t>
            </a:r>
          </a:p>
          <a:p>
            <a:pPr>
              <a:lnSpc>
                <a:spcPct val="250000"/>
              </a:lnSpc>
            </a:pPr>
            <a:r>
              <a:rPr lang="it" dirty="0">
                <a:latin typeface="Century Gothic" panose="020B0502020202020204" pitchFamily="34" charset="0"/>
              </a:rPr>
              <a:t>2. STRATEGIE DI RECUPERO</a:t>
            </a:r>
          </a:p>
          <a:p>
            <a:pPr>
              <a:lnSpc>
                <a:spcPct val="250000"/>
              </a:lnSpc>
            </a:pPr>
            <a:r>
              <a:rPr lang="it" dirty="0">
                <a:latin typeface="Century Gothic" panose="020B0502020202020204" pitchFamily="34" charset="0"/>
              </a:rPr>
              <a:t>3. PIANIFICARE LO SVILUPPO</a:t>
            </a:r>
          </a:p>
          <a:p>
            <a:pPr>
              <a:lnSpc>
                <a:spcPct val="250000"/>
              </a:lnSpc>
            </a:pPr>
            <a:r>
              <a:rPr lang="it" dirty="0">
                <a:latin typeface="Century Gothic" panose="020B0502020202020204" pitchFamily="34" charset="0"/>
              </a:rPr>
              <a:t>4. TEST ED ESERCIZI</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279772832"/>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 sz="1600" dirty="0">
                          <a:effectLst/>
                          <a:latin typeface="Century Gothic" panose="020B0502020202020204" pitchFamily="34" charset="0"/>
                          <a:ea typeface="Calibri" panose="020F0502020204030204" pitchFamily="34" charset="0"/>
                          <a:cs typeface="Times New Roman" panose="02020603050405020304" pitchFamily="18" charset="0"/>
                        </a:rPr>
                        <a:t>1. ANALISI DELL'IMPATTO SUL BUSINESS</a:t>
                      </a:r>
                    </a:p>
                    <a:p>
                      <a:pPr marL="0" marR="0" lvl="0" indent="0" algn="l" defTabSz="914400" rtl="0" eaLnBrk="1" fontAlgn="auto" latinLnBrk="0" hangingPunct="1">
                        <a:lnSpc>
                          <a:spcPct val="100000"/>
                        </a:lnSpc>
                        <a:spcBef>
                          <a:spcPts val="0"/>
                        </a:spcBef>
                        <a:spcAft>
                          <a:spcPts val="0"/>
                        </a:spcAft>
                        <a:buClrTx/>
                        <a:buSzTx/>
                        <a:buFontTx/>
                        <a:buNone/>
                        <a:tabLst/>
                        <a:defRPr/>
                      </a:pPr>
                      <a:r>
                        <a:rPr lang="it" sz="1400" b="0" dirty="0">
                          <a:effectLst/>
                          <a:latin typeface="Century Gothic" panose="020B0502020202020204" pitchFamily="34" charset="0"/>
                          <a:ea typeface="Calibri" panose="020F0502020204030204" pitchFamily="34" charset="0"/>
                          <a:cs typeface="Times New Roman" panose="02020603050405020304" pitchFamily="18" charset="0"/>
                        </a:rPr>
                        <a:t>Durante questa fase, valuterai i fattori che potrebbero avere un impatto potenzialmente negativo sulla tua attività e creerai un'analisi dell'impatto aziendale (BIA). Rivedere la BIA con il senior management e le principali parti interessate per garantire la visibilità.</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1. ANALISI DELL'IMPATTO SUL BUSINESS</a:t>
            </a:r>
          </a:p>
        </p:txBody>
      </p:sp>
    </p:spTree>
    <p:extLst>
      <p:ext uri="{BB962C8B-B14F-4D97-AF65-F5344CB8AC3E}">
        <p14:creationId xmlns:p14="http://schemas.microsoft.com/office/powerpoint/2010/main" val="290575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170180105"/>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 sz="1600" dirty="0">
                          <a:effectLst/>
                          <a:latin typeface="Century Gothic" panose="020B0502020202020204" pitchFamily="34" charset="0"/>
                          <a:ea typeface="Calibri" panose="020F0502020204030204" pitchFamily="34" charset="0"/>
                          <a:cs typeface="Times New Roman" panose="02020603050405020304" pitchFamily="18" charset="0"/>
                        </a:rPr>
                        <a:t>2. STRATEGIE DI RECUPERO</a:t>
                      </a:r>
                    </a:p>
                    <a:p>
                      <a:pPr marL="0" marR="0" lvl="0" indent="0" algn="l" defTabSz="914400" rtl="0" eaLnBrk="1" fontAlgn="auto" latinLnBrk="0" hangingPunct="1">
                        <a:lnSpc>
                          <a:spcPct val="100000"/>
                        </a:lnSpc>
                        <a:spcBef>
                          <a:spcPts val="0"/>
                        </a:spcBef>
                        <a:spcAft>
                          <a:spcPts val="0"/>
                        </a:spcAft>
                        <a:buClrTx/>
                        <a:buSzTx/>
                        <a:buFontTx/>
                        <a:buNone/>
                        <a:tabLst/>
                        <a:defRPr/>
                      </a:pPr>
                      <a:r>
                        <a:rPr lang="it" sz="1400" b="0" dirty="0">
                          <a:effectLst/>
                          <a:latin typeface="Century Gothic" panose="020B0502020202020204" pitchFamily="34" charset="0"/>
                          <a:ea typeface="Calibri" panose="020F0502020204030204" pitchFamily="34" charset="0"/>
                          <a:cs typeface="Times New Roman" panose="02020603050405020304" pitchFamily="18" charset="0"/>
                        </a:rPr>
                        <a:t>Identificare e documentare tutti i requisiti delle risorse in base ai BIA completati nel passaggio precedente. Determinare una strategia di recupero plausibile in base alle esigenze dell'azienda e della BIA e documentare e implementare tale strategia.</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2. STRATEGIE DI RECUPERO</a:t>
            </a:r>
          </a:p>
        </p:txBody>
      </p:sp>
    </p:spTree>
    <p:extLst>
      <p:ext uri="{BB962C8B-B14F-4D97-AF65-F5344CB8AC3E}">
        <p14:creationId xmlns:p14="http://schemas.microsoft.com/office/powerpoint/2010/main" val="308193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438250281"/>
              </p:ext>
            </p:extLst>
          </p:nvPr>
        </p:nvGraphicFramePr>
        <p:xfrm>
          <a:off x="368968" y="444717"/>
          <a:ext cx="1152144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21440">
                  <a:extLst>
                    <a:ext uri="{9D8B030D-6E8A-4147-A177-3AD203B41FA5}">
                      <a16:colId xmlns:a16="http://schemas.microsoft.com/office/drawing/2014/main" val="3503263246"/>
                    </a:ext>
                  </a:extLst>
                </a:gridCol>
              </a:tblGrid>
              <a:tr h="1188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 sz="1600" dirty="0">
                          <a:effectLst/>
                          <a:latin typeface="Century Gothic" panose="020B0502020202020204" pitchFamily="34" charset="0"/>
                          <a:ea typeface="Calibri" panose="020F0502020204030204" pitchFamily="34" charset="0"/>
                          <a:cs typeface="Times New Roman" panose="02020603050405020304" pitchFamily="18" charset="0"/>
                        </a:rPr>
                        <a:t>3. PIANIFICARE LO SVILUPPO</a:t>
                      </a:r>
                    </a:p>
                    <a:p>
                      <a:pPr marL="0" marR="0" lvl="0" indent="0" algn="l" defTabSz="914400" rtl="0" eaLnBrk="1" fontAlgn="auto" latinLnBrk="0" hangingPunct="1">
                        <a:lnSpc>
                          <a:spcPct val="100000"/>
                        </a:lnSpc>
                        <a:spcBef>
                          <a:spcPts val="0"/>
                        </a:spcBef>
                        <a:spcAft>
                          <a:spcPts val="0"/>
                        </a:spcAft>
                        <a:buClrTx/>
                        <a:buSzTx/>
                        <a:buFontTx/>
                        <a:buNone/>
                        <a:tabLst/>
                        <a:defRPr/>
                      </a:pPr>
                      <a:r>
                        <a:rPr lang="it" sz="1400" b="0" dirty="0">
                          <a:effectLst/>
                          <a:latin typeface="Century Gothic" panose="020B0502020202020204" pitchFamily="34" charset="0"/>
                          <a:ea typeface="Calibri" panose="020F0502020204030204" pitchFamily="34" charset="0"/>
                          <a:cs typeface="Times New Roman" panose="02020603050405020304" pitchFamily="18" charset="0"/>
                        </a:rPr>
                        <a:t>Sviluppare il quadro per il piano di continuità, stabilire e organizzare i team di ripristino e sviluppare un piano di ricollocazione in caso di interruzione o disastro. Crea un piano di continuità aziendale completo e un piano di disaster recovery IT e registra entrambi in un documento flessibile e diffuso. Ottieni l'approvazione della direzione superiore al completamento.</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729673668"/>
                  </a:ext>
                </a:extLst>
              </a:tr>
              <a:tr h="429768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3. PIANIFICARE LO SVILUPPO</a:t>
            </a:r>
          </a:p>
        </p:txBody>
      </p:sp>
    </p:spTree>
    <p:extLst>
      <p:ext uri="{BB962C8B-B14F-4D97-AF65-F5344CB8AC3E}">
        <p14:creationId xmlns:p14="http://schemas.microsoft.com/office/powerpoint/2010/main" val="233909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982599763"/>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 sz="1600" dirty="0">
                          <a:effectLst/>
                          <a:latin typeface="Century Gothic" panose="020B0502020202020204" pitchFamily="34" charset="0"/>
                          <a:ea typeface="Calibri" panose="020F0502020204030204" pitchFamily="34" charset="0"/>
                          <a:cs typeface="Times New Roman" panose="02020603050405020304" pitchFamily="18" charset="0"/>
                        </a:rPr>
                        <a:t>4. TEST ED ESERCIZI</a:t>
                      </a:r>
                    </a:p>
                    <a:p>
                      <a:pPr marL="0" marR="0" lvl="0" indent="0" algn="l" defTabSz="914400" rtl="0" eaLnBrk="1" fontAlgn="auto" latinLnBrk="0" hangingPunct="1">
                        <a:lnSpc>
                          <a:spcPct val="100000"/>
                        </a:lnSpc>
                        <a:spcBef>
                          <a:spcPts val="0"/>
                        </a:spcBef>
                        <a:spcAft>
                          <a:spcPts val="0"/>
                        </a:spcAft>
                        <a:buClrTx/>
                        <a:buSzTx/>
                        <a:buFontTx/>
                        <a:buNone/>
                        <a:tabLst/>
                        <a:defRPr/>
                      </a:pPr>
                      <a:r>
                        <a:rPr lang="it" sz="1400" b="0" dirty="0">
                          <a:effectLst/>
                          <a:latin typeface="Century Gothic" panose="020B0502020202020204" pitchFamily="34" charset="0"/>
                          <a:ea typeface="Calibri" panose="020F0502020204030204" pitchFamily="34" charset="0"/>
                          <a:cs typeface="Times New Roman" panose="02020603050405020304" pitchFamily="18" charset="0"/>
                        </a:rPr>
                        <a:t>Creare un piano di test ed esercizi successivi che possono essere eseguiti dall'azienda per garantire che il piano di continuità aziendale (BCP) funzioni correttamente. Aggiornare il BCP in base alle esigenze in base ai test e agli esercizi. </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4. TEST ED ESERCIZI</a:t>
            </a:r>
          </a:p>
        </p:txBody>
      </p:sp>
    </p:spTree>
    <p:extLst>
      <p:ext uri="{BB962C8B-B14F-4D97-AF65-F5344CB8AC3E}">
        <p14:creationId xmlns:p14="http://schemas.microsoft.com/office/powerpoint/2010/main" val="224402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it" b="1" dirty="0">
                <a:solidFill>
                  <a:schemeClr val="bg1"/>
                </a:solidFill>
                <a:latin typeface="Century Gothic" panose="020B0502020202020204" pitchFamily="34" charset="0"/>
                <a:ea typeface="Arial" charset="0"/>
                <a:cs typeface="Arial" charset="0"/>
              </a:rPr>
              <a:t>CRONOLOGIA DELLE VERSIONI</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it" sz="1400" dirty="0">
                          <a:effectLst/>
                          <a:latin typeface="Century Gothic" panose="020B0502020202020204" pitchFamily="34" charset="0"/>
                        </a:rPr>
                        <a:t>CRONOLOGIA DELLE VERSIONI</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it" sz="1400" b="1">
                          <a:solidFill>
                            <a:schemeClr val="tx1"/>
                          </a:solidFill>
                          <a:effectLst/>
                          <a:latin typeface="Century Gothic" panose="020B0502020202020204" pitchFamily="34" charset="0"/>
                        </a:rPr>
                        <a:t>VERSIONE</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it" sz="1400" b="1" dirty="0">
                          <a:solidFill>
                            <a:schemeClr val="tx1"/>
                          </a:solidFill>
                          <a:effectLst/>
                          <a:latin typeface="Century Gothic" panose="020B0502020202020204" pitchFamily="34" charset="0"/>
                        </a:rPr>
                        <a:t>APPROVATO DA</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it" sz="1400" b="1" dirty="0">
                          <a:solidFill>
                            <a:schemeClr val="tx1"/>
                          </a:solidFill>
                          <a:effectLst/>
                          <a:latin typeface="Century Gothic" panose="020B0502020202020204" pitchFamily="34" charset="0"/>
                        </a:rPr>
                        <a:t>DATA DI REVISIONE</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it" sz="1400" b="1">
                          <a:solidFill>
                            <a:schemeClr val="tx1"/>
                          </a:solidFill>
                          <a:effectLst/>
                          <a:latin typeface="Century Gothic" panose="020B0502020202020204" pitchFamily="34" charset="0"/>
                        </a:rPr>
                        <a:t>DESCRIZIONE DEL CAMBIAMENTO</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it" sz="1400" b="1" dirty="0">
                          <a:solidFill>
                            <a:schemeClr val="tx1"/>
                          </a:solidFill>
                          <a:effectLst/>
                          <a:latin typeface="Century Gothic" panose="020B0502020202020204" pitchFamily="34" charset="0"/>
                        </a:rPr>
                        <a:t>AUTORE</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it" sz="1400" dirty="0">
                          <a:effectLst/>
                          <a:latin typeface="Century Gothic" panose="020B0502020202020204" pitchFamily="34" charset="0"/>
                        </a:rPr>
                        <a:t>PREPARATO DA</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it" sz="1400" b="1" dirty="0">
                          <a:solidFill>
                            <a:schemeClr val="bg1"/>
                          </a:solidFill>
                          <a:effectLst/>
                          <a:latin typeface="Century Gothic" panose="020B0502020202020204" pitchFamily="34" charset="0"/>
                        </a:rPr>
                        <a:t>TITOLO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it" sz="1400" b="1" dirty="0">
                          <a:solidFill>
                            <a:schemeClr val="bg1"/>
                          </a:solidFill>
                          <a:effectLst/>
                          <a:latin typeface="Century Gothic" panose="020B0502020202020204" pitchFamily="34" charset="0"/>
                        </a:rPr>
                        <a:t>DATTERO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it" sz="1400" dirty="0">
                          <a:effectLst/>
                          <a:latin typeface="Century Gothic" panose="020B0502020202020204" pitchFamily="34" charset="0"/>
                        </a:rPr>
                        <a:t>APPROVATO DA</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it" sz="1400" b="1" dirty="0">
                          <a:solidFill>
                            <a:schemeClr val="bg1"/>
                          </a:solidFill>
                          <a:effectLst/>
                          <a:latin typeface="Century Gothic" panose="020B0502020202020204" pitchFamily="34" charset="0"/>
                        </a:rPr>
                        <a:t>TITOLO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it" sz="1400" b="1" dirty="0">
                          <a:solidFill>
                            <a:schemeClr val="bg1"/>
                          </a:solidFill>
                          <a:effectLst/>
                          <a:latin typeface="Century Gothic" panose="020B0502020202020204" pitchFamily="34" charset="0"/>
                        </a:rPr>
                        <a:t>DATTERO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it" sz="1600" b="1" dirty="0">
                          <a:solidFill>
                            <a:schemeClr val="tx1"/>
                          </a:solidFill>
                          <a:effectLst/>
                          <a:latin typeface="Century Gothic" panose="020B0502020202020204" pitchFamily="34" charset="0"/>
                        </a:rPr>
                        <a:t>DISCONOSCIMENTO</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it" sz="1400" b="0" dirty="0">
                          <a:solidFill>
                            <a:schemeClr val="tx1"/>
                          </a:solidFill>
                          <a:effectLst/>
                          <a:latin typeface="Century Gothic" panose="020B0502020202020204" pitchFamily="34" charset="0"/>
                        </a:rPr>
                        <a:t>Tutti gli articoli, i modelli o le informazioni fornite da Smartsheet sul sito Web sono solo di riferimento. Mentre ci sforziamo di mantenere le informazioni aggiornate e corrette, non rilasciamo dichiarazioni o garanzie di alcun tipo, esplicite o implicite, circa la completezza, l'accuratezza, l'affidabilità, l'idoneità o la disponibilità in relazione al sito Web o alle informazioni, agli articoli, ai modelli o alla grafica correlata contenuti nel sito Web. Qualsiasi affidamento che fai su tali informazioni è quindi strettamente a tuo rischio.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Business-Continuity-Procedure-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B10221DC-2FA5-4370-8329-27271EA1F809}" vid="{D9C3A4EB-AC78-4B02-A3CF-216AB00647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IC-Business-Continuity-Procedure-Template_PowerPoint</Template>
  <TotalTime>3</TotalTime>
  <Words>404</Words>
  <Application>Microsoft Macintosh PowerPoint</Application>
  <PresentationFormat>Widescreen</PresentationFormat>
  <Paragraphs>57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 Unicode MS</vt:lpstr>
      <vt:lpstr>Arial</vt:lpstr>
      <vt:lpstr>Calibri</vt:lpstr>
      <vt:lpstr>Calibri Light</vt:lpstr>
      <vt:lpstr>Century Gothic</vt:lpstr>
      <vt:lpstr>IC-Business-Continuity-Procedure-Template_PowerPoint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PowerPoint</dc:title>
  <dc:creator>Jason Flores</dc:creator>
  <cp:lastModifiedBy>Jason Flores</cp:lastModifiedBy>
  <cp:revision>2</cp:revision>
  <dcterms:created xsi:type="dcterms:W3CDTF">2022-08-22T22:26:20Z</dcterms:created>
  <dcterms:modified xsi:type="dcterms:W3CDTF">2022-09-11T04:31:00Z</dcterms:modified>
</cp:coreProperties>
</file>