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8" r:id="rId2"/>
    <p:sldId id="309" r:id="rId3"/>
    <p:sldId id="267" r:id="rId4"/>
    <p:sldId id="310" r:id="rId5"/>
    <p:sldId id="311" r:id="rId6"/>
    <p:sldId id="312" r:id="rId7"/>
    <p:sldId id="282" r:id="rId8"/>
    <p:sldId id="29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AF6"/>
    <a:srgbClr val="5B7191"/>
    <a:srgbClr val="CDD5DD"/>
    <a:srgbClr val="74859B"/>
    <a:srgbClr val="C4D2E7"/>
    <a:srgbClr val="F0A622"/>
    <a:srgbClr val="5E913E"/>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447"/>
  </p:normalViewPr>
  <p:slideViewPr>
    <p:cSldViewPr snapToGrid="0" snapToObjects="1">
      <p:cViewPr varScale="1">
        <p:scale>
          <a:sx n="112" d="100"/>
          <a:sy n="112" d="100"/>
        </p:scale>
        <p:origin x="496" y="184"/>
      </p:cViewPr>
      <p:guideLst>
        <p:guide orient="horz" pos="2160"/>
        <p:guide pos="384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878975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561599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86122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339188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932270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PROCEDIMENTO DE CONTINUIDADE DE NEGÓCIOS</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647277"/>
            <a:ext cx="11221474" cy="1569660"/>
          </a:xfrm>
          <a:prstGeom prst="rect">
            <a:avLst/>
          </a:prstGeom>
          <a:noFill/>
        </p:spPr>
        <p:txBody>
          <a:bodyPr wrap="square" rtlCol="0">
            <a:spAutoFit/>
          </a:bodyPr>
          <a:lstStyle/>
          <a:p>
            <a:r>
              <a:rPr lang="pt" sz="4800" dirty="0">
                <a:latin typeface="Century Gothic" panose="020B0502020202020204" pitchFamily="34" charset="0"/>
              </a:rPr>
              <a:t>PROCEDIMENTO DE CONTINUIDADE DE NEGÓCIOS</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977839"/>
            <a:ext cx="7854449" cy="2862322"/>
          </a:xfrm>
          <a:prstGeom prst="rect">
            <a:avLst/>
          </a:prstGeom>
          <a:noFill/>
        </p:spPr>
        <p:txBody>
          <a:bodyPr wrap="square" rtlCol="0">
            <a:spAutoFit/>
          </a:bodyPr>
          <a:lstStyle/>
          <a:p>
            <a:r>
              <a:rPr lang="pt" sz="2000" dirty="0">
                <a:latin typeface="Century Gothic" panose="020B0502020202020204" pitchFamily="34" charset="0"/>
              </a:rPr>
              <a:t>NOME DA EMPRESA</a:t>
            </a:r>
          </a:p>
          <a:p>
            <a:r>
              <a:rPr lang="pt" sz="2000" dirty="0">
                <a:latin typeface="Century Gothic" panose="020B0502020202020204" pitchFamily="34" charset="0"/>
              </a:rPr>
              <a:t>Endereço de rua</a:t>
            </a:r>
          </a:p>
          <a:p>
            <a:r>
              <a:rPr lang="pt" sz="2000" dirty="0">
                <a:latin typeface="Century Gothic" panose="020B0502020202020204" pitchFamily="34" charset="0"/>
              </a:rPr>
              <a:t>Cidade, Estado e Zip</a:t>
            </a:r>
          </a:p>
          <a:p>
            <a:endParaRPr lang="en-US" sz="2000" dirty="0">
              <a:latin typeface="Century Gothic" panose="020B0502020202020204" pitchFamily="34" charset="0"/>
            </a:endParaRPr>
          </a:p>
          <a:p>
            <a:r>
              <a:rPr lang="pt" sz="2000" dirty="0" err="1">
                <a:latin typeface="Century Gothic" panose="020B0502020202020204" pitchFamily="34" charset="0"/>
              </a:rPr>
              <a:t>webaddress.com</a:t>
            </a:r>
            <a:endParaRPr lang="en-US" sz="2000" dirty="0">
              <a:latin typeface="Century Gothic" panose="020B0502020202020204" pitchFamily="34" charset="0"/>
            </a:endParaRPr>
          </a:p>
          <a:p>
            <a:endParaRPr lang="en-US" sz="2000" dirty="0">
              <a:latin typeface="Century Gothic" panose="020B0502020202020204" pitchFamily="34" charset="0"/>
            </a:endParaRPr>
          </a:p>
          <a:p>
            <a:r>
              <a:rPr lang="pt" sz="2000" dirty="0">
                <a:latin typeface="Century Gothic" panose="020B0502020202020204" pitchFamily="34" charset="0"/>
              </a:rPr>
              <a:t>VERSÃO 0.0.0</a:t>
            </a:r>
          </a:p>
          <a:p>
            <a:endParaRPr lang="en-US" sz="2000" dirty="0">
              <a:latin typeface="Century Gothic" panose="020B0502020202020204" pitchFamily="34" charset="0"/>
            </a:endParaRPr>
          </a:p>
          <a:p>
            <a:r>
              <a:rPr lang="pt" sz="2000" dirty="0">
                <a:latin typeface="Century Gothic" panose="020B0502020202020204" pitchFamily="34" charset="0"/>
              </a:rPr>
              <a:t>00/00/0000</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647825"/>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880374"/>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pt" sz="4400" b="1" dirty="0">
                  <a:solidFill>
                    <a:schemeClr val="bg1"/>
                  </a:solidFill>
                  <a:latin typeface="Century Gothic" panose="020B0502020202020204" pitchFamily="34" charset="0"/>
                </a:rPr>
                <a:t>TEU</a:t>
              </a:r>
            </a:p>
            <a:p>
              <a:pPr algn="ctr"/>
              <a:r>
                <a:rPr lang="pt" sz="4400" b="1" dirty="0">
                  <a:solidFill>
                    <a:schemeClr val="bg1"/>
                  </a:solidFill>
                  <a:latin typeface="Century Gothic" panose="020B0502020202020204" pitchFamily="34" charset="0"/>
                </a:rPr>
                <a:t>LOGOTIPO</a:t>
              </a:r>
            </a:p>
          </p:txBody>
        </p:sp>
      </p:grpSp>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573916385"/>
              </p:ext>
            </p:extLst>
          </p:nvPr>
        </p:nvGraphicFramePr>
        <p:xfrm>
          <a:off x="328246" y="228600"/>
          <a:ext cx="11578003"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549811">
                  <a:extLst>
                    <a:ext uri="{9D8B030D-6E8A-4147-A177-3AD203B41FA5}">
                      <a16:colId xmlns:a16="http://schemas.microsoft.com/office/drawing/2014/main" val="2448353432"/>
                    </a:ext>
                  </a:extLst>
                </a:gridCol>
                <a:gridCol w="10028192">
                  <a:extLst>
                    <a:ext uri="{9D8B030D-6E8A-4147-A177-3AD203B41FA5}">
                      <a16:colId xmlns:a16="http://schemas.microsoft.com/office/drawing/2014/main" val="185754983"/>
                    </a:ext>
                  </a:extLst>
                </a:gridCol>
              </a:tblGrid>
              <a:tr h="5543550">
                <a:tc>
                  <a:txBody>
                    <a:bodyPr/>
                    <a:lstStyle/>
                    <a:p>
                      <a:pPr algn="l" fontAlgn="b"/>
                      <a:r>
                        <a:rPr lang="pt" sz="1400" b="1" u="none" strike="noStrike" dirty="0">
                          <a:solidFill>
                            <a:schemeClr val="bg1"/>
                          </a:solidFill>
                          <a:effectLst/>
                          <a:latin typeface="Century Gothic" panose="020B0502020202020204" pitchFamily="34" charset="0"/>
                        </a:rPr>
                        <a:t>MESA</a:t>
                      </a:r>
                    </a:p>
                    <a:p>
                      <a:pPr algn="l" fontAlgn="b"/>
                      <a:r>
                        <a:rPr lang="pt" sz="1400" b="1" i="0" u="none" strike="noStrike" dirty="0">
                          <a:solidFill>
                            <a:schemeClr val="bg1"/>
                          </a:solidFill>
                          <a:effectLst/>
                          <a:latin typeface="Century Gothic" panose="020B0502020202020204" pitchFamily="34" charset="0"/>
                        </a:rPr>
                        <a:t>De</a:t>
                      </a:r>
                    </a:p>
                    <a:p>
                      <a:pPr algn="l" fontAlgn="b"/>
                      <a:r>
                        <a:rPr lang="pt" sz="1400" b="1" i="0" u="none" strike="noStrike" dirty="0">
                          <a:solidFill>
                            <a:schemeClr val="bg1"/>
                          </a:solidFill>
                          <a:effectLst/>
                          <a:latin typeface="Century Gothic" panose="020B0502020202020204" pitchFamily="34" charset="0"/>
                        </a:rPr>
                        <a:t>CONTEÚDO</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1171575" y="6477000"/>
            <a:ext cx="10893466"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O QUE HÁ DENTRO</a:t>
            </a:r>
          </a:p>
        </p:txBody>
      </p:sp>
      <p:sp>
        <p:nvSpPr>
          <p:cNvPr id="3" name="TextBox 2">
            <a:extLst>
              <a:ext uri="{FF2B5EF4-FFF2-40B4-BE49-F238E27FC236}">
                <a16:creationId xmlns:a16="http://schemas.microsoft.com/office/drawing/2014/main" id="{2F866523-4C8E-7643-889D-E7B32BD5DA74}"/>
              </a:ext>
            </a:extLst>
          </p:cNvPr>
          <p:cNvSpPr txBox="1"/>
          <p:nvPr/>
        </p:nvSpPr>
        <p:spPr>
          <a:xfrm>
            <a:off x="1973179" y="876716"/>
            <a:ext cx="9890575" cy="2740366"/>
          </a:xfrm>
          <a:prstGeom prst="rect">
            <a:avLst/>
          </a:prstGeom>
          <a:noFill/>
        </p:spPr>
        <p:txBody>
          <a:bodyPr wrap="square" numCol="1" rtlCol="0">
            <a:spAutoFit/>
          </a:bodyPr>
          <a:lstStyle/>
          <a:p>
            <a:pPr>
              <a:lnSpc>
                <a:spcPct val="250000"/>
              </a:lnSpc>
            </a:pPr>
            <a:r>
              <a:rPr lang="pt" dirty="0">
                <a:latin typeface="Century Gothic" panose="020B0502020202020204" pitchFamily="34" charset="0"/>
              </a:rPr>
              <a:t>1. ANÁLISE DE IMPACTO NOS NEGÓCIOS</a:t>
            </a:r>
          </a:p>
          <a:p>
            <a:pPr>
              <a:lnSpc>
                <a:spcPct val="250000"/>
              </a:lnSpc>
            </a:pPr>
            <a:r>
              <a:rPr lang="pt" dirty="0">
                <a:latin typeface="Century Gothic" panose="020B0502020202020204" pitchFamily="34" charset="0"/>
              </a:rPr>
              <a:t>2. ESTRATÉGIAS DE RECUPERAÇÃO</a:t>
            </a:r>
          </a:p>
          <a:p>
            <a:pPr>
              <a:lnSpc>
                <a:spcPct val="250000"/>
              </a:lnSpc>
            </a:pPr>
            <a:r>
              <a:rPr lang="pt" dirty="0">
                <a:latin typeface="Century Gothic" panose="020B0502020202020204" pitchFamily="34" charset="0"/>
              </a:rPr>
              <a:t>3. DESENVOLVIMENTO DE PLANOS</a:t>
            </a:r>
          </a:p>
          <a:p>
            <a:pPr>
              <a:lnSpc>
                <a:spcPct val="250000"/>
              </a:lnSpc>
            </a:pPr>
            <a:r>
              <a:rPr lang="pt" dirty="0">
                <a:latin typeface="Century Gothic" panose="020B0502020202020204" pitchFamily="34" charset="0"/>
              </a:rPr>
              <a:t>4. TESTES E EXERCÍCIOS</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3279772832"/>
              </p:ext>
            </p:extLst>
          </p:nvPr>
        </p:nvGraphicFramePr>
        <p:xfrm>
          <a:off x="368968" y="444717"/>
          <a:ext cx="11502190" cy="5486400"/>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02190">
                  <a:extLst>
                    <a:ext uri="{9D8B030D-6E8A-4147-A177-3AD203B41FA5}">
                      <a16:colId xmlns:a16="http://schemas.microsoft.com/office/drawing/2014/main" val="3503263246"/>
                    </a:ext>
                  </a:extLst>
                </a:gridCol>
              </a:tblGrid>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 sz="1600" dirty="0">
                          <a:effectLst/>
                          <a:latin typeface="Century Gothic" panose="020B0502020202020204" pitchFamily="34" charset="0"/>
                          <a:ea typeface="Calibri" panose="020F0502020204030204" pitchFamily="34" charset="0"/>
                          <a:cs typeface="Times New Roman" panose="02020603050405020304" pitchFamily="18" charset="0"/>
                        </a:rPr>
                        <a:t>1. ANÁLISE DE IMPACTO NOS NEGÓCIOS</a:t>
                      </a:r>
                    </a:p>
                    <a:p>
                      <a:pPr marL="0" marR="0" lvl="0" indent="0" algn="l" defTabSz="914400" rtl="0" eaLnBrk="1" fontAlgn="auto" latinLnBrk="0" hangingPunct="1">
                        <a:lnSpc>
                          <a:spcPct val="100000"/>
                        </a:lnSpc>
                        <a:spcBef>
                          <a:spcPts val="0"/>
                        </a:spcBef>
                        <a:spcAft>
                          <a:spcPts val="0"/>
                        </a:spcAft>
                        <a:buClrTx/>
                        <a:buSzTx/>
                        <a:buFontTx/>
                        <a:buNone/>
                        <a:tabLst/>
                        <a:defRPr/>
                      </a:pPr>
                      <a:r>
                        <a:rPr lang="pt" sz="1400" b="0" dirty="0">
                          <a:effectLst/>
                          <a:latin typeface="Century Gothic" panose="020B0502020202020204" pitchFamily="34" charset="0"/>
                          <a:ea typeface="Calibri" panose="020F0502020204030204" pitchFamily="34" charset="0"/>
                          <a:cs typeface="Times New Roman" panose="02020603050405020304" pitchFamily="18" charset="0"/>
                        </a:rPr>
                        <a:t>Durante esta fase, você avaliará fatores que podem ter um impacto potencialmente negativo no seu negócio e criará uma análise de impacto nos negócios (BIA). Revise a BIA com a alta administração e as principais partes interessadas para garantir visibilidade.</a:t>
                      </a:r>
                      <a:endParaRPr lang="en-US" sz="16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729673668"/>
                  </a:ext>
                </a:extLst>
              </a:tr>
              <a:tr h="4572000">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1. ANÁLISE DE IMPACTO NOS NEGÓCIOS</a:t>
            </a:r>
          </a:p>
        </p:txBody>
      </p:sp>
    </p:spTree>
    <p:extLst>
      <p:ext uri="{BB962C8B-B14F-4D97-AF65-F5344CB8AC3E}">
        <p14:creationId xmlns:p14="http://schemas.microsoft.com/office/powerpoint/2010/main" val="2905751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1170180105"/>
              </p:ext>
            </p:extLst>
          </p:nvPr>
        </p:nvGraphicFramePr>
        <p:xfrm>
          <a:off x="368968" y="444717"/>
          <a:ext cx="11502190" cy="5486400"/>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02190">
                  <a:extLst>
                    <a:ext uri="{9D8B030D-6E8A-4147-A177-3AD203B41FA5}">
                      <a16:colId xmlns:a16="http://schemas.microsoft.com/office/drawing/2014/main" val="3503263246"/>
                    </a:ext>
                  </a:extLst>
                </a:gridCol>
              </a:tblGrid>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 sz="1600" dirty="0">
                          <a:effectLst/>
                          <a:latin typeface="Century Gothic" panose="020B0502020202020204" pitchFamily="34" charset="0"/>
                          <a:ea typeface="Calibri" panose="020F0502020204030204" pitchFamily="34" charset="0"/>
                          <a:cs typeface="Times New Roman" panose="02020603050405020304" pitchFamily="18" charset="0"/>
                        </a:rPr>
                        <a:t>2. ESTRATÉGIAS DE RECUPERAÇÃO</a:t>
                      </a:r>
                    </a:p>
                    <a:p>
                      <a:pPr marL="0" marR="0" lvl="0" indent="0" algn="l" defTabSz="914400" rtl="0" eaLnBrk="1" fontAlgn="auto" latinLnBrk="0" hangingPunct="1">
                        <a:lnSpc>
                          <a:spcPct val="100000"/>
                        </a:lnSpc>
                        <a:spcBef>
                          <a:spcPts val="0"/>
                        </a:spcBef>
                        <a:spcAft>
                          <a:spcPts val="0"/>
                        </a:spcAft>
                        <a:buClrTx/>
                        <a:buSzTx/>
                        <a:buFontTx/>
                        <a:buNone/>
                        <a:tabLst/>
                        <a:defRPr/>
                      </a:pPr>
                      <a:r>
                        <a:rPr lang="pt" sz="1400" b="0" dirty="0">
                          <a:effectLst/>
                          <a:latin typeface="Century Gothic" panose="020B0502020202020204" pitchFamily="34" charset="0"/>
                          <a:ea typeface="Calibri" panose="020F0502020204030204" pitchFamily="34" charset="0"/>
                          <a:cs typeface="Times New Roman" panose="02020603050405020304" pitchFamily="18" charset="0"/>
                        </a:rPr>
                        <a:t>Identifique e documente todos os requisitos de recursos com base nos BIAs concluídos na etapa anterior. Determine uma estratégia de recuperação plausível baseada nas necessidades do negócio e da BIA, e documente e implemente essa estratégia.</a:t>
                      </a:r>
                      <a:endParaRPr lang="en-US" sz="16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729673668"/>
                  </a:ext>
                </a:extLst>
              </a:tr>
              <a:tr h="4572000">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2. ESTRATÉGIAS DE RECUPERAÇÃO</a:t>
            </a:r>
          </a:p>
        </p:txBody>
      </p:sp>
    </p:spTree>
    <p:extLst>
      <p:ext uri="{BB962C8B-B14F-4D97-AF65-F5344CB8AC3E}">
        <p14:creationId xmlns:p14="http://schemas.microsoft.com/office/powerpoint/2010/main" val="3081939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1438250281"/>
              </p:ext>
            </p:extLst>
          </p:nvPr>
        </p:nvGraphicFramePr>
        <p:xfrm>
          <a:off x="368968" y="444717"/>
          <a:ext cx="11521440" cy="5486400"/>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21440">
                  <a:extLst>
                    <a:ext uri="{9D8B030D-6E8A-4147-A177-3AD203B41FA5}">
                      <a16:colId xmlns:a16="http://schemas.microsoft.com/office/drawing/2014/main" val="3503263246"/>
                    </a:ext>
                  </a:extLst>
                </a:gridCol>
              </a:tblGrid>
              <a:tr h="11887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 sz="1600" dirty="0">
                          <a:effectLst/>
                          <a:latin typeface="Century Gothic" panose="020B0502020202020204" pitchFamily="34" charset="0"/>
                          <a:ea typeface="Calibri" panose="020F0502020204030204" pitchFamily="34" charset="0"/>
                          <a:cs typeface="Times New Roman" panose="02020603050405020304" pitchFamily="18" charset="0"/>
                        </a:rPr>
                        <a:t>3. DESENVOLVIMENTO DE PLANOS</a:t>
                      </a:r>
                    </a:p>
                    <a:p>
                      <a:pPr marL="0" marR="0" lvl="0" indent="0" algn="l" defTabSz="914400" rtl="0" eaLnBrk="1" fontAlgn="auto" latinLnBrk="0" hangingPunct="1">
                        <a:lnSpc>
                          <a:spcPct val="100000"/>
                        </a:lnSpc>
                        <a:spcBef>
                          <a:spcPts val="0"/>
                        </a:spcBef>
                        <a:spcAft>
                          <a:spcPts val="0"/>
                        </a:spcAft>
                        <a:buClrTx/>
                        <a:buSzTx/>
                        <a:buFontTx/>
                        <a:buNone/>
                        <a:tabLst/>
                        <a:defRPr/>
                      </a:pPr>
                      <a:r>
                        <a:rPr lang="pt" sz="1400" b="0" dirty="0">
                          <a:effectLst/>
                          <a:latin typeface="Century Gothic" panose="020B0502020202020204" pitchFamily="34" charset="0"/>
                          <a:ea typeface="Calibri" panose="020F0502020204030204" pitchFamily="34" charset="0"/>
                          <a:cs typeface="Times New Roman" panose="02020603050405020304" pitchFamily="18" charset="0"/>
                        </a:rPr>
                        <a:t>Desenvolver o quadro para o plano de continuidade, estabelecer e organizar as equipes de recuperação e desenvolver um plano de realocação em caso de interrupção ou desastre. Crie um plano completo de continuidade de negócios e um plano de recuperação de desastres de TI e regise ambos em um documento flexível e circulante. Obtenha aprovação de alta gestão após a conclusão.</a:t>
                      </a:r>
                      <a:endParaRPr lang="en-US" sz="16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extLst>
                  <a:ext uri="{0D108BD9-81ED-4DB2-BD59-A6C34878D82A}">
                    <a16:rowId xmlns:a16="http://schemas.microsoft.com/office/drawing/2014/main" val="729673668"/>
                  </a:ext>
                </a:extLst>
              </a:tr>
              <a:tr h="4297680">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3. DESENVOLVIMENTO DE PLANOS</a:t>
            </a:r>
          </a:p>
        </p:txBody>
      </p:sp>
    </p:spTree>
    <p:extLst>
      <p:ext uri="{BB962C8B-B14F-4D97-AF65-F5344CB8AC3E}">
        <p14:creationId xmlns:p14="http://schemas.microsoft.com/office/powerpoint/2010/main" val="2339094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1982599763"/>
              </p:ext>
            </p:extLst>
          </p:nvPr>
        </p:nvGraphicFramePr>
        <p:xfrm>
          <a:off x="368968" y="444717"/>
          <a:ext cx="11502190" cy="5486400"/>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02190">
                  <a:extLst>
                    <a:ext uri="{9D8B030D-6E8A-4147-A177-3AD203B41FA5}">
                      <a16:colId xmlns:a16="http://schemas.microsoft.com/office/drawing/2014/main" val="3503263246"/>
                    </a:ext>
                  </a:extLst>
                </a:gridCol>
              </a:tblGrid>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 sz="1600" dirty="0">
                          <a:effectLst/>
                          <a:latin typeface="Century Gothic" panose="020B0502020202020204" pitchFamily="34" charset="0"/>
                          <a:ea typeface="Calibri" panose="020F0502020204030204" pitchFamily="34" charset="0"/>
                          <a:cs typeface="Times New Roman" panose="02020603050405020304" pitchFamily="18" charset="0"/>
                        </a:rPr>
                        <a:t>4. TESTES E EXERCÍCIOS</a:t>
                      </a:r>
                    </a:p>
                    <a:p>
                      <a:pPr marL="0" marR="0" lvl="0" indent="0" algn="l" defTabSz="914400" rtl="0" eaLnBrk="1" fontAlgn="auto" latinLnBrk="0" hangingPunct="1">
                        <a:lnSpc>
                          <a:spcPct val="100000"/>
                        </a:lnSpc>
                        <a:spcBef>
                          <a:spcPts val="0"/>
                        </a:spcBef>
                        <a:spcAft>
                          <a:spcPts val="0"/>
                        </a:spcAft>
                        <a:buClrTx/>
                        <a:buSzTx/>
                        <a:buFontTx/>
                        <a:buNone/>
                        <a:tabLst/>
                        <a:defRPr/>
                      </a:pPr>
                      <a:r>
                        <a:rPr lang="pt" sz="1400" b="0" dirty="0">
                          <a:effectLst/>
                          <a:latin typeface="Century Gothic" panose="020B0502020202020204" pitchFamily="34" charset="0"/>
                          <a:ea typeface="Calibri" panose="020F0502020204030204" pitchFamily="34" charset="0"/>
                          <a:cs typeface="Times New Roman" panose="02020603050405020304" pitchFamily="18" charset="0"/>
                        </a:rPr>
                        <a:t>Crie um plano de teste e exercícios subsequentes que possam ser realizados pela empresa para garantir que o plano de continuidade de negócios (BCP) funcione com sucesso. Atualize o BCP conforme necessário com base nos testes e exercícios. </a:t>
                      </a:r>
                      <a:endParaRPr lang="en-US" sz="16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729673668"/>
                  </a:ext>
                </a:extLst>
              </a:tr>
              <a:tr h="4572000">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4. TESTES E EXERCÍCIOS</a:t>
            </a:r>
          </a:p>
        </p:txBody>
      </p:sp>
    </p:spTree>
    <p:extLst>
      <p:ext uri="{BB962C8B-B14F-4D97-AF65-F5344CB8AC3E}">
        <p14:creationId xmlns:p14="http://schemas.microsoft.com/office/powerpoint/2010/main" val="2244020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HISTÓRICO DA VERSÃO</a:t>
            </a:r>
          </a:p>
        </p:txBody>
      </p:sp>
      <p:graphicFrame>
        <p:nvGraphicFramePr>
          <p:cNvPr id="15" name="Table 14">
            <a:extLst>
              <a:ext uri="{FF2B5EF4-FFF2-40B4-BE49-F238E27FC236}">
                <a16:creationId xmlns:a16="http://schemas.microsoft.com/office/drawing/2014/main" id="{F9999A82-FD5A-3A4E-80B2-C7FB2AAEF6F7}"/>
              </a:ext>
            </a:extLst>
          </p:cNvPr>
          <p:cNvGraphicFramePr>
            <a:graphicFrameLocks noGrp="1"/>
          </p:cNvGraphicFramePr>
          <p:nvPr>
            <p:extLst>
              <p:ext uri="{D42A27DB-BD31-4B8C-83A1-F6EECF244321}">
                <p14:modId xmlns:p14="http://schemas.microsoft.com/office/powerpoint/2010/main" val="3555053462"/>
              </p:ext>
            </p:extLst>
          </p:nvPr>
        </p:nvGraphicFramePr>
        <p:xfrm>
          <a:off x="405063" y="506970"/>
          <a:ext cx="11353799" cy="3744189"/>
        </p:xfrm>
        <a:graphic>
          <a:graphicData uri="http://schemas.openxmlformats.org/drawingml/2006/table">
            <a:tbl>
              <a:tblPr firstRow="1" firstCol="1" bandRow="1">
                <a:tableStyleId>{5C22544A-7EE6-4342-B048-85BDC9FD1C3A}</a:tableStyleId>
              </a:tblPr>
              <a:tblGrid>
                <a:gridCol w="1012759">
                  <a:extLst>
                    <a:ext uri="{9D8B030D-6E8A-4147-A177-3AD203B41FA5}">
                      <a16:colId xmlns:a16="http://schemas.microsoft.com/office/drawing/2014/main" val="166567411"/>
                    </a:ext>
                  </a:extLst>
                </a:gridCol>
                <a:gridCol w="2577312">
                  <a:extLst>
                    <a:ext uri="{9D8B030D-6E8A-4147-A177-3AD203B41FA5}">
                      <a16:colId xmlns:a16="http://schemas.microsoft.com/office/drawing/2014/main" val="758014479"/>
                    </a:ext>
                  </a:extLst>
                </a:gridCol>
                <a:gridCol w="1475994">
                  <a:extLst>
                    <a:ext uri="{9D8B030D-6E8A-4147-A177-3AD203B41FA5}">
                      <a16:colId xmlns:a16="http://schemas.microsoft.com/office/drawing/2014/main" val="3139782178"/>
                    </a:ext>
                  </a:extLst>
                </a:gridCol>
                <a:gridCol w="3783086">
                  <a:extLst>
                    <a:ext uri="{9D8B030D-6E8A-4147-A177-3AD203B41FA5}">
                      <a16:colId xmlns:a16="http://schemas.microsoft.com/office/drawing/2014/main" val="2012729981"/>
                    </a:ext>
                  </a:extLst>
                </a:gridCol>
                <a:gridCol w="2504648">
                  <a:extLst>
                    <a:ext uri="{9D8B030D-6E8A-4147-A177-3AD203B41FA5}">
                      <a16:colId xmlns:a16="http://schemas.microsoft.com/office/drawing/2014/main" val="2293952507"/>
                    </a:ext>
                  </a:extLst>
                </a:gridCol>
              </a:tblGrid>
              <a:tr h="416021">
                <a:tc gridSpan="5">
                  <a:txBody>
                    <a:bodyPr/>
                    <a:lstStyle/>
                    <a:p>
                      <a:pPr marL="0" marR="0" algn="l">
                        <a:spcBef>
                          <a:spcPts val="300"/>
                        </a:spcBef>
                        <a:spcAft>
                          <a:spcPts val="300"/>
                        </a:spcAft>
                      </a:pPr>
                      <a:r>
                        <a:rPr lang="pt" sz="1400" dirty="0">
                          <a:effectLst/>
                          <a:latin typeface="Century Gothic" panose="020B0502020202020204" pitchFamily="34" charset="0"/>
                        </a:rPr>
                        <a:t>HISTÓRICO DA VERSÃO</a:t>
                      </a:r>
                      <a:endParaRPr lang="en-US" sz="2400" b="1" dirty="0">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9266157"/>
                  </a:ext>
                </a:extLst>
              </a:tr>
              <a:tr h="416021">
                <a:tc>
                  <a:txBody>
                    <a:bodyPr/>
                    <a:lstStyle/>
                    <a:p>
                      <a:pPr marL="0" marR="0" algn="l">
                        <a:spcBef>
                          <a:spcPts val="300"/>
                        </a:spcBef>
                        <a:spcAft>
                          <a:spcPts val="300"/>
                        </a:spcAft>
                      </a:pPr>
                      <a:r>
                        <a:rPr lang="pt" sz="1400" b="1">
                          <a:solidFill>
                            <a:schemeClr val="tx1"/>
                          </a:solidFill>
                          <a:effectLst/>
                          <a:latin typeface="Century Gothic" panose="020B0502020202020204" pitchFamily="34" charset="0"/>
                        </a:rPr>
                        <a:t>VERSÃO</a:t>
                      </a:r>
                      <a:endParaRPr lang="en-US" sz="2400" b="1">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pt" sz="1400" b="1" dirty="0">
                          <a:solidFill>
                            <a:schemeClr val="tx1"/>
                          </a:solidFill>
                          <a:effectLst/>
                          <a:latin typeface="Century Gothic" panose="020B0502020202020204" pitchFamily="34" charset="0"/>
                        </a:rPr>
                        <a:t>APROVADO POR</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pt" sz="1400" b="1" dirty="0">
                          <a:solidFill>
                            <a:schemeClr val="tx1"/>
                          </a:solidFill>
                          <a:effectLst/>
                          <a:latin typeface="Century Gothic" panose="020B0502020202020204" pitchFamily="34" charset="0"/>
                        </a:rPr>
                        <a:t>DATA DE REVISÃO</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pt" sz="1400" b="1">
                          <a:solidFill>
                            <a:schemeClr val="tx1"/>
                          </a:solidFill>
                          <a:effectLst/>
                          <a:latin typeface="Century Gothic" panose="020B0502020202020204" pitchFamily="34" charset="0"/>
                        </a:rPr>
                        <a:t>DESCRIÇÃO DA MUDANÇA</a:t>
                      </a:r>
                      <a:endParaRPr lang="en-US" sz="2400" b="1">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pt" sz="1400" b="1" dirty="0">
                          <a:solidFill>
                            <a:schemeClr val="tx1"/>
                          </a:solidFill>
                          <a:effectLst/>
                          <a:latin typeface="Century Gothic" panose="020B0502020202020204" pitchFamily="34" charset="0"/>
                        </a:rPr>
                        <a:t>AUTOR</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629097060"/>
                  </a:ext>
                </a:extLst>
              </a:tr>
              <a:tr h="416021">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19043089"/>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82363844"/>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3404358"/>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34021803"/>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19674101"/>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965387"/>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59847898"/>
                  </a:ext>
                </a:extLst>
              </a:tr>
            </a:tbl>
          </a:graphicData>
        </a:graphic>
      </p:graphicFrame>
      <p:graphicFrame>
        <p:nvGraphicFramePr>
          <p:cNvPr id="17" name="Table 16">
            <a:extLst>
              <a:ext uri="{FF2B5EF4-FFF2-40B4-BE49-F238E27FC236}">
                <a16:creationId xmlns:a16="http://schemas.microsoft.com/office/drawing/2014/main" id="{A9455C73-1B3D-6F46-AEF0-1BBBE497B265}"/>
              </a:ext>
            </a:extLst>
          </p:cNvPr>
          <p:cNvGraphicFramePr>
            <a:graphicFrameLocks noGrp="1"/>
          </p:cNvGraphicFramePr>
          <p:nvPr>
            <p:extLst>
              <p:ext uri="{D42A27DB-BD31-4B8C-83A1-F6EECF244321}">
                <p14:modId xmlns:p14="http://schemas.microsoft.com/office/powerpoint/2010/main" val="766796727"/>
              </p:ext>
            </p:extLst>
          </p:nvPr>
        </p:nvGraphicFramePr>
        <p:xfrm>
          <a:off x="405063" y="4743885"/>
          <a:ext cx="11353799" cy="1159610"/>
        </p:xfrm>
        <a:graphic>
          <a:graphicData uri="http://schemas.openxmlformats.org/drawingml/2006/table">
            <a:tbl>
              <a:tblPr firstRow="1" firstCol="1" bandRow="1">
                <a:tableStyleId>{5C22544A-7EE6-4342-B048-85BDC9FD1C3A}</a:tableStyleId>
              </a:tblPr>
              <a:tblGrid>
                <a:gridCol w="1416954">
                  <a:extLst>
                    <a:ext uri="{9D8B030D-6E8A-4147-A177-3AD203B41FA5}">
                      <a16:colId xmlns:a16="http://schemas.microsoft.com/office/drawing/2014/main" val="332525248"/>
                    </a:ext>
                  </a:extLst>
                </a:gridCol>
                <a:gridCol w="2974572">
                  <a:extLst>
                    <a:ext uri="{9D8B030D-6E8A-4147-A177-3AD203B41FA5}">
                      <a16:colId xmlns:a16="http://schemas.microsoft.com/office/drawing/2014/main" val="2863594441"/>
                    </a:ext>
                  </a:extLst>
                </a:gridCol>
                <a:gridCol w="631394">
                  <a:extLst>
                    <a:ext uri="{9D8B030D-6E8A-4147-A177-3AD203B41FA5}">
                      <a16:colId xmlns:a16="http://schemas.microsoft.com/office/drawing/2014/main" val="2637052626"/>
                    </a:ext>
                  </a:extLst>
                </a:gridCol>
                <a:gridCol w="3789898">
                  <a:extLst>
                    <a:ext uri="{9D8B030D-6E8A-4147-A177-3AD203B41FA5}">
                      <a16:colId xmlns:a16="http://schemas.microsoft.com/office/drawing/2014/main" val="1119338906"/>
                    </a:ext>
                  </a:extLst>
                </a:gridCol>
                <a:gridCol w="758434">
                  <a:extLst>
                    <a:ext uri="{9D8B030D-6E8A-4147-A177-3AD203B41FA5}">
                      <a16:colId xmlns:a16="http://schemas.microsoft.com/office/drawing/2014/main" val="1533297771"/>
                    </a:ext>
                  </a:extLst>
                </a:gridCol>
                <a:gridCol w="1782547">
                  <a:extLst>
                    <a:ext uri="{9D8B030D-6E8A-4147-A177-3AD203B41FA5}">
                      <a16:colId xmlns:a16="http://schemas.microsoft.com/office/drawing/2014/main" val="2055991214"/>
                    </a:ext>
                  </a:extLst>
                </a:gridCol>
              </a:tblGrid>
              <a:tr h="579805">
                <a:tc>
                  <a:txBody>
                    <a:bodyPr/>
                    <a:lstStyle/>
                    <a:p>
                      <a:pPr marL="0" marR="0" algn="l">
                        <a:spcBef>
                          <a:spcPts val="0"/>
                        </a:spcBef>
                        <a:spcAft>
                          <a:spcPts val="0"/>
                        </a:spcAft>
                      </a:pPr>
                      <a:r>
                        <a:rPr lang="pt" sz="1400" dirty="0">
                          <a:effectLst/>
                          <a:latin typeface="Century Gothic" panose="020B0502020202020204" pitchFamily="34" charset="0"/>
                        </a:rPr>
                        <a:t>PREPARADO POR</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pt" sz="1400" b="1" dirty="0">
                          <a:solidFill>
                            <a:schemeClr val="bg1"/>
                          </a:solidFill>
                          <a:effectLst/>
                          <a:latin typeface="Century Gothic" panose="020B0502020202020204" pitchFamily="34" charset="0"/>
                        </a:rPr>
                        <a:t>TÍTULO</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pt" sz="1400" b="1" dirty="0">
                          <a:solidFill>
                            <a:schemeClr val="bg1"/>
                          </a:solidFill>
                          <a:effectLst/>
                          <a:latin typeface="Century Gothic" panose="020B0502020202020204" pitchFamily="34" charset="0"/>
                        </a:rPr>
                        <a:t>DATA</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31881248"/>
                  </a:ext>
                </a:extLst>
              </a:tr>
              <a:tr h="579805">
                <a:tc>
                  <a:txBody>
                    <a:bodyPr/>
                    <a:lstStyle/>
                    <a:p>
                      <a:pPr marL="0" marR="0" algn="l">
                        <a:spcBef>
                          <a:spcPts val="0"/>
                        </a:spcBef>
                        <a:spcAft>
                          <a:spcPts val="0"/>
                        </a:spcAft>
                      </a:pPr>
                      <a:r>
                        <a:rPr lang="pt" sz="1400" dirty="0">
                          <a:effectLst/>
                          <a:latin typeface="Century Gothic" panose="020B0502020202020204" pitchFamily="34" charset="0"/>
                        </a:rPr>
                        <a:t>APROVADO POR</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pt" sz="1400" b="1" dirty="0">
                          <a:solidFill>
                            <a:schemeClr val="bg1"/>
                          </a:solidFill>
                          <a:effectLst/>
                          <a:latin typeface="Century Gothic" panose="020B0502020202020204" pitchFamily="34" charset="0"/>
                        </a:rPr>
                        <a:t>TÍTULO</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pt" sz="1400" b="1" dirty="0">
                          <a:solidFill>
                            <a:schemeClr val="bg1"/>
                          </a:solidFill>
                          <a:effectLst/>
                          <a:latin typeface="Century Gothic" panose="020B0502020202020204" pitchFamily="34" charset="0"/>
                        </a:rPr>
                        <a:t>DATA</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36940674"/>
                  </a:ext>
                </a:extLst>
              </a:tr>
            </a:tbl>
          </a:graphicData>
        </a:graphic>
      </p:graphicFrame>
    </p:spTree>
    <p:extLst>
      <p:ext uri="{BB962C8B-B14F-4D97-AF65-F5344CB8AC3E}">
        <p14:creationId xmlns:p14="http://schemas.microsoft.com/office/powerpoint/2010/main" val="3059960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82949040"/>
              </p:ext>
            </p:extLst>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IC-Business-Continuity-Procedure-Template_PowerPoin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1" id="{B10221DC-2FA5-4370-8329-27271EA1F809}" vid="{D9C3A4EB-AC78-4B02-A3CF-216AB006472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IC-Business-Continuity-Procedure-Template_PowerPoint</Template>
  <TotalTime>4</TotalTime>
  <Words>414</Words>
  <Application>Microsoft Macintosh PowerPoint</Application>
  <PresentationFormat>Widescreen</PresentationFormat>
  <Paragraphs>57</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 Unicode MS</vt:lpstr>
      <vt:lpstr>Arial</vt:lpstr>
      <vt:lpstr>Calibri</vt:lpstr>
      <vt:lpstr>Calibri Light</vt:lpstr>
      <vt:lpstr>Century Gothic</vt:lpstr>
      <vt:lpstr>IC-Business-Continuity-Procedure-Template_PowerPoint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Jason Flores</dc:creator>
  <cp:lastModifiedBy>Jason Flores</cp:lastModifiedBy>
  <cp:revision>2</cp:revision>
  <dcterms:created xsi:type="dcterms:W3CDTF">2022-08-22T22:26:20Z</dcterms:created>
  <dcterms:modified xsi:type="dcterms:W3CDTF">2022-09-11T04:41:36Z</dcterms:modified>
</cp:coreProperties>
</file>