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8" r:id="rId2"/>
    <p:sldId id="309" r:id="rId3"/>
    <p:sldId id="267" r:id="rId4"/>
    <p:sldId id="310" r:id="rId5"/>
    <p:sldId id="311" r:id="rId6"/>
    <p:sldId id="312" r:id="rId7"/>
    <p:sldId id="282" r:id="rId8"/>
    <p:sldId id="29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AF6"/>
    <a:srgbClr val="5B7191"/>
    <a:srgbClr val="CDD5DD"/>
    <a:srgbClr val="74859B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975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599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22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188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702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ビジネス継続性手順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647277"/>
            <a:ext cx="1122147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6200" dirty="0">
                <a:latin typeface="Century Gothic" panose="020B0502020202020204" pitchFamily="34" charset="0"/>
              </a:rPr>
              <a:t>ビジネス継続性手順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977839"/>
            <a:ext cx="78544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latin typeface="Century Gothic" panose="020B0502020202020204" pitchFamily="34" charset="0"/>
              </a:rPr>
              <a:t>会社名</a:t>
            </a:r>
          </a:p>
          <a:p>
            <a:r>
              <a:rPr lang="ja" sz="2000" dirty="0">
                <a:latin typeface="Century Gothic" panose="020B0502020202020204" pitchFamily="34" charset="0"/>
              </a:rPr>
              <a:t>番地</a:t>
            </a:r>
          </a:p>
          <a:p>
            <a:r>
              <a:rPr lang="ja" sz="2000" dirty="0">
                <a:latin typeface="Century Gothic" panose="020B0502020202020204" pitchFamily="34" charset="0"/>
              </a:rPr>
              <a:t>市区町村、州、郵便番号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 err="1">
                <a:latin typeface="Century Gothic" panose="020B0502020202020204" pitchFamily="34" charset="0"/>
              </a:rPr>
              <a:t>webaddress.com</a:t>
            </a:r>
            <a:endParaRPr lang="en-US" sz="2000" dirty="0">
              <a:latin typeface="Century Gothic" panose="020B0502020202020204" pitchFamily="34" charset="0"/>
            </a:endParaRP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>
                <a:latin typeface="Century Gothic" panose="020B0502020202020204" pitchFamily="34" charset="0"/>
              </a:rPr>
              <a:t>バージョン 0.0.0</a:t>
            </a:r>
          </a:p>
          <a:p>
            <a:endParaRPr lang="en-US" sz="2000" dirty="0">
              <a:latin typeface="Century Gothic" panose="020B0502020202020204" pitchFamily="34" charset="0"/>
            </a:endParaRPr>
          </a:p>
          <a:p>
            <a:r>
              <a:rPr lang="ja" sz="2000" dirty="0">
                <a:latin typeface="Century Gothic" panose="020B0502020202020204" pitchFamily="34" charset="0"/>
              </a:rPr>
              <a:t>00/00/0000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2647825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880374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あなたの</a:t>
              </a:r>
            </a:p>
            <a:p>
              <a:pPr algn="ctr"/>
              <a:r>
                <a:rPr lang="ja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ロゴ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916385"/>
              </p:ext>
            </p:extLst>
          </p:nvPr>
        </p:nvGraphicFramePr>
        <p:xfrm>
          <a:off x="328246" y="228600"/>
          <a:ext cx="11578003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81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819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ja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テーブル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の</a:t>
                      </a:r>
                    </a:p>
                    <a:p>
                      <a:pPr algn="l" fontAlgn="b"/>
                      <a:r>
                        <a:rPr lang="ja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内容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1575" y="6477000"/>
            <a:ext cx="10893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中身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1973179" y="876716"/>
            <a:ext cx="9890575" cy="274036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250000"/>
              </a:lnSpc>
            </a:pPr>
            <a:r>
              <a:rPr lang="ja" dirty="0">
                <a:latin typeface="Century Gothic" panose="020B0502020202020204" pitchFamily="34" charset="0"/>
              </a:rPr>
              <a:t>1. ビジネスインパクト分析</a:t>
            </a:r>
          </a:p>
          <a:p>
            <a:pPr>
              <a:lnSpc>
                <a:spcPct val="250000"/>
              </a:lnSpc>
            </a:pPr>
            <a:r>
              <a:rPr lang="ja" dirty="0">
                <a:latin typeface="Century Gothic" panose="020B0502020202020204" pitchFamily="34" charset="0"/>
              </a:rPr>
              <a:t>2. 復旧戦略</a:t>
            </a:r>
          </a:p>
          <a:p>
            <a:pPr>
              <a:lnSpc>
                <a:spcPct val="250000"/>
              </a:lnSpc>
            </a:pPr>
            <a:r>
              <a:rPr lang="ja" dirty="0">
                <a:latin typeface="Century Gothic" panose="020B0502020202020204" pitchFamily="34" charset="0"/>
              </a:rPr>
              <a:t>3. 計画策定</a:t>
            </a:r>
          </a:p>
          <a:p>
            <a:pPr>
              <a:lnSpc>
                <a:spcPct val="250000"/>
              </a:lnSpc>
            </a:pPr>
            <a:r>
              <a:rPr lang="ja" dirty="0">
                <a:latin typeface="Century Gothic" panose="020B0502020202020204" pitchFamily="34" charset="0"/>
              </a:rPr>
              <a:t>4. テストと演習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772832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ビジネスインパクト分析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このフェーズでは、ビジネスに悪影響を及ぼす可能性のある要因を評価し、ビジネス影響分析 (BIA) を作成します。BIAを上級管理職や主要な利害関係者とともにレビューし、可視性を確保します。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1. ビジネスインパクト分析</a:t>
            </a:r>
          </a:p>
        </p:txBody>
      </p:sp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180105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復旧戦略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前の手順で完了した BIA に基づいて、すべてのリソース要件を特定して文書化します。ビジネスとBIAのニーズに基づいて妥当なリカバリ戦略を決定し、その戦略を文書化して実装します。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2. 復旧戦略</a:t>
            </a:r>
          </a:p>
        </p:txBody>
      </p:sp>
    </p:spTree>
    <p:extLst>
      <p:ext uri="{BB962C8B-B14F-4D97-AF65-F5344CB8AC3E}">
        <p14:creationId xmlns:p14="http://schemas.microsoft.com/office/powerpoint/2010/main" val="308193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50281"/>
              </p:ext>
            </p:extLst>
          </p:nvPr>
        </p:nvGraphicFramePr>
        <p:xfrm>
          <a:off x="368968" y="444717"/>
          <a:ext cx="1152144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2144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計画策定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継続性計画のフレームワークを策定し、復旧チームを確立して編成し、中断や災害が発生した場合の移転計画を策定します。徹底的なビジネス継続性計画とIT災害復旧計画を作成し、両方を柔軟で循環するドキュメントに記録します。完了時に上級管理職の承認を得る。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2976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3. 計画策定</a:t>
            </a:r>
          </a:p>
        </p:txBody>
      </p:sp>
    </p:spTree>
    <p:extLst>
      <p:ext uri="{BB962C8B-B14F-4D97-AF65-F5344CB8AC3E}">
        <p14:creationId xmlns:p14="http://schemas.microsoft.com/office/powerpoint/2010/main" val="233909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5DB2548-1866-254F-B96E-1FE384895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599763"/>
              </p:ext>
            </p:extLst>
          </p:nvPr>
        </p:nvGraphicFramePr>
        <p:xfrm>
          <a:off x="368968" y="444717"/>
          <a:ext cx="11502190" cy="5486400"/>
        </p:xfrm>
        <a:graphic>
          <a:graphicData uri="http://schemas.openxmlformats.org/drawingml/2006/table">
            <a:tbl>
              <a:tblPr firstRow="1" firstCol="1" bandRow="1">
                <a:effectLst>
                  <a:reflection blurRad="6350" stA="50000" endA="300" endPos="55000" dir="5400000" sy="-100000" algn="bl" rotWithShape="0"/>
                </a:effectLst>
                <a:tableStyleId>{5C22544A-7EE6-4342-B048-85BDC9FD1C3A}</a:tableStyleId>
              </a:tblPr>
              <a:tblGrid>
                <a:gridCol w="11502190">
                  <a:extLst>
                    <a:ext uri="{9D8B030D-6E8A-4147-A177-3AD203B41FA5}">
                      <a16:colId xmlns:a16="http://schemas.microsoft.com/office/drawing/2014/main" val="350326324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6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テストと演習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" sz="1400" b="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ビジネス継続性計画 (BCP) が正常に機能するように、ビジネスで実行できるテスト計画とその後の演習を作成します。テストと演習に基づいて、必要に応じて BCP を更新します。 </a:t>
                      </a:r>
                      <a:endParaRPr lang="en-US" sz="1600" b="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673668"/>
                  </a:ext>
                </a:extLst>
              </a:tr>
              <a:tr h="45720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4320" marR="137160" marT="274320" marB="13716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098099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4. テストと演習</a:t>
            </a:r>
          </a:p>
        </p:txBody>
      </p:sp>
    </p:spTree>
    <p:extLst>
      <p:ext uri="{BB962C8B-B14F-4D97-AF65-F5344CB8AC3E}">
        <p14:creationId xmlns:p14="http://schemas.microsoft.com/office/powerpoint/2010/main" val="224402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バージョン履歴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F9999A82-FD5A-3A4E-80B2-C7FB2AAEF6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053462"/>
              </p:ext>
            </p:extLst>
          </p:nvPr>
        </p:nvGraphicFramePr>
        <p:xfrm>
          <a:off x="405063" y="506970"/>
          <a:ext cx="11353799" cy="3744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2759">
                  <a:extLst>
                    <a:ext uri="{9D8B030D-6E8A-4147-A177-3AD203B41FA5}">
                      <a16:colId xmlns:a16="http://schemas.microsoft.com/office/drawing/2014/main" val="166567411"/>
                    </a:ext>
                  </a:extLst>
                </a:gridCol>
                <a:gridCol w="2577312">
                  <a:extLst>
                    <a:ext uri="{9D8B030D-6E8A-4147-A177-3AD203B41FA5}">
                      <a16:colId xmlns:a16="http://schemas.microsoft.com/office/drawing/2014/main" val="758014479"/>
                    </a:ext>
                  </a:extLst>
                </a:gridCol>
                <a:gridCol w="1475994">
                  <a:extLst>
                    <a:ext uri="{9D8B030D-6E8A-4147-A177-3AD203B41FA5}">
                      <a16:colId xmlns:a16="http://schemas.microsoft.com/office/drawing/2014/main" val="3139782178"/>
                    </a:ext>
                  </a:extLst>
                </a:gridCol>
                <a:gridCol w="3783086">
                  <a:extLst>
                    <a:ext uri="{9D8B030D-6E8A-4147-A177-3AD203B41FA5}">
                      <a16:colId xmlns:a16="http://schemas.microsoft.com/office/drawing/2014/main" val="2012729981"/>
                    </a:ext>
                  </a:extLst>
                </a:gridCol>
                <a:gridCol w="2504648">
                  <a:extLst>
                    <a:ext uri="{9D8B030D-6E8A-4147-A177-3AD203B41FA5}">
                      <a16:colId xmlns:a16="http://schemas.microsoft.com/office/drawing/2014/main" val="2293952507"/>
                    </a:ext>
                  </a:extLst>
                </a:gridCol>
              </a:tblGrid>
              <a:tr h="416021">
                <a:tc gridSpan="5"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バージョン履歴</a:t>
                      </a:r>
                      <a:endParaRPr lang="en-US" sz="2400" b="1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926615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バージョン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改訂日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変更の説明</a:t>
                      </a:r>
                      <a:endParaRPr lang="en-US" sz="2400" b="1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ja" sz="14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著者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097060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043089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363844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04358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021803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674101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965387"/>
                  </a:ext>
                </a:extLst>
              </a:tr>
              <a:tr h="416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R="68553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847898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A9455C73-1B3D-6F46-AEF0-1BBBE497B2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96727"/>
              </p:ext>
            </p:extLst>
          </p:nvPr>
        </p:nvGraphicFramePr>
        <p:xfrm>
          <a:off x="405063" y="4743885"/>
          <a:ext cx="11353799" cy="1159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4">
                  <a:extLst>
                    <a:ext uri="{9D8B030D-6E8A-4147-A177-3AD203B41FA5}">
                      <a16:colId xmlns:a16="http://schemas.microsoft.com/office/drawing/2014/main" val="332525248"/>
                    </a:ext>
                  </a:extLst>
                </a:gridCol>
                <a:gridCol w="2974572">
                  <a:extLst>
                    <a:ext uri="{9D8B030D-6E8A-4147-A177-3AD203B41FA5}">
                      <a16:colId xmlns:a16="http://schemas.microsoft.com/office/drawing/2014/main" val="2863594441"/>
                    </a:ext>
                  </a:extLst>
                </a:gridCol>
                <a:gridCol w="631394">
                  <a:extLst>
                    <a:ext uri="{9D8B030D-6E8A-4147-A177-3AD203B41FA5}">
                      <a16:colId xmlns:a16="http://schemas.microsoft.com/office/drawing/2014/main" val="2637052626"/>
                    </a:ext>
                  </a:extLst>
                </a:gridCol>
                <a:gridCol w="3789898">
                  <a:extLst>
                    <a:ext uri="{9D8B030D-6E8A-4147-A177-3AD203B41FA5}">
                      <a16:colId xmlns:a16="http://schemas.microsoft.com/office/drawing/2014/main" val="1119338906"/>
                    </a:ext>
                  </a:extLst>
                </a:gridCol>
                <a:gridCol w="758434">
                  <a:extLst>
                    <a:ext uri="{9D8B030D-6E8A-4147-A177-3AD203B41FA5}">
                      <a16:colId xmlns:a16="http://schemas.microsoft.com/office/drawing/2014/main" val="1533297771"/>
                    </a:ext>
                  </a:extLst>
                </a:gridCol>
                <a:gridCol w="1782547">
                  <a:extLst>
                    <a:ext uri="{9D8B030D-6E8A-4147-A177-3AD203B41FA5}">
                      <a16:colId xmlns:a16="http://schemas.microsoft.com/office/drawing/2014/main" val="2055991214"/>
                    </a:ext>
                  </a:extLst>
                </a:gridCol>
              </a:tblGrid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作成者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881248"/>
                  </a:ext>
                </a:extLst>
              </a:tr>
              <a:tr h="5798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dirty="0">
                          <a:effectLst/>
                          <a:latin typeface="Century Gothic" panose="020B0502020202020204" pitchFamily="34" charset="0"/>
                        </a:rPr>
                        <a:t>承認者</a:t>
                      </a:r>
                      <a:endParaRPr lang="en-US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タイトル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日付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6940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96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49040"/>
              </p:ext>
            </p:extLst>
          </p:nvPr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IC-Business-Continuity-Procedure-Template_PowerPoin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B10221DC-2FA5-4370-8329-27271EA1F809}" vid="{D9C3A4EB-AC78-4B02-A3CF-216AB006472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IC-Business-Continuity-Procedure-Template_PowerPoint</Template>
  <TotalTime>3</TotalTime>
  <Words>873</Words>
  <Application>Microsoft Macintosh PowerPoint</Application>
  <PresentationFormat>Widescreen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Calibri</vt:lpstr>
      <vt:lpstr>Calibri Light</vt:lpstr>
      <vt:lpstr>Century Gothic</vt:lpstr>
      <vt:lpstr>IC-Business-Continuity-Procedure-Template_PowerPoint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Jason Flores</dc:creator>
  <cp:lastModifiedBy>Jason Flores</cp:lastModifiedBy>
  <cp:revision>2</cp:revision>
  <dcterms:created xsi:type="dcterms:W3CDTF">2022-08-22T22:26:20Z</dcterms:created>
  <dcterms:modified xsi:type="dcterms:W3CDTF">2022-09-11T04:35:56Z</dcterms:modified>
</cp:coreProperties>
</file>