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PROGRAMME DE CONTINUITÉ DES ACTIVITÉS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689720"/>
            <a:ext cx="11221474" cy="2000548"/>
          </a:xfrm>
          <a:prstGeom prst="rect">
            <a:avLst/>
          </a:prstGeom>
          <a:noFill/>
        </p:spPr>
        <p:txBody>
          <a:bodyPr wrap="square" rtlCol="0">
            <a:spAutoFit/>
          </a:bodyPr>
          <a:lstStyle/>
          <a:p>
            <a:r>
              <a:rPr lang="fr" sz="6200" dirty="0">
                <a:latin typeface="Century Gothic" panose="020B0502020202020204" pitchFamily="34" charset="0"/>
              </a:rPr>
              <a:t>PROGRAMME DE CONTINUITÉ DES ACTIVITÉS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fr" sz="2000" dirty="0">
                <a:latin typeface="Century Gothic" panose="020B0502020202020204" pitchFamily="34" charset="0"/>
              </a:rPr>
              <a:t>NOM DE L'ENTREPRISE</a:t>
            </a:r>
          </a:p>
          <a:p>
            <a:r>
              <a:rPr lang="fr" sz="2000" dirty="0">
                <a:latin typeface="Century Gothic" panose="020B0502020202020204" pitchFamily="34" charset="0"/>
              </a:rPr>
              <a:t>Adresse municipale</a:t>
            </a:r>
          </a:p>
          <a:p>
            <a:r>
              <a:rPr lang="fr" sz="2000" dirty="0">
                <a:latin typeface="Century Gothic" panose="020B0502020202020204" pitchFamily="34" charset="0"/>
              </a:rPr>
              <a:t>Ville, État et Zip</a:t>
            </a:r>
          </a:p>
          <a:p>
            <a:endParaRPr lang="en-US" sz="2000" dirty="0">
              <a:latin typeface="Century Gothic" panose="020B0502020202020204" pitchFamily="34" charset="0"/>
            </a:endParaRPr>
          </a:p>
          <a:p>
            <a:r>
              <a:rPr lang="fr"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fr" sz="2000" dirty="0">
                <a:latin typeface="Century Gothic" panose="020B0502020202020204" pitchFamily="34" charset="0"/>
              </a:rPr>
              <a:t>VERSION 0.0.0</a:t>
            </a:r>
          </a:p>
          <a:p>
            <a:endParaRPr lang="en-US" sz="2000" dirty="0">
              <a:latin typeface="Century Gothic" panose="020B0502020202020204" pitchFamily="34" charset="0"/>
            </a:endParaRPr>
          </a:p>
          <a:p>
            <a:r>
              <a:rPr lang="fr"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66075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fr" sz="4400" b="1" dirty="0">
                  <a:solidFill>
                    <a:schemeClr val="bg1"/>
                  </a:solidFill>
                  <a:latin typeface="Century Gothic" panose="020B0502020202020204" pitchFamily="34" charset="0"/>
                </a:rPr>
                <a:t>VOTRE</a:t>
              </a:r>
            </a:p>
            <a:p>
              <a:pPr algn="ctr"/>
              <a:r>
                <a:rPr lang="fr"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7. PLAN DE RESTAURATION</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Les équipes de reprise après sinistre et informatique maintiennent, contrôlent et vérifient périodiquement tous les dossiers qui sont essentiels à la poursuite des opérations commerciales et qui seraient affectés par des perturbations ou des catastrophes des installations. Les équipes sauvegardent et stockent périodiquement les fichiers les plus critiques sur un site hors site.</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669164869"/>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fr" sz="1600" b="1" u="none" strike="noStrike" dirty="0">
                          <a:solidFill>
                            <a:schemeClr val="bg1"/>
                          </a:solidFill>
                          <a:effectLst/>
                          <a:latin typeface="Century Gothic" panose="020B0502020202020204" pitchFamily="34" charset="0"/>
                        </a:rPr>
                        <a:t>A. RÔLES D'ÉQUIPE</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Chef d'équipe, Chef d'équipe de secours, Membre d'équipe</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fr" sz="1600" b="1" i="0" u="none" strike="noStrike" dirty="0">
                          <a:solidFill>
                            <a:schemeClr val="bg1"/>
                          </a:solidFill>
                          <a:effectLst/>
                          <a:latin typeface="Century Gothic" panose="020B0502020202020204" pitchFamily="34" charset="0"/>
                        </a:rPr>
                        <a:t>B. CONTACTS DE L'ÉQUIPE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Stocké dans l'annexe de la liste de 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fr" sz="1600" b="1" i="0" u="none" strike="noStrike" dirty="0">
                          <a:solidFill>
                            <a:schemeClr val="bg1"/>
                          </a:solidFill>
                          <a:effectLst/>
                          <a:latin typeface="Century Gothic" panose="020B0502020202020204" pitchFamily="34" charset="0"/>
                        </a:rPr>
                        <a:t>C. RESPONSABILITÉS DE L'ÉQUIPE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Commandant d'intervention, agent des RH/relations publiques, Technologie de l'information, Finances/Administrateur, Juridique/Contacts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fr" sz="1600" b="1" i="0" u="none" strike="noStrike" dirty="0">
                          <a:solidFill>
                            <a:schemeClr val="bg1"/>
                          </a:solidFill>
                          <a:effectLst/>
                          <a:latin typeface="Century Gothic" panose="020B0502020202020204" pitchFamily="34" charset="0"/>
                        </a:rPr>
                        <a:t>D. ÉQUIPES MINISTÉRIELLES DE RÉTABLISSEMENT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Coordonnateur de la continuité des activités, Équipe de communication des COE, Équipe des ressources humaines des COE, Équipe d'administration des COE, Équipe d'intervention d'urgence, Équipe de rétablissement des technologies de l'information</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8. ÉQUIPES DE RÉCUPÉRATION</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L'entreprise met en place des équipes de récupération et divise les participants en groupes appropriés en fonction du rôle et du titre du poste. L'organisation désigne un chef d'équipe pour chaque équipe. Il attribue un rôle ou un devoir spécifique à chaque membre restant de l'équipe.</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A. PROCÉDURE DE RÉCUPÉRATION POTENTIELLE</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9. PROCÉDURES DE RECOUVREMENT</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L'entreprise détaille les activités ou tâches spécifiques nécessaires pour récupérer les opérations commerciales normales et critiques. Il décrit chaque stratégie en énumérant l'ensemble spécifique d'activités et de tâches nécessaires pour récupérer de manière appropriée.</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fr" dirty="0" err="1">
                <a:latin typeface="Century Gothic" panose="020B0502020202020204" pitchFamily="34" charset="0"/>
              </a:rPr>
              <a:t>i. Catastrophe</a:t>
            </a:r>
          </a:p>
          <a:p>
            <a:pPr>
              <a:lnSpc>
                <a:spcPct val="200000"/>
              </a:lnSpc>
            </a:pPr>
            <a:r>
              <a:rPr lang="fr" dirty="0">
                <a:latin typeface="Century Gothic" panose="020B0502020202020204" pitchFamily="34" charset="0"/>
              </a:rPr>
              <a:t>ii. Notification de la direction</a:t>
            </a:r>
          </a:p>
          <a:p>
            <a:pPr>
              <a:lnSpc>
                <a:spcPct val="200000"/>
              </a:lnSpc>
            </a:pPr>
            <a:r>
              <a:rPr lang="fr" dirty="0">
                <a:latin typeface="Century Gothic" panose="020B0502020202020204" pitchFamily="34" charset="0"/>
              </a:rPr>
              <a:t>iii. Évaluation préliminaire des dommages</a:t>
            </a:r>
          </a:p>
          <a:p>
            <a:pPr>
              <a:lnSpc>
                <a:spcPct val="200000"/>
              </a:lnSpc>
            </a:pPr>
            <a:r>
              <a:rPr lang="fr" dirty="0">
                <a:latin typeface="Century Gothic" panose="020B0502020202020204" pitchFamily="34" charset="0"/>
              </a:rPr>
              <a:t>iv. Déclaration de catastrophe</a:t>
            </a:r>
          </a:p>
          <a:p>
            <a:pPr>
              <a:lnSpc>
                <a:spcPct val="200000"/>
              </a:lnSpc>
            </a:pPr>
            <a:r>
              <a:rPr lang="fr" dirty="0">
                <a:latin typeface="Century Gothic" panose="020B0502020202020204" pitchFamily="34" charset="0"/>
              </a:rPr>
              <a:t>v. Planifier l'activation</a:t>
            </a:r>
          </a:p>
          <a:p>
            <a:pPr>
              <a:lnSpc>
                <a:spcPct val="200000"/>
              </a:lnSpc>
            </a:pPr>
            <a:r>
              <a:rPr lang="fr" dirty="0">
                <a:latin typeface="Century Gothic" panose="020B0502020202020204" pitchFamily="34" charset="0"/>
              </a:rPr>
              <a:t>vi. Relocalisation vers un autre site</a:t>
            </a:r>
          </a:p>
          <a:p>
            <a:pPr>
              <a:lnSpc>
                <a:spcPct val="200000"/>
              </a:lnSpc>
            </a:pPr>
            <a:r>
              <a:rPr lang="fr" dirty="0">
                <a:latin typeface="Century Gothic" panose="020B0502020202020204" pitchFamily="34" charset="0"/>
              </a:rPr>
              <a:t>vii. Mise en œuvre de la procédure temporaire</a:t>
            </a:r>
          </a:p>
          <a:p>
            <a:pPr>
              <a:lnSpc>
                <a:spcPct val="200000"/>
              </a:lnSpc>
            </a:pPr>
            <a:r>
              <a:rPr lang="fr" dirty="0">
                <a:latin typeface="Century Gothic" panose="020B0502020202020204" pitchFamily="34" charset="0"/>
              </a:rPr>
              <a:t>viii. Établissement de la communication</a:t>
            </a:r>
          </a:p>
          <a:p>
            <a:pPr>
              <a:lnSpc>
                <a:spcPct val="200000"/>
              </a:lnSpc>
            </a:pPr>
            <a:r>
              <a:rPr lang="fr" dirty="0">
                <a:latin typeface="Century Gothic" panose="020B0502020202020204" pitchFamily="34" charset="0"/>
              </a:rPr>
              <a:t>ix. Restauration du processus de données et communication avec l'emplacement de sauvegarde</a:t>
            </a:r>
          </a:p>
          <a:p>
            <a:pPr>
              <a:lnSpc>
                <a:spcPct val="200000"/>
              </a:lnSpc>
            </a:pPr>
            <a:r>
              <a:rPr lang="fr" dirty="0">
                <a:latin typeface="Century Gothic" panose="020B0502020202020204" pitchFamily="34" charset="0"/>
              </a:rPr>
              <a:t>x. Début des opérations sur d'autres sites</a:t>
            </a:r>
          </a:p>
          <a:p>
            <a:pPr>
              <a:lnSpc>
                <a:spcPct val="200000"/>
              </a:lnSpc>
            </a:pPr>
            <a:r>
              <a:rPr lang="fr" dirty="0">
                <a:latin typeface="Century Gothic" panose="020B0502020202020204" pitchFamily="34" charset="0"/>
              </a:rPr>
              <a:t>xi. Gestion du travail </a:t>
            </a:r>
          </a:p>
          <a:p>
            <a:pPr>
              <a:lnSpc>
                <a:spcPct val="200000"/>
              </a:lnSpc>
            </a:pPr>
            <a:r>
              <a:rPr lang="fr" dirty="0">
                <a:latin typeface="Century Gothic" panose="020B0502020202020204" pitchFamily="34" charset="0"/>
              </a:rPr>
              <a:t>xii. Retour aux opérations principales</a:t>
            </a:r>
          </a:p>
          <a:p>
            <a:pPr>
              <a:lnSpc>
                <a:spcPct val="200000"/>
              </a:lnSpc>
            </a:pPr>
            <a:r>
              <a:rPr lang="fr" dirty="0">
                <a:latin typeface="Century Gothic" panose="020B0502020202020204" pitchFamily="34" charset="0"/>
              </a:rPr>
              <a:t>xiii. Cessation des procédures relatives à d'autres sites</a:t>
            </a:r>
          </a:p>
          <a:p>
            <a:pPr>
              <a:lnSpc>
                <a:spcPct val="200000"/>
              </a:lnSpc>
            </a:pPr>
            <a:r>
              <a:rPr lang="fr" dirty="0">
                <a:latin typeface="Century Gothic" panose="020B0502020202020204" pitchFamily="34" charset="0"/>
              </a:rPr>
              <a:t>xiv. Relocalisation des ressources vers le site principal</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HISTORIQUE DES VERSIONS</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fr" sz="1400" dirty="0">
                          <a:effectLst/>
                          <a:latin typeface="Century Gothic" panose="020B0502020202020204" pitchFamily="34" charset="0"/>
                        </a:rPr>
                        <a:t>HISTORIQUE DES VERSIONS</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VERSION</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APPROUVÉ PAR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DATE DE RÉVISION</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DESCRIPTION DU CHANGEMENT</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AUTEUR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fr" sz="1400" dirty="0">
                          <a:effectLst/>
                          <a:latin typeface="Century Gothic" panose="020B0502020202020204" pitchFamily="34" charset="0"/>
                        </a:rPr>
                        <a:t>PRÉPARÉ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fr" sz="1400" dirty="0">
                          <a:effectLst/>
                          <a:latin typeface="Century Gothic" panose="020B0502020202020204" pitchFamily="34" charset="0"/>
                        </a:rPr>
                        <a:t>APPROUVÉ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fr" sz="1400" b="1" u="none" strike="noStrike" dirty="0">
                          <a:solidFill>
                            <a:schemeClr val="bg1"/>
                          </a:solidFill>
                          <a:effectLst/>
                          <a:latin typeface="Century Gothic" panose="020B0502020202020204" pitchFamily="34" charset="0"/>
                        </a:rPr>
                        <a:t>TABLE</a:t>
                      </a:r>
                    </a:p>
                    <a:p>
                      <a:pPr algn="l" fontAlgn="b"/>
                      <a:r>
                        <a:rPr lang="fr" sz="1400" b="1" i="0" u="none" strike="noStrike" dirty="0">
                          <a:solidFill>
                            <a:schemeClr val="bg1"/>
                          </a:solidFill>
                          <a:effectLst/>
                          <a:latin typeface="Century Gothic" panose="020B0502020202020204" pitchFamily="34" charset="0"/>
                        </a:rPr>
                        <a:t>De</a:t>
                      </a:r>
                    </a:p>
                    <a:p>
                      <a:pPr algn="l" fontAlgn="b"/>
                      <a:r>
                        <a:rPr lang="fr" sz="1400" b="1" i="0" u="none" strike="noStrike" dirty="0">
                          <a:solidFill>
                            <a:schemeClr val="bg1"/>
                          </a:solidFill>
                          <a:effectLst/>
                          <a:latin typeface="Century Gothic" panose="020B0502020202020204" pitchFamily="34" charset="0"/>
                        </a:rPr>
                        <a:t>CONTENU</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CE QU'IL Y A À L'INTÉRIEUR</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9826406" cy="4939814"/>
          </a:xfrm>
          <a:prstGeom prst="rect">
            <a:avLst/>
          </a:prstGeom>
          <a:noFill/>
        </p:spPr>
        <p:txBody>
          <a:bodyPr wrap="square" numCol="2" rtlCol="0">
            <a:spAutoFit/>
          </a:bodyPr>
          <a:lstStyle/>
          <a:p>
            <a:pPr>
              <a:lnSpc>
                <a:spcPct val="250000"/>
              </a:lnSpc>
            </a:pPr>
            <a:r>
              <a:rPr lang="fr" sz="1400" dirty="0">
                <a:latin typeface="Century Gothic" panose="020B0502020202020204" pitchFamily="34" charset="0"/>
              </a:rPr>
              <a:t>1. PRIORITÉS DE RÉTABLISSEMENT DES FONCTIONS OPÉRATIONNELLES</a:t>
            </a:r>
          </a:p>
          <a:p>
            <a:pPr>
              <a:lnSpc>
                <a:spcPct val="250000"/>
              </a:lnSpc>
            </a:pPr>
            <a:r>
              <a:rPr lang="fr" sz="1400" dirty="0">
                <a:latin typeface="Century Gothic" panose="020B0502020202020204" pitchFamily="34" charset="0"/>
              </a:rPr>
              <a:t>2. STRATÉGIE DE RELOCALISATION</a:t>
            </a:r>
          </a:p>
          <a:p>
            <a:pPr>
              <a:lnSpc>
                <a:spcPct val="250000"/>
              </a:lnSpc>
            </a:pPr>
            <a:r>
              <a:rPr lang="fr" sz="1400" dirty="0">
                <a:latin typeface="Century Gothic" panose="020B0502020202020204" pitchFamily="34" charset="0"/>
              </a:rPr>
              <a:t>3. AUTRE SITE D'AFFAIRES</a:t>
            </a:r>
          </a:p>
          <a:p>
            <a:pPr>
              <a:lnSpc>
                <a:spcPct val="250000"/>
              </a:lnSpc>
            </a:pPr>
            <a:r>
              <a:rPr lang="fr" sz="1400" dirty="0">
                <a:latin typeface="Century Gothic" panose="020B0502020202020204" pitchFamily="34" charset="0"/>
              </a:rPr>
              <a:t>4. PLAN DE RELANCE</a:t>
            </a:r>
          </a:p>
          <a:p>
            <a:pPr>
              <a:lnSpc>
                <a:spcPct val="250000"/>
              </a:lnSpc>
            </a:pPr>
            <a:r>
              <a:rPr lang="fr" sz="1400" dirty="0">
                <a:latin typeface="Century Gothic" panose="020B0502020202020204" pitchFamily="34" charset="0"/>
              </a:rPr>
              <a:t>5. PHASES DE RÉCUPÉRATION</a:t>
            </a:r>
          </a:p>
          <a:p>
            <a:pPr lvl="1">
              <a:lnSpc>
                <a:spcPct val="200000"/>
              </a:lnSpc>
            </a:pPr>
            <a:r>
              <a:rPr lang="fr" sz="1400" dirty="0">
                <a:latin typeface="Century Gothic" panose="020B0502020202020204" pitchFamily="34" charset="0"/>
              </a:rPr>
              <a:t>A. CATASTROPHE</a:t>
            </a:r>
          </a:p>
          <a:p>
            <a:pPr lvl="1">
              <a:lnSpc>
                <a:spcPct val="200000"/>
              </a:lnSpc>
            </a:pPr>
            <a:r>
              <a:rPr lang="fr" sz="1400" dirty="0">
                <a:latin typeface="Century Gothic" panose="020B0502020202020204" pitchFamily="34" charset="0"/>
              </a:rPr>
              <a:t>B. PLANIFIER L'ACTIVATION</a:t>
            </a:r>
          </a:p>
          <a:p>
            <a:pPr lvl="1">
              <a:lnSpc>
                <a:spcPct val="200000"/>
              </a:lnSpc>
            </a:pPr>
            <a:r>
              <a:rPr lang="fr" sz="1400" dirty="0">
                <a:latin typeface="Century Gothic" panose="020B0502020202020204" pitchFamily="34" charset="0"/>
              </a:rPr>
              <a:t>C. EXPLOITATION D'UN AUTRE SITE</a:t>
            </a:r>
          </a:p>
          <a:p>
            <a:pPr lvl="1">
              <a:lnSpc>
                <a:spcPct val="200000"/>
              </a:lnSpc>
            </a:pPr>
            <a:r>
              <a:rPr lang="fr" sz="1400" dirty="0">
                <a:latin typeface="Century Gothic" panose="020B0502020202020204" pitchFamily="34" charset="0"/>
              </a:rPr>
              <a:t>D. TRANSITION VERS LE SITE PRINCIPAL</a:t>
            </a:r>
          </a:p>
          <a:p>
            <a:pPr>
              <a:lnSpc>
                <a:spcPct val="250000"/>
              </a:lnSpc>
            </a:pPr>
            <a:endParaRPr lang="en-US" sz="1400" dirty="0">
              <a:latin typeface="Century Gothic" panose="020B0502020202020204" pitchFamily="34" charset="0"/>
            </a:endParaRPr>
          </a:p>
          <a:p>
            <a:pPr>
              <a:lnSpc>
                <a:spcPct val="250000"/>
              </a:lnSpc>
            </a:pPr>
            <a:r>
              <a:rPr lang="fr" sz="1400" dirty="0">
                <a:latin typeface="Century Gothic" panose="020B0502020202020204" pitchFamily="34" charset="0"/>
              </a:rPr>
              <a:t>6. SAUVEGARDE DES ENREGISTREMENTS</a:t>
            </a:r>
          </a:p>
          <a:p>
            <a:pPr>
              <a:lnSpc>
                <a:spcPct val="250000"/>
              </a:lnSpc>
            </a:pPr>
            <a:r>
              <a:rPr lang="fr" sz="1400" dirty="0">
                <a:latin typeface="Century Gothic" panose="020B0502020202020204" pitchFamily="34" charset="0"/>
              </a:rPr>
              <a:t>7. PLAN DE RESTAURATION</a:t>
            </a:r>
          </a:p>
          <a:p>
            <a:pPr>
              <a:lnSpc>
                <a:spcPct val="250000"/>
              </a:lnSpc>
            </a:pPr>
            <a:r>
              <a:rPr lang="fr" sz="1400" dirty="0">
                <a:latin typeface="Century Gothic" panose="020B0502020202020204" pitchFamily="34" charset="0"/>
              </a:rPr>
              <a:t>8. ÉQUIPES DE RÉCUPÉRATION</a:t>
            </a:r>
          </a:p>
          <a:p>
            <a:pPr lvl="1">
              <a:lnSpc>
                <a:spcPct val="200000"/>
              </a:lnSpc>
            </a:pPr>
            <a:r>
              <a:rPr lang="fr" sz="1400" dirty="0">
                <a:latin typeface="Century Gothic" panose="020B0502020202020204" pitchFamily="34" charset="0"/>
              </a:rPr>
              <a:t>A. RÔLES D'ÉQUIPE</a:t>
            </a:r>
          </a:p>
          <a:p>
            <a:pPr lvl="1">
              <a:lnSpc>
                <a:spcPct val="200000"/>
              </a:lnSpc>
            </a:pPr>
            <a:r>
              <a:rPr lang="fr" sz="1400" dirty="0">
                <a:latin typeface="Century Gothic" panose="020B0502020202020204" pitchFamily="34" charset="0"/>
              </a:rPr>
              <a:t>B. CONTACTS DE L'ÉQUIPE</a:t>
            </a:r>
          </a:p>
          <a:p>
            <a:pPr lvl="1">
              <a:lnSpc>
                <a:spcPct val="200000"/>
              </a:lnSpc>
            </a:pPr>
            <a:r>
              <a:rPr lang="fr" sz="1400" dirty="0">
                <a:latin typeface="Century Gothic" panose="020B0502020202020204" pitchFamily="34" charset="0"/>
              </a:rPr>
              <a:t>C. RESPONSABILITÉS DE L'ÉQUIPE</a:t>
            </a:r>
          </a:p>
          <a:p>
            <a:pPr lvl="1">
              <a:lnSpc>
                <a:spcPct val="200000"/>
              </a:lnSpc>
            </a:pPr>
            <a:r>
              <a:rPr lang="fr" sz="1400" dirty="0">
                <a:latin typeface="Century Gothic" panose="020B0502020202020204" pitchFamily="34" charset="0"/>
              </a:rPr>
              <a:t>D. ÉQUIPES MINISTÉRIELLES DE RÉTABLISSEMENT</a:t>
            </a:r>
          </a:p>
          <a:p>
            <a:pPr>
              <a:lnSpc>
                <a:spcPct val="250000"/>
              </a:lnSpc>
            </a:pPr>
            <a:r>
              <a:rPr lang="fr" sz="1400" dirty="0">
                <a:latin typeface="Century Gothic" panose="020B0502020202020204" pitchFamily="34" charset="0"/>
              </a:rPr>
              <a:t>9. PROCÉDURES DE RECOUVREMENT</a:t>
            </a:r>
          </a:p>
          <a:p>
            <a:pPr lvl="1">
              <a:lnSpc>
                <a:spcPct val="200000"/>
              </a:lnSpc>
            </a:pPr>
            <a:r>
              <a:rPr lang="fr" sz="1400" dirty="0">
                <a:latin typeface="Century Gothic" panose="020B0502020202020204" pitchFamily="34" charset="0"/>
              </a:rPr>
              <a:t>A. PROCÉDURE DE RÉCUPÉRATION POTENTIELLE</a:t>
            </a: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1. PRIORITÉS DE RÉTABLISSEMENT DES FONCTIONS OPÉRATIONNELLES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fr" sz="1600" dirty="0">
                <a:latin typeface="Century Gothic" panose="020B0502020202020204" pitchFamily="34" charset="0"/>
              </a:rPr>
              <a:t>Les équipes de reprise après sinistre utilisent cette stratégie pour récupérer les opérations commerciales essentielles sur un autre site. Le système d'information et les équipes informatiques restaurent les fonctions informatiques en fonction des fonctions critiques de l'entreprise.</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2. STRATÉGIE DE RELOCALISATION</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3. AUTRE SITE D'AFFAIRES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Une organisation utilise l'autre site d'affaires et la stratégie de relocalisation en cas de sinistre ou de perturbation qui empêche la poursuite des processus opérationnels sur le site d'origine de l'entreprise. Cette stratégie devrait inclure des sites de relocalisation à court et à long terme dans le cas des deux types de perturbations.</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4. PLAN DE RELANCE</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4081714031"/>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fr" sz="1600" b="1" u="none" strike="noStrike" dirty="0">
                          <a:solidFill>
                            <a:schemeClr val="bg1"/>
                          </a:solidFill>
                          <a:effectLst/>
                          <a:latin typeface="Century Gothic" panose="020B0502020202020204" pitchFamily="34" charset="0"/>
                        </a:rPr>
                        <a:t>C. EXPLOITATION D'UN AUTRE SITE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fr" sz="1600" b="0" u="none" strike="noStrike" dirty="0">
                          <a:solidFill>
                            <a:schemeClr val="tx1"/>
                          </a:solidFill>
                          <a:effectLst/>
                          <a:latin typeface="Century Gothic" panose="020B0502020202020204" pitchFamily="34" charset="0"/>
                        </a:rPr>
                        <a:t>Cette phase se poursuit jusqu'à ce que l'entreprise puisse restaurer l'installation principale.</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951987700"/>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fr" sz="1600" b="1" u="none" strike="noStrike" dirty="0">
                          <a:solidFill>
                            <a:schemeClr val="bg1"/>
                          </a:solidFill>
                          <a:effectLst/>
                          <a:latin typeface="Century Gothic" panose="020B0502020202020204" pitchFamily="34" charset="0"/>
                        </a:rPr>
                        <a:t>B. PLANIFIER L'ACTIVATION</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fr" sz="1600" b="0" u="none" strike="noStrike" dirty="0">
                          <a:solidFill>
                            <a:schemeClr val="tx1"/>
                          </a:solidFill>
                          <a:effectLst/>
                          <a:latin typeface="Century Gothic" panose="020B0502020202020204" pitchFamily="34" charset="0"/>
                        </a:rPr>
                        <a:t>Au cours de cette phase, l'entreprise met en œuvre le plan de continuité des activités. Cette phase se poursuit jusqu'à ce que l'entreprise sécurise l'autre site commercial et déplace les opérations commerciales.</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1773343479"/>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fr" sz="1600" b="1" u="none" strike="noStrike" dirty="0">
                          <a:solidFill>
                            <a:schemeClr val="bg1"/>
                          </a:solidFill>
                          <a:effectLst/>
                          <a:latin typeface="Century Gothic" panose="020B0502020202020204" pitchFamily="34" charset="0"/>
                        </a:rPr>
                        <a:t>D. TRANSITION VERS LE SITE PRINCIPAL</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fr" sz="1600" b="0" u="none" strike="noStrike" dirty="0">
                          <a:solidFill>
                            <a:schemeClr val="tx1"/>
                          </a:solidFill>
                          <a:effectLst/>
                          <a:latin typeface="Century Gothic" panose="020B0502020202020204" pitchFamily="34" charset="0"/>
                        </a:rPr>
                        <a:t>Cette phase se poursuit jusqu'à ce que l'entreprise puisse déplacer de manière appropriée les opérations commerciales vers le site commercial d'origine.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1089365718"/>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fr" sz="1600" b="1" u="none" strike="noStrike" dirty="0">
                          <a:solidFill>
                            <a:schemeClr val="bg1"/>
                          </a:solidFill>
                          <a:effectLst/>
                          <a:latin typeface="Century Gothic" panose="020B0502020202020204" pitchFamily="34" charset="0"/>
                        </a:rPr>
                        <a:t>A. CATASTROPHE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fr" sz="1600" b="0" u="none" strike="noStrike" dirty="0">
                          <a:solidFill>
                            <a:schemeClr val="tx1"/>
                          </a:solidFill>
                          <a:effectLst/>
                          <a:latin typeface="Century Gothic" panose="020B0502020202020204" pitchFamily="34" charset="0"/>
                        </a:rPr>
                        <a:t>L'entreprise déclare une catastrophe et prend la décision d'activer le reste du plan de redressement.</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5. PHASES DE RÉCUPÉRATION</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fr" dirty="0">
                <a:latin typeface="Century Gothic" panose="020B0502020202020204" pitchFamily="34" charset="0"/>
              </a:rPr>
              <a:t>Ce sont les activités les plus nécessaires à la poursuite de l'entreprise, et le plan de redressement devrait cibler ces fonctions essentielles de l'entreprise. Le plan de redressement devrait se dérouler comme suit :</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6. SAUVEGARDE DES ENREGISTREMENTS</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rogram-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CCD1EFE1-A472-473E-B9E9-96D07C942B30}" vid="{B53908C8-A28E-4C95-A4C9-BA560C567E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IC-Business-Continuity-Program-Template_PowerPoint</Template>
  <TotalTime>5</TotalTime>
  <Words>895</Words>
  <Application>Microsoft Macintosh PowerPoint</Application>
  <PresentationFormat>Widescreen</PresentationFormat>
  <Paragraphs>111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Unicode MS</vt:lpstr>
      <vt:lpstr>Arial</vt:lpstr>
      <vt:lpstr>Calibri</vt:lpstr>
      <vt:lpstr>Calibri Light</vt:lpstr>
      <vt:lpstr>Century Gothic</vt:lpstr>
      <vt:lpstr>IC-Business-Continuity-Program-Template_PowerPoint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Jason Flores</dc:creator>
  <cp:lastModifiedBy>Jason Flores</cp:lastModifiedBy>
  <cp:revision>2</cp:revision>
  <dcterms:created xsi:type="dcterms:W3CDTF">2022-08-22T22:26:31Z</dcterms:created>
  <dcterms:modified xsi:type="dcterms:W3CDTF">2022-09-11T04:25:57Z</dcterms:modified>
</cp:coreProperties>
</file>