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82" r:id="rId3"/>
    <p:sldId id="309" r:id="rId4"/>
    <p:sldId id="320" r:id="rId5"/>
    <p:sldId id="314" r:id="rId6"/>
    <p:sldId id="315" r:id="rId7"/>
    <p:sldId id="316" r:id="rId8"/>
    <p:sldId id="311" r:id="rId9"/>
    <p:sldId id="317" r:id="rId10"/>
    <p:sldId id="318" r:id="rId11"/>
    <p:sldId id="298" r:id="rId12"/>
    <p:sldId id="267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6"/>
    <a:srgbClr val="5B7191"/>
    <a:srgbClr val="CDD5DD"/>
    <a:srgbClr val="74859B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1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19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75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34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2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84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9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PROGRAMA DE CONTINUIDAD DEL NEGOCIO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689720"/>
            <a:ext cx="1122147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6200" dirty="0">
                <a:latin typeface="Century Gothic" panose="020B0502020202020204" pitchFamily="34" charset="0"/>
              </a:rPr>
              <a:t>PROGRAMA DE CONTINUIDAD DEL NEGOCIO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977839"/>
            <a:ext cx="78544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dirty="0">
                <a:latin typeface="Century Gothic" panose="020B0502020202020204" pitchFamily="34" charset="0"/>
              </a:rPr>
              <a:t>NOMBRE DE LA EMPRESA</a:t>
            </a:r>
          </a:p>
          <a:p>
            <a:r>
              <a:rPr lang="es" sz="2000" dirty="0">
                <a:latin typeface="Century Gothic" panose="020B0502020202020204" pitchFamily="34" charset="0"/>
              </a:rPr>
              <a:t>Dirección de la calle</a:t>
            </a:r>
          </a:p>
          <a:p>
            <a:r>
              <a:rPr lang="es" sz="2000" dirty="0">
                <a:latin typeface="Century Gothic" panose="020B0502020202020204" pitchFamily="34" charset="0"/>
              </a:rPr>
              <a:t>Ciudad, Estado y Zip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s" sz="2000" dirty="0" err="1">
                <a:latin typeface="Century Gothic" panose="020B0502020202020204" pitchFamily="34" charset="0"/>
              </a:rPr>
              <a:t>webaddress.com</a:t>
            </a:r>
            <a:endParaRPr lang="en-US" sz="2000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s" sz="2000" dirty="0">
                <a:latin typeface="Century Gothic" panose="020B0502020202020204" pitchFamily="34" charset="0"/>
              </a:rPr>
              <a:t>VERSIÓN 0.0.0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s" sz="2000" dirty="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66075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880374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USTED</a:t>
              </a:r>
            </a:p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27828"/>
              </p:ext>
            </p:extLst>
          </p:nvPr>
        </p:nvGraphicFramePr>
        <p:xfrm>
          <a:off x="546234" y="1215189"/>
          <a:ext cx="11036166" cy="442762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427621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7. PLAN DE RESTAURACIÓN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Century Gothic" panose="020B0502020202020204" pitchFamily="34" charset="0"/>
              </a:rPr>
              <a:t>Los equipos de recuperación de desastres / TI mantienen, controlan y verifican periódicamente todos los registros que son vitales para la continuación de las operaciones comerciales y que se verían afectados por interrupciones o desastres en las instalaciones. Los equipos realizan copias de seguridad periódicas y almacenan los archivos más críticos en una ubicación externa.</a:t>
            </a:r>
          </a:p>
        </p:txBody>
      </p:sp>
    </p:spTree>
    <p:extLst>
      <p:ext uri="{BB962C8B-B14F-4D97-AF65-F5344CB8AC3E}">
        <p14:creationId xmlns:p14="http://schemas.microsoft.com/office/powerpoint/2010/main" val="323302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164869"/>
              </p:ext>
            </p:extLst>
          </p:nvPr>
        </p:nvGraphicFramePr>
        <p:xfrm>
          <a:off x="546232" y="1214736"/>
          <a:ext cx="11004083" cy="446819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929515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7074568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ROLES DE EQUIPO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Líder de equipo, líder de equipo de respaldo, miembro del equipo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CONTACTOS DEL EQUIPO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Almacenado en el apéndice de la lista de contactos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RESPONSABILIDADES DEL EQUIPO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Comandante de Incidentes, Oficial de Recursos Humanos/Relaciones Públicas, Tecnología de la Información, Finanzas/Administración, Legal/Contactos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61641"/>
                  </a:ext>
                </a:extLst>
              </a:tr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D. EQUIPOS DEPARTAMENTALES DE RECUPERACIÓN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Coordinador de Continuidad del Negocio, Equipo de Comunicación de EOC, Equipo de Recursos Humanos de EOC, Equipo de Administración de EOC, Equipo de Respuesta a Emergencias, Equipo de Recuperación de Tecnología de la Información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2045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8. EQUIPOS DE RECUPERACIÓN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9CDB34-0C3A-C543-823E-F1A249A8AF6C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Century Gothic" panose="020B0502020202020204" pitchFamily="34" charset="0"/>
              </a:rPr>
              <a:t>La compañía establece equipos de recuperación y divide a los participantes en grupos apropiados según el rol y el título del trabajo. La organización designa un líder de equipo para cada equipo. Asigna un rol o deber específico a cada miembro restante del equipo.</a:t>
            </a:r>
          </a:p>
        </p:txBody>
      </p:sp>
    </p:spTree>
    <p:extLst>
      <p:ext uri="{BB962C8B-B14F-4D97-AF65-F5344CB8AC3E}">
        <p14:creationId xmlns:p14="http://schemas.microsoft.com/office/powerpoint/2010/main" val="3945395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28322"/>
              </p:ext>
            </p:extLst>
          </p:nvPr>
        </p:nvGraphicFramePr>
        <p:xfrm>
          <a:off x="368968" y="1214738"/>
          <a:ext cx="11502190" cy="490304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513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POSIBLE PROCEDIMIENTO DE RECUPERACIÓN</a:t>
                      </a: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3891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9. PROCEDIMIENTOS DE RECUPERACIÓN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E331E-8308-A54C-BC92-D80852BBCC3A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Century Gothic" panose="020B0502020202020204" pitchFamily="34" charset="0"/>
              </a:rPr>
              <a:t>La empresa detalla las actividades o tareas específicas necesarias para recuperar las operaciones comerciales normales y críticas. Describe cada estrategia enumerando el conjunto específico de actividades y tareas necesarias para recuperarse adecuadamente.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CFA2B7-7225-4D43-83AE-3EF2A8468354}"/>
              </a:ext>
            </a:extLst>
          </p:cNvPr>
          <p:cNvSpPr txBox="1"/>
          <p:nvPr/>
        </p:nvSpPr>
        <p:spPr>
          <a:xfrm>
            <a:off x="730317" y="1696934"/>
            <a:ext cx="11092715" cy="45243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" dirty="0" err="1">
                <a:latin typeface="Century Gothic" panose="020B0502020202020204" pitchFamily="34" charset="0"/>
              </a:rPr>
              <a:t>i. Ocurrencia de desastres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ii. Notificación a la Dirección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iii. Evaluación preliminar de daños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iv. Declaración de desastre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v. Activación del plan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vi. Reubicación a un sitio alternativo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vii. Aplicación del procedimiento temporal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viii. Establecimiento de la comunicación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ix. Restauración del proceso de datos y comunicación con la ubicación de la copia de seguridad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x. Inicio de las operaciones de sitios alternativos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xi. Gestión del trabajo 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xii. Transición de regreso a las operaciones primarias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xiii. Cese de los procedimientos de sitios alternativos</a:t>
            </a:r>
          </a:p>
          <a:p>
            <a:pPr>
              <a:lnSpc>
                <a:spcPct val="200000"/>
              </a:lnSpc>
            </a:pPr>
            <a:r>
              <a:rPr lang="es" dirty="0">
                <a:latin typeface="Century Gothic" panose="020B0502020202020204" pitchFamily="34" charset="0"/>
              </a:rPr>
              <a:t>xiv. Reubicación de recursos de nuevo al sitio primario</a:t>
            </a:r>
          </a:p>
        </p:txBody>
      </p:sp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9040"/>
              </p:ext>
            </p:extLst>
          </p:nvPr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HISTORIAL DE VERSIONES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9999A82-FD5A-3A4E-80B2-C7FB2AAEF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53462"/>
              </p:ext>
            </p:extLst>
          </p:nvPr>
        </p:nvGraphicFramePr>
        <p:xfrm>
          <a:off x="405063" y="506970"/>
          <a:ext cx="11353799" cy="3744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759">
                  <a:extLst>
                    <a:ext uri="{9D8B030D-6E8A-4147-A177-3AD203B41FA5}">
                      <a16:colId xmlns:a16="http://schemas.microsoft.com/office/drawing/2014/main" val="166567411"/>
                    </a:ext>
                  </a:extLst>
                </a:gridCol>
                <a:gridCol w="2577312">
                  <a:extLst>
                    <a:ext uri="{9D8B030D-6E8A-4147-A177-3AD203B41FA5}">
                      <a16:colId xmlns:a16="http://schemas.microsoft.com/office/drawing/2014/main" val="758014479"/>
                    </a:ext>
                  </a:extLst>
                </a:gridCol>
                <a:gridCol w="1475994">
                  <a:extLst>
                    <a:ext uri="{9D8B030D-6E8A-4147-A177-3AD203B41FA5}">
                      <a16:colId xmlns:a16="http://schemas.microsoft.com/office/drawing/2014/main" val="3139782178"/>
                    </a:ext>
                  </a:extLst>
                </a:gridCol>
                <a:gridCol w="3783086">
                  <a:extLst>
                    <a:ext uri="{9D8B030D-6E8A-4147-A177-3AD203B41FA5}">
                      <a16:colId xmlns:a16="http://schemas.microsoft.com/office/drawing/2014/main" val="2012729981"/>
                    </a:ext>
                  </a:extLst>
                </a:gridCol>
                <a:gridCol w="2504648">
                  <a:extLst>
                    <a:ext uri="{9D8B030D-6E8A-4147-A177-3AD203B41FA5}">
                      <a16:colId xmlns:a16="http://schemas.microsoft.com/office/drawing/2014/main" val="2293952507"/>
                    </a:ext>
                  </a:extLst>
                </a:gridCol>
              </a:tblGrid>
              <a:tr h="41602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dirty="0">
                          <a:effectLst/>
                          <a:latin typeface="Century Gothic" panose="020B0502020202020204" pitchFamily="34" charset="0"/>
                        </a:rPr>
                        <a:t>HISTORIAL DE VERSIONES</a:t>
                      </a:r>
                      <a:endParaRPr lang="en-US" sz="24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6615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VERSIÓN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APROBADO POR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 DE REVISIÓN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CAMBIO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AUTOR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97060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043089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63844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04358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21803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74101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538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4789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9455C73-1B3D-6F46-AEF0-1BBBE497B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96727"/>
              </p:ext>
            </p:extLst>
          </p:nvPr>
        </p:nvGraphicFramePr>
        <p:xfrm>
          <a:off x="405063" y="4743885"/>
          <a:ext cx="11353799" cy="115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954">
                  <a:extLst>
                    <a:ext uri="{9D8B030D-6E8A-4147-A177-3AD203B41FA5}">
                      <a16:colId xmlns:a16="http://schemas.microsoft.com/office/drawing/2014/main" val="332525248"/>
                    </a:ext>
                  </a:extLst>
                </a:gridCol>
                <a:gridCol w="2974572">
                  <a:extLst>
                    <a:ext uri="{9D8B030D-6E8A-4147-A177-3AD203B41FA5}">
                      <a16:colId xmlns:a16="http://schemas.microsoft.com/office/drawing/2014/main" val="2863594441"/>
                    </a:ext>
                  </a:extLst>
                </a:gridCol>
                <a:gridCol w="631394">
                  <a:extLst>
                    <a:ext uri="{9D8B030D-6E8A-4147-A177-3AD203B41FA5}">
                      <a16:colId xmlns:a16="http://schemas.microsoft.com/office/drawing/2014/main" val="2637052626"/>
                    </a:ext>
                  </a:extLst>
                </a:gridCol>
                <a:gridCol w="3789898">
                  <a:extLst>
                    <a:ext uri="{9D8B030D-6E8A-4147-A177-3AD203B41FA5}">
                      <a16:colId xmlns:a16="http://schemas.microsoft.com/office/drawing/2014/main" val="1119338906"/>
                    </a:ext>
                  </a:extLst>
                </a:gridCol>
                <a:gridCol w="758434">
                  <a:extLst>
                    <a:ext uri="{9D8B030D-6E8A-4147-A177-3AD203B41FA5}">
                      <a16:colId xmlns:a16="http://schemas.microsoft.com/office/drawing/2014/main" val="1533297771"/>
                    </a:ext>
                  </a:extLst>
                </a:gridCol>
                <a:gridCol w="1782547">
                  <a:extLst>
                    <a:ext uri="{9D8B030D-6E8A-4147-A177-3AD203B41FA5}">
                      <a16:colId xmlns:a16="http://schemas.microsoft.com/office/drawing/2014/main" val="2055991214"/>
                    </a:ext>
                  </a:extLst>
                </a:gridCol>
              </a:tblGrid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dirty="0"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81248"/>
                  </a:ext>
                </a:extLst>
              </a:tr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dirty="0">
                          <a:effectLst/>
                          <a:latin typeface="Century Gothic" panose="020B0502020202020204" pitchFamily="34" charset="0"/>
                        </a:rPr>
                        <a:t>APROBADO POR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4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6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16385"/>
              </p:ext>
            </p:extLst>
          </p:nvPr>
        </p:nvGraphicFramePr>
        <p:xfrm>
          <a:off x="328246" y="228600"/>
          <a:ext cx="11578003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81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819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es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MESA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CONTENIDO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575" y="6477000"/>
            <a:ext cx="1089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LO QUE HAY DENTRO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037348" y="352926"/>
            <a:ext cx="9826406" cy="493981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s" sz="1400" dirty="0">
                <a:latin typeface="Century Gothic" panose="020B0502020202020204" pitchFamily="34" charset="0"/>
              </a:rPr>
              <a:t>1. PRIORIDADES DE RECUPERACIÓN DE LA FUNCIÓN EMPRESARIAL</a:t>
            </a:r>
          </a:p>
          <a:p>
            <a:pPr>
              <a:lnSpc>
                <a:spcPct val="250000"/>
              </a:lnSpc>
            </a:pPr>
            <a:r>
              <a:rPr lang="es" sz="1400" dirty="0">
                <a:latin typeface="Century Gothic" panose="020B0502020202020204" pitchFamily="34" charset="0"/>
              </a:rPr>
              <a:t>2. ESTRATEGIA DE REUBICACIÓN</a:t>
            </a:r>
          </a:p>
          <a:p>
            <a:pPr>
              <a:lnSpc>
                <a:spcPct val="250000"/>
              </a:lnSpc>
            </a:pPr>
            <a:r>
              <a:rPr lang="es" sz="1400" dirty="0">
                <a:latin typeface="Century Gothic" panose="020B0502020202020204" pitchFamily="34" charset="0"/>
              </a:rPr>
              <a:t>3. SITIO DE NEGOCIO ALTERNATIVO</a:t>
            </a:r>
          </a:p>
          <a:p>
            <a:pPr>
              <a:lnSpc>
                <a:spcPct val="250000"/>
              </a:lnSpc>
            </a:pPr>
            <a:r>
              <a:rPr lang="es" sz="1400" dirty="0">
                <a:latin typeface="Century Gothic" panose="020B0502020202020204" pitchFamily="34" charset="0"/>
              </a:rPr>
              <a:t>4. PLAN DE RECUPERACIÓN</a:t>
            </a:r>
          </a:p>
          <a:p>
            <a:pPr>
              <a:lnSpc>
                <a:spcPct val="250000"/>
              </a:lnSpc>
            </a:pPr>
            <a:r>
              <a:rPr lang="es" sz="1400" dirty="0">
                <a:latin typeface="Century Gothic" panose="020B0502020202020204" pitchFamily="34" charset="0"/>
              </a:rPr>
              <a:t>5. FASES DE RECUPERACIÓN</a:t>
            </a:r>
          </a:p>
          <a:p>
            <a:pPr lvl="1">
              <a:lnSpc>
                <a:spcPct val="200000"/>
              </a:lnSpc>
            </a:pPr>
            <a:r>
              <a:rPr lang="es" sz="1400" dirty="0">
                <a:latin typeface="Century Gothic" panose="020B0502020202020204" pitchFamily="34" charset="0"/>
              </a:rPr>
              <a:t>A. OCURRENCIA DE DESASTRES</a:t>
            </a:r>
          </a:p>
          <a:p>
            <a:pPr lvl="1">
              <a:lnSpc>
                <a:spcPct val="200000"/>
              </a:lnSpc>
            </a:pPr>
            <a:r>
              <a:rPr lang="es" sz="1400" dirty="0">
                <a:latin typeface="Century Gothic" panose="020B0502020202020204" pitchFamily="34" charset="0"/>
              </a:rPr>
              <a:t>B. ACTIVACIÓN DEL PLAN</a:t>
            </a:r>
          </a:p>
          <a:p>
            <a:pPr lvl="1">
              <a:lnSpc>
                <a:spcPct val="200000"/>
              </a:lnSpc>
            </a:pPr>
            <a:r>
              <a:rPr lang="es" sz="1400" dirty="0">
                <a:latin typeface="Century Gothic" panose="020B0502020202020204" pitchFamily="34" charset="0"/>
              </a:rPr>
              <a:t>C. FUNCIONAMIENTO DE SITIOS ALTERNATIVOS</a:t>
            </a:r>
          </a:p>
          <a:p>
            <a:pPr lvl="1">
              <a:lnSpc>
                <a:spcPct val="200000"/>
              </a:lnSpc>
            </a:pPr>
            <a:r>
              <a:rPr lang="es" sz="1400" dirty="0">
                <a:latin typeface="Century Gothic" panose="020B0502020202020204" pitchFamily="34" charset="0"/>
              </a:rPr>
              <a:t>D. TRANSICIÓN AL SITIO PRIMARIO</a:t>
            </a:r>
          </a:p>
          <a:p>
            <a:pPr>
              <a:lnSpc>
                <a:spcPct val="250000"/>
              </a:lnSpc>
            </a:pPr>
            <a:endParaRPr lang="en-US" sz="1400" dirty="0"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s" sz="1400" dirty="0">
                <a:latin typeface="Century Gothic" panose="020B0502020202020204" pitchFamily="34" charset="0"/>
              </a:rPr>
              <a:t>6. COPIA DE SEGURIDAD DE REGISTROS</a:t>
            </a:r>
          </a:p>
          <a:p>
            <a:pPr>
              <a:lnSpc>
                <a:spcPct val="250000"/>
              </a:lnSpc>
            </a:pPr>
            <a:r>
              <a:rPr lang="es" sz="1400" dirty="0">
                <a:latin typeface="Century Gothic" panose="020B0502020202020204" pitchFamily="34" charset="0"/>
              </a:rPr>
              <a:t>7. PLAN DE RESTAURACIÓN</a:t>
            </a:r>
          </a:p>
          <a:p>
            <a:pPr>
              <a:lnSpc>
                <a:spcPct val="250000"/>
              </a:lnSpc>
            </a:pPr>
            <a:r>
              <a:rPr lang="es" sz="1400" dirty="0">
                <a:latin typeface="Century Gothic" panose="020B0502020202020204" pitchFamily="34" charset="0"/>
              </a:rPr>
              <a:t>8. EQUIPOS DE RECUPERACIÓN</a:t>
            </a:r>
          </a:p>
          <a:p>
            <a:pPr lvl="1">
              <a:lnSpc>
                <a:spcPct val="200000"/>
              </a:lnSpc>
            </a:pPr>
            <a:r>
              <a:rPr lang="es" sz="1400" dirty="0">
                <a:latin typeface="Century Gothic" panose="020B0502020202020204" pitchFamily="34" charset="0"/>
              </a:rPr>
              <a:t>A. ROLES DE EQUIPO</a:t>
            </a:r>
          </a:p>
          <a:p>
            <a:pPr lvl="1">
              <a:lnSpc>
                <a:spcPct val="200000"/>
              </a:lnSpc>
            </a:pPr>
            <a:r>
              <a:rPr lang="es" sz="1400" dirty="0">
                <a:latin typeface="Century Gothic" panose="020B0502020202020204" pitchFamily="34" charset="0"/>
              </a:rPr>
              <a:t>B. CONTACTOS DEL EQUIPO</a:t>
            </a:r>
          </a:p>
          <a:p>
            <a:pPr lvl="1">
              <a:lnSpc>
                <a:spcPct val="200000"/>
              </a:lnSpc>
            </a:pPr>
            <a:r>
              <a:rPr lang="es" sz="1400" dirty="0">
                <a:latin typeface="Century Gothic" panose="020B0502020202020204" pitchFamily="34" charset="0"/>
              </a:rPr>
              <a:t>RESPONSABILIDADES DEL EQUIPO</a:t>
            </a:r>
          </a:p>
          <a:p>
            <a:pPr lvl="1">
              <a:lnSpc>
                <a:spcPct val="200000"/>
              </a:lnSpc>
            </a:pPr>
            <a:r>
              <a:rPr lang="es" sz="1400" dirty="0">
                <a:latin typeface="Century Gothic" panose="020B0502020202020204" pitchFamily="34" charset="0"/>
              </a:rPr>
              <a:t>D. EQUIPOS DEPARTAMENTALES DE RECUPERACIÓN</a:t>
            </a:r>
          </a:p>
          <a:p>
            <a:pPr>
              <a:lnSpc>
                <a:spcPct val="250000"/>
              </a:lnSpc>
            </a:pPr>
            <a:r>
              <a:rPr lang="es" sz="1400" dirty="0">
                <a:latin typeface="Century Gothic" panose="020B0502020202020204" pitchFamily="34" charset="0"/>
              </a:rPr>
              <a:t>9. PROCEDIMIENTOS DE RECUPERACIÓN</a:t>
            </a:r>
          </a:p>
          <a:p>
            <a:pPr lvl="1">
              <a:lnSpc>
                <a:spcPct val="200000"/>
              </a:lnSpc>
            </a:pPr>
            <a:r>
              <a:rPr lang="es" sz="1400" dirty="0">
                <a:latin typeface="Century Gothic" panose="020B0502020202020204" pitchFamily="34" charset="0"/>
              </a:rPr>
              <a:t>A. POSIBLE PROCEDIMIENTO DE RECUPERACIÓN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/>
        </p:nvGraphicFramePr>
        <p:xfrm>
          <a:off x="546234" y="1215189"/>
          <a:ext cx="11036166" cy="442762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427621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1. PRIORIDADES DE RECUPERACIÓN DE LA FUNCIÓN EMPRESARIAL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Century Gothic" panose="020B0502020202020204" pitchFamily="34" charset="0"/>
              </a:rPr>
              <a:t>Los equipos de recuperación ante desastres utilizan esta estrategia para recuperar las operaciones comerciales esenciales en un sitio de ubicación alternativa. El sistema de información y los equipos de TI restauran las funciones de TI en función de las funciones críticas del negocio.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46284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2. ESTRATEGIA DE REUBICACIÓN</a:t>
            </a:r>
          </a:p>
        </p:txBody>
      </p:sp>
    </p:spTree>
    <p:extLst>
      <p:ext uri="{BB962C8B-B14F-4D97-AF65-F5344CB8AC3E}">
        <p14:creationId xmlns:p14="http://schemas.microsoft.com/office/powerpoint/2010/main" val="26558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154343"/>
              </p:ext>
            </p:extLst>
          </p:nvPr>
        </p:nvGraphicFramePr>
        <p:xfrm>
          <a:off x="546234" y="1215189"/>
          <a:ext cx="11036166" cy="442762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427621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3. SITIO DE NEGOCIO ALTERNATIVO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Century Gothic" panose="020B0502020202020204" pitchFamily="34" charset="0"/>
              </a:rPr>
              <a:t>Una organización utiliza el sitio de negocio alternativo y la estrategia de reubicación en caso de un desastre o interrupción que inhiba la continuación de los procesos de negocio en el sitio de negocio original. Esta estrategia debe incluir tanto los emplazamientos de reubicación a corto como a largo plazo en el caso de ambos tipos de perturbaciones.</a:t>
            </a:r>
          </a:p>
        </p:txBody>
      </p:sp>
    </p:spTree>
    <p:extLst>
      <p:ext uri="{BB962C8B-B14F-4D97-AF65-F5344CB8AC3E}">
        <p14:creationId xmlns:p14="http://schemas.microsoft.com/office/powerpoint/2010/main" val="414092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411337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PLAN DE RECUPERACIÓN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EC703F3-1228-CC4F-9BEA-BD4180A8B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714031"/>
              </p:ext>
            </p:extLst>
          </p:nvPr>
        </p:nvGraphicFramePr>
        <p:xfrm>
          <a:off x="8289138" y="123362"/>
          <a:ext cx="3476908" cy="24714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47690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551210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C. FUNCIONAMIENTO DE SITIOS ALTERNATIVOS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 fase continúa hasta que la empresa pueda restaurar la instalación primaria.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487483-FCAD-A74E-9D31-19CA87E15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987700"/>
              </p:ext>
            </p:extLst>
          </p:nvPr>
        </p:nvGraphicFramePr>
        <p:xfrm>
          <a:off x="4006776" y="552496"/>
          <a:ext cx="3476908" cy="457229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47690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548931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ACTIVACIÓN DEL PLAN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4023360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Durante esta fase, la empresa pone en marcha el plan de continuidad del negocio. Esta fase continúa hasta que la empresa asegura el sitio de negocio alternativo y reubica las operaciones comerciales.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B3906C-2899-4848-B78B-B04184BB2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343479"/>
              </p:ext>
            </p:extLst>
          </p:nvPr>
        </p:nvGraphicFramePr>
        <p:xfrm>
          <a:off x="6550684" y="2881394"/>
          <a:ext cx="4703470" cy="318716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4703470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548931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D. TRANSICIÓN AL SITIO PRIMARIO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2638235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 fase continúa hasta que la empresa pueda mover adecuadamente las operaciones comerciales al sitio comercial original. 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771ACC8-66E4-5E41-A606-ABE3F4CA3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365718"/>
              </p:ext>
            </p:extLst>
          </p:nvPr>
        </p:nvGraphicFramePr>
        <p:xfrm>
          <a:off x="360853" y="2679875"/>
          <a:ext cx="3476908" cy="282997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47690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487411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OCURRENCIA DE DESASTRES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2342560">
                <a:tc>
                  <a:txBody>
                    <a:bodyPr/>
                    <a:lstStyle/>
                    <a:p>
                      <a:pPr algn="l" fontAlgn="b"/>
                      <a:r>
                        <a:rPr lang="es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 empresa declara un desastre y toma la decisión de activar el resto del plan de recuperación.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177" y="6477000"/>
            <a:ext cx="1184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5. FASES DE RECUPERACIÓN</a:t>
            </a:r>
          </a:p>
          <a:p>
            <a:pPr algn="r"/>
            <a:endParaRPr lang="en-US" b="1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3094BE-D411-1E45-AC78-FD6FF2B5A5A1}"/>
              </a:ext>
            </a:extLst>
          </p:cNvPr>
          <p:cNvSpPr txBox="1"/>
          <p:nvPr/>
        </p:nvSpPr>
        <p:spPr>
          <a:xfrm>
            <a:off x="440936" y="383219"/>
            <a:ext cx="3316742" cy="203132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Estas son las actividades más necesarias para que el negocio continúe, y el plan de recuperación debe apuntar a estas funciones comerciales esenciales. El plan de recuperación debe proceder de la siguiente manera: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8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31907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6. COPIA DE SEGURIDAD DE REGISTROS</a:t>
            </a:r>
          </a:p>
        </p:txBody>
      </p:sp>
    </p:spTree>
    <p:extLst>
      <p:ext uri="{BB962C8B-B14F-4D97-AF65-F5344CB8AC3E}">
        <p14:creationId xmlns:p14="http://schemas.microsoft.com/office/powerpoint/2010/main" val="3543057122"/>
      </p:ext>
    </p:extLst>
  </p:cSld>
  <p:clrMapOvr>
    <a:masterClrMapping/>
  </p:clrMapOvr>
</p:sld>
</file>

<file path=ppt/theme/theme1.xml><?xml version="1.0" encoding="utf-8"?>
<a:theme xmlns:a="http://schemas.openxmlformats.org/drawingml/2006/main" name="IC-Business-Continuity-Program-Template_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CCD1EFE1-A472-473E-B9E9-96D07C942B30}" vid="{B53908C8-A28E-4C95-A4C9-BA560C567E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IC-Business-Continuity-Program-Template_PowerPoint</Template>
  <TotalTime>2</TotalTime>
  <Words>922</Words>
  <Application>Microsoft Macintosh PowerPoint</Application>
  <PresentationFormat>Widescreen</PresentationFormat>
  <Paragraphs>111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Century Gothic</vt:lpstr>
      <vt:lpstr>IC-Business-Continuity-Program-Template_PowerPoint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Jason Flores</dc:creator>
  <cp:lastModifiedBy>Jason Flores</cp:lastModifiedBy>
  <cp:revision>2</cp:revision>
  <dcterms:created xsi:type="dcterms:W3CDTF">2022-08-22T22:26:31Z</dcterms:created>
  <dcterms:modified xsi:type="dcterms:W3CDTF">2022-09-11T04:18:32Z</dcterms:modified>
</cp:coreProperties>
</file>