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5"/>
  </p:notesMasterIdLst>
  <p:sldIdLst>
    <p:sldId id="258" r:id="rId2"/>
    <p:sldId id="282" r:id="rId3"/>
    <p:sldId id="309" r:id="rId4"/>
    <p:sldId id="320" r:id="rId5"/>
    <p:sldId id="314" r:id="rId6"/>
    <p:sldId id="315" r:id="rId7"/>
    <p:sldId id="316" r:id="rId8"/>
    <p:sldId id="311" r:id="rId9"/>
    <p:sldId id="317" r:id="rId10"/>
    <p:sldId id="318" r:id="rId11"/>
    <p:sldId id="298" r:id="rId12"/>
    <p:sldId id="267" r:id="rId13"/>
    <p:sldId id="295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rica Waite" initials="EW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3EAF6"/>
    <a:srgbClr val="5B7191"/>
    <a:srgbClr val="CDD5DD"/>
    <a:srgbClr val="74859B"/>
    <a:srgbClr val="C4D2E7"/>
    <a:srgbClr val="F0A622"/>
    <a:srgbClr val="5E913E"/>
    <a:srgbClr val="CE1D02"/>
    <a:srgbClr val="4DACA4"/>
    <a:srgbClr val="D578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03" autoAdjust="0"/>
    <p:restoredTop sz="86447"/>
  </p:normalViewPr>
  <p:slideViewPr>
    <p:cSldViewPr snapToGrid="0" snapToObjects="1">
      <p:cViewPr varScale="1">
        <p:scale>
          <a:sx n="112" d="100"/>
          <a:sy n="112" d="100"/>
        </p:scale>
        <p:origin x="496" y="18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  <p:sld r:id="rId5" collapse="1"/>
      <p:sld r:id="rId6" collapse="1"/>
      <p:sld r:id="rId7" collapse="1"/>
      <p:sld r:id="rId8" collapse="1"/>
      <p:sld r:id="rId9" collapse="1"/>
      <p:sld r:id="rId10" collapse="1"/>
      <p:sld r:id="rId11" collapse="1"/>
      <p:sld r:id="rId12" collapse="1"/>
      <p:sld r:id="rId13" collapse="1"/>
    </p:sldLst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_rels/viewProps.xml.rels><?xml version="1.0" encoding="UTF-8" standalone="yes"?>
<Relationships xmlns="http://schemas.openxmlformats.org/package/2006/relationships"><Relationship Id="rId8" Type="http://schemas.openxmlformats.org/officeDocument/2006/relationships/slide" Target="slides/slide8.xml"/><Relationship Id="rId13" Type="http://schemas.openxmlformats.org/officeDocument/2006/relationships/slide" Target="slides/slide13.xml"/><Relationship Id="rId3" Type="http://schemas.openxmlformats.org/officeDocument/2006/relationships/slide" Target="slides/slide3.xml"/><Relationship Id="rId7" Type="http://schemas.openxmlformats.org/officeDocument/2006/relationships/slide" Target="slides/slide7.xml"/><Relationship Id="rId12" Type="http://schemas.openxmlformats.org/officeDocument/2006/relationships/slide" Target="slides/slide12.xml"/><Relationship Id="rId2" Type="http://schemas.openxmlformats.org/officeDocument/2006/relationships/slide" Target="slides/slide2.xml"/><Relationship Id="rId1" Type="http://schemas.openxmlformats.org/officeDocument/2006/relationships/slide" Target="slides/slide1.xml"/><Relationship Id="rId6" Type="http://schemas.openxmlformats.org/officeDocument/2006/relationships/slide" Target="slides/slide6.xml"/><Relationship Id="rId11" Type="http://schemas.openxmlformats.org/officeDocument/2006/relationships/slide" Target="slides/slide11.xml"/><Relationship Id="rId5" Type="http://schemas.openxmlformats.org/officeDocument/2006/relationships/slide" Target="slides/slide5.xml"/><Relationship Id="rId10" Type="http://schemas.openxmlformats.org/officeDocument/2006/relationships/slide" Target="slides/slide10.xml"/><Relationship Id="rId4" Type="http://schemas.openxmlformats.org/officeDocument/2006/relationships/slide" Target="slides/slide4.xml"/><Relationship Id="rId9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6AFEDE-F1BF-6A4A-80D9-CCB6DC4EFE3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711C10-233D-DA48-A5CB-9365BBABB6B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30768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249437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31181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301966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897520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22646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227027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560295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866681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473406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502626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272923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868416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57957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7345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839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6738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9415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9773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5370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1709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5901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3076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972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380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lumMod val="95000"/>
                <a:alpha val="40000"/>
              </a:schemeClr>
            </a:gs>
            <a:gs pos="100000">
              <a:schemeClr val="bg1">
                <a:lumMod val="75000"/>
              </a:schemeClr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960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6343724"/>
            <a:ext cx="12192000" cy="524107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24107">
                <a:moveTo>
                  <a:pt x="0" y="3171"/>
                </a:moveTo>
                <a:lnTo>
                  <a:pt x="11054576" y="0"/>
                </a:lnTo>
                <a:lnTo>
                  <a:pt x="11296185" y="159836"/>
                </a:lnTo>
                <a:lnTo>
                  <a:pt x="11508059" y="3718"/>
                </a:lnTo>
                <a:lnTo>
                  <a:pt x="12192000" y="3171"/>
                </a:lnTo>
                <a:lnTo>
                  <a:pt x="12192000" y="524107"/>
                </a:lnTo>
                <a:lnTo>
                  <a:pt x="0" y="524107"/>
                </a:lnTo>
                <a:lnTo>
                  <a:pt x="0" y="317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863533" y="6477000"/>
            <a:ext cx="62015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PROGRAMA DE CONTINUIDAD DEL NEGOCIO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25B69A5-3B0C-C540-8CC8-9794435EA004}"/>
              </a:ext>
            </a:extLst>
          </p:cNvPr>
          <p:cNvSpPr txBox="1"/>
          <p:nvPr/>
        </p:nvSpPr>
        <p:spPr>
          <a:xfrm>
            <a:off x="552992" y="689720"/>
            <a:ext cx="11221474" cy="20005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" sz="6200" dirty="0">
                <a:latin typeface="Century Gothic" panose="020B0502020202020204" pitchFamily="34" charset="0"/>
              </a:rPr>
              <a:t>PROGRAMA DE CONTINUIDAD DEL NEGOCIO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E98E647-E4C9-4B4B-888B-2F662C468983}"/>
              </a:ext>
            </a:extLst>
          </p:cNvPr>
          <p:cNvSpPr txBox="1"/>
          <p:nvPr/>
        </p:nvSpPr>
        <p:spPr>
          <a:xfrm>
            <a:off x="552992" y="2977839"/>
            <a:ext cx="7854449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" sz="2000" dirty="0">
                <a:latin typeface="Century Gothic" panose="020B0502020202020204" pitchFamily="34" charset="0"/>
              </a:rPr>
              <a:t>NOMBRE DE LA EMPRESA</a:t>
            </a:r>
          </a:p>
          <a:p>
            <a:r>
              <a:rPr lang="es" sz="2000" dirty="0">
                <a:latin typeface="Century Gothic" panose="020B0502020202020204" pitchFamily="34" charset="0"/>
              </a:rPr>
              <a:t>Dirección de la calle</a:t>
            </a:r>
          </a:p>
          <a:p>
            <a:r>
              <a:rPr lang="es" sz="2000" dirty="0">
                <a:latin typeface="Century Gothic" panose="020B0502020202020204" pitchFamily="34" charset="0"/>
              </a:rPr>
              <a:t>Ciudad, Estado y Zip</a:t>
            </a:r>
          </a:p>
          <a:p>
            <a:endParaRPr lang="en-US" sz="2000" dirty="0">
              <a:latin typeface="Century Gothic" panose="020B0502020202020204" pitchFamily="34" charset="0"/>
            </a:endParaRPr>
          </a:p>
          <a:p>
            <a:r>
              <a:rPr lang="es" sz="2000" dirty="0" err="1">
                <a:latin typeface="Century Gothic" panose="020B0502020202020204" pitchFamily="34" charset="0"/>
              </a:rPr>
              <a:t>webaddress.com</a:t>
            </a:r>
            <a:endParaRPr lang="en-US" sz="2000" dirty="0">
              <a:latin typeface="Century Gothic" panose="020B0502020202020204" pitchFamily="34" charset="0"/>
            </a:endParaRPr>
          </a:p>
          <a:p>
            <a:endParaRPr lang="en-US" sz="2000" dirty="0">
              <a:latin typeface="Century Gothic" panose="020B0502020202020204" pitchFamily="34" charset="0"/>
            </a:endParaRPr>
          </a:p>
          <a:p>
            <a:r>
              <a:rPr lang="es" sz="2000" dirty="0">
                <a:latin typeface="Century Gothic" panose="020B0502020202020204" pitchFamily="34" charset="0"/>
              </a:rPr>
              <a:t>VERSIÓN 0.0.0</a:t>
            </a:r>
          </a:p>
          <a:p>
            <a:endParaRPr lang="en-US" sz="2000" dirty="0">
              <a:latin typeface="Century Gothic" panose="020B0502020202020204" pitchFamily="34" charset="0"/>
            </a:endParaRPr>
          </a:p>
          <a:p>
            <a:r>
              <a:rPr lang="es" sz="2000" dirty="0">
                <a:latin typeface="Century Gothic" panose="020B0502020202020204" pitchFamily="34" charset="0"/>
              </a:rPr>
              <a:t>00/00/0000</a:t>
            </a: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75C502E9-323D-6147-AE85-54814FCF265C}"/>
              </a:ext>
            </a:extLst>
          </p:cNvPr>
          <p:cNvCxnSpPr>
            <a:cxnSpLocks/>
          </p:cNvCxnSpPr>
          <p:nvPr/>
        </p:nvCxnSpPr>
        <p:spPr>
          <a:xfrm>
            <a:off x="552992" y="2660754"/>
            <a:ext cx="11070972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14" name="Group 13">
            <a:extLst>
              <a:ext uri="{FF2B5EF4-FFF2-40B4-BE49-F238E27FC236}">
                <a16:creationId xmlns:a16="http://schemas.microsoft.com/office/drawing/2014/main" id="{273E4A99-8E98-9C49-BEA2-1DA828E7F9B3}"/>
              </a:ext>
            </a:extLst>
          </p:cNvPr>
          <p:cNvGrpSpPr/>
          <p:nvPr/>
        </p:nvGrpSpPr>
        <p:grpSpPr>
          <a:xfrm>
            <a:off x="8691080" y="2880374"/>
            <a:ext cx="2932884" cy="2890404"/>
            <a:chOff x="415636" y="923060"/>
            <a:chExt cx="2932884" cy="2890404"/>
          </a:xfrm>
        </p:grpSpPr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BFDED863-2973-1644-9532-648285F6B0E9}"/>
                </a:ext>
              </a:extLst>
            </p:cNvPr>
            <p:cNvSpPr/>
            <p:nvPr/>
          </p:nvSpPr>
          <p:spPr>
            <a:xfrm>
              <a:off x="415636" y="923060"/>
              <a:ext cx="2932884" cy="2890404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6" name="5-Point Star 15">
              <a:extLst>
                <a:ext uri="{FF2B5EF4-FFF2-40B4-BE49-F238E27FC236}">
                  <a16:creationId xmlns:a16="http://schemas.microsoft.com/office/drawing/2014/main" id="{8A17C04B-3B6F-B640-8C13-8A28DEB19342}"/>
                </a:ext>
              </a:extLst>
            </p:cNvPr>
            <p:cNvSpPr/>
            <p:nvPr/>
          </p:nvSpPr>
          <p:spPr>
            <a:xfrm>
              <a:off x="666342" y="1048616"/>
              <a:ext cx="2431473" cy="2431473"/>
            </a:xfrm>
            <a:prstGeom prst="star5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9EA10552-11D4-8049-A191-37D70CB0C373}"/>
                </a:ext>
              </a:extLst>
            </p:cNvPr>
            <p:cNvSpPr txBox="1"/>
            <p:nvPr/>
          </p:nvSpPr>
          <p:spPr>
            <a:xfrm>
              <a:off x="666341" y="1644986"/>
              <a:ext cx="2431473" cy="144655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" sz="4400" b="1" dirty="0">
                  <a:solidFill>
                    <a:schemeClr val="bg1"/>
                  </a:solidFill>
                  <a:latin typeface="Century Gothic" panose="020B0502020202020204" pitchFamily="34" charset="0"/>
                </a:rPr>
                <a:t>USTED</a:t>
              </a:r>
            </a:p>
            <a:p>
              <a:pPr algn="ctr"/>
              <a:r>
                <a:rPr lang="es" sz="4400" b="1" dirty="0">
                  <a:solidFill>
                    <a:schemeClr val="bg1"/>
                  </a:solidFill>
                  <a:latin typeface="Century Gothic" panose="020B0502020202020204" pitchFamily="34" charset="0"/>
                </a:rPr>
                <a:t>LOGOTIPO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7501501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1D5270F0-3FE0-9045-A861-1E7D1F6DA3B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5527828"/>
              </p:ext>
            </p:extLst>
          </p:nvPr>
        </p:nvGraphicFramePr>
        <p:xfrm>
          <a:off x="546234" y="1215189"/>
          <a:ext cx="11036166" cy="4427621"/>
        </p:xfrm>
        <a:graphic>
          <a:graphicData uri="http://schemas.openxmlformats.org/drawingml/2006/table">
            <a:tbl>
              <a:tblPr>
                <a:effectLst>
                  <a:reflection blurRad="6350" stA="52000" endA="300" endPos="35000" dir="5400000" sy="-100000" algn="bl" rotWithShape="0"/>
                </a:effectLst>
                <a:tableStyleId>{5C22544A-7EE6-4342-B048-85BDC9FD1C3A}</a:tableStyleId>
              </a:tblPr>
              <a:tblGrid>
                <a:gridCol w="11036166">
                  <a:extLst>
                    <a:ext uri="{9D8B030D-6E8A-4147-A177-3AD203B41FA5}">
                      <a16:colId xmlns:a16="http://schemas.microsoft.com/office/drawing/2014/main" val="185754983"/>
                    </a:ext>
                  </a:extLst>
                </a:gridCol>
              </a:tblGrid>
              <a:tr h="4427621">
                <a:tc>
                  <a:txBody>
                    <a:bodyPr/>
                    <a:lstStyle/>
                    <a:p>
                      <a:pPr algn="l" fontAlgn="ctr"/>
                      <a:endParaRPr lang="en-US" sz="24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5720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4071318"/>
                  </a:ext>
                </a:extLst>
              </a:tr>
            </a:tbl>
          </a:graphicData>
        </a:graphic>
      </p:graphicFrame>
      <p:sp>
        <p:nvSpPr>
          <p:cNvPr id="8" name="Rectangle 7"/>
          <p:cNvSpPr/>
          <p:nvPr/>
        </p:nvSpPr>
        <p:spPr>
          <a:xfrm>
            <a:off x="0" y="6333892"/>
            <a:ext cx="12192000" cy="524107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24107">
                <a:moveTo>
                  <a:pt x="0" y="3171"/>
                </a:moveTo>
                <a:lnTo>
                  <a:pt x="11054576" y="0"/>
                </a:lnTo>
                <a:lnTo>
                  <a:pt x="11296185" y="159836"/>
                </a:lnTo>
                <a:lnTo>
                  <a:pt x="11508059" y="3718"/>
                </a:lnTo>
                <a:lnTo>
                  <a:pt x="12192000" y="3171"/>
                </a:lnTo>
                <a:lnTo>
                  <a:pt x="12192000" y="524107"/>
                </a:lnTo>
                <a:lnTo>
                  <a:pt x="0" y="524107"/>
                </a:lnTo>
                <a:lnTo>
                  <a:pt x="0" y="317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781586" y="6477000"/>
            <a:ext cx="8283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7. PLAN DE RESTAURACIÓN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F9A8A93-1A2F-3A45-8CB4-43CDD520FA38}"/>
              </a:ext>
            </a:extLst>
          </p:cNvPr>
          <p:cNvSpPr txBox="1"/>
          <p:nvPr/>
        </p:nvSpPr>
        <p:spPr>
          <a:xfrm>
            <a:off x="546234" y="240632"/>
            <a:ext cx="1100408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" sz="1600" dirty="0">
                <a:latin typeface="Century Gothic" panose="020B0502020202020204" pitchFamily="34" charset="0"/>
              </a:rPr>
              <a:t>Los equipos de recuperación de desastres / TI mantienen, controlan y verifican periódicamente todos los registros que son vitales para la continuación de las operaciones comerciales y que se verían afectados por interrupciones o desastres en las instalaciones. Los equipos realizan copias de seguridad periódicas y almacenan los archivos más críticos en una ubicación externa.</a:t>
            </a:r>
          </a:p>
        </p:txBody>
      </p:sp>
    </p:spTree>
    <p:extLst>
      <p:ext uri="{BB962C8B-B14F-4D97-AF65-F5344CB8AC3E}">
        <p14:creationId xmlns:p14="http://schemas.microsoft.com/office/powerpoint/2010/main" val="323302865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44B5A14A-994D-2E45-8BDA-35C939E37A7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69164869"/>
              </p:ext>
            </p:extLst>
          </p:nvPr>
        </p:nvGraphicFramePr>
        <p:xfrm>
          <a:off x="546232" y="1214736"/>
          <a:ext cx="11004083" cy="4468196"/>
        </p:xfrm>
        <a:graphic>
          <a:graphicData uri="http://schemas.openxmlformats.org/drawingml/2006/table">
            <a:tbl>
              <a:tblPr>
                <a:effectLst>
                  <a:reflection blurRad="6350" stA="52000" endA="300" endPos="35000" dir="5400000" sy="-100000" algn="bl" rotWithShape="0"/>
                </a:effectLst>
                <a:tableStyleId>{5C22544A-7EE6-4342-B048-85BDC9FD1C3A}</a:tableStyleId>
              </a:tblPr>
              <a:tblGrid>
                <a:gridCol w="3929515">
                  <a:extLst>
                    <a:ext uri="{9D8B030D-6E8A-4147-A177-3AD203B41FA5}">
                      <a16:colId xmlns:a16="http://schemas.microsoft.com/office/drawing/2014/main" val="2448353432"/>
                    </a:ext>
                  </a:extLst>
                </a:gridCol>
                <a:gridCol w="7074568">
                  <a:extLst>
                    <a:ext uri="{9D8B030D-6E8A-4147-A177-3AD203B41FA5}">
                      <a16:colId xmlns:a16="http://schemas.microsoft.com/office/drawing/2014/main" val="185754983"/>
                    </a:ext>
                  </a:extLst>
                </a:gridCol>
              </a:tblGrid>
              <a:tr h="1117049">
                <a:tc>
                  <a:txBody>
                    <a:bodyPr/>
                    <a:lstStyle/>
                    <a:p>
                      <a:pPr algn="l" fontAlgn="b"/>
                      <a:r>
                        <a:rPr lang="es" sz="1600" b="1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A. ROLES DE EQUIPO</a:t>
                      </a:r>
                      <a:endParaRPr lang="en-US" sz="1600" b="1" i="0" u="none" strike="noStrike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" sz="1600" b="0" i="0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Líder de equipo, líder de equipo de respaldo, miembro del equipo</a:t>
                      </a:r>
                    </a:p>
                  </a:txBody>
                  <a:tcPr marL="3657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4071318"/>
                  </a:ext>
                </a:extLst>
              </a:tr>
              <a:tr h="1117049">
                <a:tc>
                  <a:txBody>
                    <a:bodyPr/>
                    <a:lstStyle/>
                    <a:p>
                      <a:pPr algn="l" fontAlgn="b"/>
                      <a:r>
                        <a:rPr lang="e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B. CONTACTOS DEL EQUIPO</a:t>
                      </a: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" sz="1600" b="0" i="0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Almacenado en el apéndice de la lista de contactos</a:t>
                      </a:r>
                    </a:p>
                  </a:txBody>
                  <a:tcPr marL="3657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7250388"/>
                  </a:ext>
                </a:extLst>
              </a:tr>
              <a:tr h="1117049">
                <a:tc>
                  <a:txBody>
                    <a:bodyPr/>
                    <a:lstStyle/>
                    <a:p>
                      <a:pPr algn="l" fontAlgn="b"/>
                      <a:r>
                        <a:rPr lang="e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RESPONSABILIDADES DEL EQUIPO</a:t>
                      </a: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" sz="1600" b="0" i="0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Comandante de Incidentes, Oficial de Recursos Humanos/Relaciones Públicas, Tecnología de la Información, Finanzas/Administración, Legal/Contactos</a:t>
                      </a:r>
                    </a:p>
                  </a:txBody>
                  <a:tcPr marL="3657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30761641"/>
                  </a:ext>
                </a:extLst>
              </a:tr>
              <a:tr h="1117049">
                <a:tc>
                  <a:txBody>
                    <a:bodyPr/>
                    <a:lstStyle/>
                    <a:p>
                      <a:pPr algn="l" fontAlgn="b"/>
                      <a:r>
                        <a:rPr lang="e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D. EQUIPOS DEPARTAMENTALES DE RECUPERACIÓN</a:t>
                      </a: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" sz="1600" b="0" i="0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Coordinador de Continuidad del Negocio, Equipo de Comunicación de EOC, Equipo de Recursos Humanos de EOC, Equipo de Administración de EOC, Equipo de Respuesta a Emergencias, Equipo de Recuperación de Tecnología de la Información</a:t>
                      </a:r>
                    </a:p>
                  </a:txBody>
                  <a:tcPr marL="3657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7520451"/>
                  </a:ext>
                </a:extLst>
              </a:tr>
            </a:tbl>
          </a:graphicData>
        </a:graphic>
      </p:graphicFrame>
      <p:sp>
        <p:nvSpPr>
          <p:cNvPr id="8" name="Rectangle 7"/>
          <p:cNvSpPr/>
          <p:nvPr/>
        </p:nvSpPr>
        <p:spPr>
          <a:xfrm>
            <a:off x="0" y="6333892"/>
            <a:ext cx="12192000" cy="524107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24107">
                <a:moveTo>
                  <a:pt x="0" y="3171"/>
                </a:moveTo>
                <a:lnTo>
                  <a:pt x="11054576" y="0"/>
                </a:lnTo>
                <a:lnTo>
                  <a:pt x="11296185" y="159836"/>
                </a:lnTo>
                <a:lnTo>
                  <a:pt x="11508059" y="3718"/>
                </a:lnTo>
                <a:lnTo>
                  <a:pt x="12192000" y="3171"/>
                </a:lnTo>
                <a:lnTo>
                  <a:pt x="12192000" y="524107"/>
                </a:lnTo>
                <a:lnTo>
                  <a:pt x="0" y="524107"/>
                </a:lnTo>
                <a:lnTo>
                  <a:pt x="0" y="317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781586" y="6477000"/>
            <a:ext cx="8283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8. EQUIPOS DE RECUPERACIÓN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29CDB34-0C3A-C543-823E-F1A249A8AF6C}"/>
              </a:ext>
            </a:extLst>
          </p:cNvPr>
          <p:cNvSpPr txBox="1"/>
          <p:nvPr/>
        </p:nvSpPr>
        <p:spPr>
          <a:xfrm>
            <a:off x="546234" y="240632"/>
            <a:ext cx="1100408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" sz="1600" dirty="0">
                <a:latin typeface="Century Gothic" panose="020B0502020202020204" pitchFamily="34" charset="0"/>
              </a:rPr>
              <a:t>La compañía establece equipos de recuperación y divide a los participantes en grupos apropiados según el rol y el título del trabajo. La organización designa un líder de equipo para cada equipo. Asigna un rol o deber específico a cada miembro restante del equipo.</a:t>
            </a:r>
          </a:p>
        </p:txBody>
      </p:sp>
    </p:spTree>
    <p:extLst>
      <p:ext uri="{BB962C8B-B14F-4D97-AF65-F5344CB8AC3E}">
        <p14:creationId xmlns:p14="http://schemas.microsoft.com/office/powerpoint/2010/main" val="394539527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C5DB2548-1866-254F-B96E-1FE384895C9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03028322"/>
              </p:ext>
            </p:extLst>
          </p:nvPr>
        </p:nvGraphicFramePr>
        <p:xfrm>
          <a:off x="368968" y="1214738"/>
          <a:ext cx="11502190" cy="4903049"/>
        </p:xfrm>
        <a:graphic>
          <a:graphicData uri="http://schemas.openxmlformats.org/drawingml/2006/table">
            <a:tbl>
              <a:tblPr firstRow="1" firstCol="1" bandRow="1">
                <a:effectLst>
                  <a:reflection blurRad="6350" stA="50000" endA="300" endPos="55000" dir="5400000" sy="-100000" algn="bl" rotWithShape="0"/>
                </a:effectLst>
                <a:tableStyleId>{5C22544A-7EE6-4342-B048-85BDC9FD1C3A}</a:tableStyleId>
              </a:tblPr>
              <a:tblGrid>
                <a:gridCol w="11502190">
                  <a:extLst>
                    <a:ext uri="{9D8B030D-6E8A-4147-A177-3AD203B41FA5}">
                      <a16:colId xmlns:a16="http://schemas.microsoft.com/office/drawing/2014/main" val="3503263246"/>
                    </a:ext>
                  </a:extLst>
                </a:gridCol>
              </a:tblGrid>
              <a:tr h="51392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" sz="160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A. POSIBLE PROCEDIMIENTO DE RECUPERACIÓN</a:t>
                      </a:r>
                    </a:p>
                  </a:txBody>
                  <a:tcPr marL="27432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9673668"/>
                  </a:ext>
                </a:extLst>
              </a:tr>
              <a:tr h="438912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4320" marR="137160" marT="274320" marB="137160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0980997"/>
                  </a:ext>
                </a:extLst>
              </a:tr>
            </a:tbl>
          </a:graphicData>
        </a:graphic>
      </p:graphicFrame>
      <p:sp>
        <p:nvSpPr>
          <p:cNvPr id="8" name="Rectangle 7"/>
          <p:cNvSpPr/>
          <p:nvPr/>
        </p:nvSpPr>
        <p:spPr>
          <a:xfrm>
            <a:off x="0" y="6333892"/>
            <a:ext cx="12192000" cy="524107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24107">
                <a:moveTo>
                  <a:pt x="0" y="3171"/>
                </a:moveTo>
                <a:lnTo>
                  <a:pt x="11054576" y="0"/>
                </a:lnTo>
                <a:lnTo>
                  <a:pt x="11296185" y="159836"/>
                </a:lnTo>
                <a:lnTo>
                  <a:pt x="11508059" y="3718"/>
                </a:lnTo>
                <a:lnTo>
                  <a:pt x="12192000" y="3171"/>
                </a:lnTo>
                <a:lnTo>
                  <a:pt x="12192000" y="524107"/>
                </a:lnTo>
                <a:lnTo>
                  <a:pt x="0" y="524107"/>
                </a:lnTo>
                <a:lnTo>
                  <a:pt x="0" y="317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863533" y="6477000"/>
            <a:ext cx="62015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9. PROCEDIMIENTOS DE RECUPERACIÓN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5E6E331E-8308-A54C-BC92-D80852BBCC3A}"/>
              </a:ext>
            </a:extLst>
          </p:cNvPr>
          <p:cNvSpPr txBox="1"/>
          <p:nvPr/>
        </p:nvSpPr>
        <p:spPr>
          <a:xfrm>
            <a:off x="546234" y="240632"/>
            <a:ext cx="1100408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" sz="1600" dirty="0">
                <a:latin typeface="Century Gothic" panose="020B0502020202020204" pitchFamily="34" charset="0"/>
              </a:rPr>
              <a:t>La empresa detalla las actividades o tareas específicas necesarias para recuperar las operaciones comerciales normales y críticas. Describe cada estrategia enumerando el conjunto específico de actividades y tareas necesarias para recuperarse adecuadamente.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5CFA2B7-7225-4D43-83AE-3EF2A8468354}"/>
              </a:ext>
            </a:extLst>
          </p:cNvPr>
          <p:cNvSpPr txBox="1"/>
          <p:nvPr/>
        </p:nvSpPr>
        <p:spPr>
          <a:xfrm>
            <a:off x="730317" y="1696934"/>
            <a:ext cx="11092715" cy="4524315"/>
          </a:xfrm>
          <a:prstGeom prst="rect">
            <a:avLst/>
          </a:prstGeom>
          <a:noFill/>
        </p:spPr>
        <p:txBody>
          <a:bodyPr wrap="square" numCol="2" rtlCol="0">
            <a:spAutoFit/>
          </a:bodyPr>
          <a:lstStyle/>
          <a:p>
            <a:pPr>
              <a:lnSpc>
                <a:spcPct val="200000"/>
              </a:lnSpc>
            </a:pPr>
            <a:r>
              <a:rPr lang="es" dirty="0" err="1">
                <a:latin typeface="Century Gothic" panose="020B0502020202020204" pitchFamily="34" charset="0"/>
              </a:rPr>
              <a:t>i. Ocurrencia de desastres</a:t>
            </a:r>
          </a:p>
          <a:p>
            <a:pPr>
              <a:lnSpc>
                <a:spcPct val="200000"/>
              </a:lnSpc>
            </a:pPr>
            <a:r>
              <a:rPr lang="es" dirty="0">
                <a:latin typeface="Century Gothic" panose="020B0502020202020204" pitchFamily="34" charset="0"/>
              </a:rPr>
              <a:t>ii. Notificación a la Dirección</a:t>
            </a:r>
          </a:p>
          <a:p>
            <a:pPr>
              <a:lnSpc>
                <a:spcPct val="200000"/>
              </a:lnSpc>
            </a:pPr>
            <a:r>
              <a:rPr lang="es" dirty="0">
                <a:latin typeface="Century Gothic" panose="020B0502020202020204" pitchFamily="34" charset="0"/>
              </a:rPr>
              <a:t>iii. Evaluación preliminar de daños</a:t>
            </a:r>
          </a:p>
          <a:p>
            <a:pPr>
              <a:lnSpc>
                <a:spcPct val="200000"/>
              </a:lnSpc>
            </a:pPr>
            <a:r>
              <a:rPr lang="es" dirty="0">
                <a:latin typeface="Century Gothic" panose="020B0502020202020204" pitchFamily="34" charset="0"/>
              </a:rPr>
              <a:t>iv. Declaración de desastre</a:t>
            </a:r>
          </a:p>
          <a:p>
            <a:pPr>
              <a:lnSpc>
                <a:spcPct val="200000"/>
              </a:lnSpc>
            </a:pPr>
            <a:r>
              <a:rPr lang="es" dirty="0">
                <a:latin typeface="Century Gothic" panose="020B0502020202020204" pitchFamily="34" charset="0"/>
              </a:rPr>
              <a:t>v. Activación del plan</a:t>
            </a:r>
          </a:p>
          <a:p>
            <a:pPr>
              <a:lnSpc>
                <a:spcPct val="200000"/>
              </a:lnSpc>
            </a:pPr>
            <a:r>
              <a:rPr lang="es" dirty="0">
                <a:latin typeface="Century Gothic" panose="020B0502020202020204" pitchFamily="34" charset="0"/>
              </a:rPr>
              <a:t>vi. Reubicación a un sitio alternativo</a:t>
            </a:r>
          </a:p>
          <a:p>
            <a:pPr>
              <a:lnSpc>
                <a:spcPct val="200000"/>
              </a:lnSpc>
            </a:pPr>
            <a:r>
              <a:rPr lang="es" dirty="0">
                <a:latin typeface="Century Gothic" panose="020B0502020202020204" pitchFamily="34" charset="0"/>
              </a:rPr>
              <a:t>vii. Aplicación del procedimiento temporal</a:t>
            </a:r>
          </a:p>
          <a:p>
            <a:pPr>
              <a:lnSpc>
                <a:spcPct val="200000"/>
              </a:lnSpc>
            </a:pPr>
            <a:r>
              <a:rPr lang="es" dirty="0">
                <a:latin typeface="Century Gothic" panose="020B0502020202020204" pitchFamily="34" charset="0"/>
              </a:rPr>
              <a:t>viii. Establecimiento de la comunicación</a:t>
            </a:r>
          </a:p>
          <a:p>
            <a:pPr>
              <a:lnSpc>
                <a:spcPct val="200000"/>
              </a:lnSpc>
            </a:pPr>
            <a:r>
              <a:rPr lang="es" dirty="0">
                <a:latin typeface="Century Gothic" panose="020B0502020202020204" pitchFamily="34" charset="0"/>
              </a:rPr>
              <a:t>ix. Restauración del proceso de datos y comunicación con la ubicación de la copia de seguridad</a:t>
            </a:r>
          </a:p>
          <a:p>
            <a:pPr>
              <a:lnSpc>
                <a:spcPct val="200000"/>
              </a:lnSpc>
            </a:pPr>
            <a:r>
              <a:rPr lang="es" dirty="0">
                <a:latin typeface="Century Gothic" panose="020B0502020202020204" pitchFamily="34" charset="0"/>
              </a:rPr>
              <a:t>x. Inicio de las operaciones de sitios alternativos</a:t>
            </a:r>
          </a:p>
          <a:p>
            <a:pPr>
              <a:lnSpc>
                <a:spcPct val="200000"/>
              </a:lnSpc>
            </a:pPr>
            <a:r>
              <a:rPr lang="es" dirty="0">
                <a:latin typeface="Century Gothic" panose="020B0502020202020204" pitchFamily="34" charset="0"/>
              </a:rPr>
              <a:t>xi. Gestión del trabajo </a:t>
            </a:r>
          </a:p>
          <a:p>
            <a:pPr>
              <a:lnSpc>
                <a:spcPct val="200000"/>
              </a:lnSpc>
            </a:pPr>
            <a:r>
              <a:rPr lang="es" dirty="0">
                <a:latin typeface="Century Gothic" panose="020B0502020202020204" pitchFamily="34" charset="0"/>
              </a:rPr>
              <a:t>xii. Transición de regreso a las operaciones primarias</a:t>
            </a:r>
          </a:p>
          <a:p>
            <a:pPr>
              <a:lnSpc>
                <a:spcPct val="200000"/>
              </a:lnSpc>
            </a:pPr>
            <a:r>
              <a:rPr lang="es" dirty="0">
                <a:latin typeface="Century Gothic" panose="020B0502020202020204" pitchFamily="34" charset="0"/>
              </a:rPr>
              <a:t>xiii. Cese de los procedimientos de sitios alternativos</a:t>
            </a:r>
          </a:p>
          <a:p>
            <a:pPr>
              <a:lnSpc>
                <a:spcPct val="200000"/>
              </a:lnSpc>
            </a:pPr>
            <a:r>
              <a:rPr lang="es" dirty="0">
                <a:latin typeface="Century Gothic" panose="020B0502020202020204" pitchFamily="34" charset="0"/>
              </a:rPr>
              <a:t>xiv. Reubicación de recursos de nuevo al sitio primario</a:t>
            </a:r>
          </a:p>
        </p:txBody>
      </p:sp>
    </p:spTree>
    <p:extLst>
      <p:ext uri="{BB962C8B-B14F-4D97-AF65-F5344CB8AC3E}">
        <p14:creationId xmlns:p14="http://schemas.microsoft.com/office/powerpoint/2010/main" val="290575117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1BC736FB-ECB3-6947-8A3E-2AC7672BA4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2949040"/>
              </p:ext>
            </p:extLst>
          </p:nvPr>
        </p:nvGraphicFramePr>
        <p:xfrm>
          <a:off x="787790" y="1050352"/>
          <a:ext cx="10227213" cy="228369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227213">
                  <a:extLst>
                    <a:ext uri="{9D8B030D-6E8A-4147-A177-3AD203B41FA5}">
                      <a16:colId xmlns:a16="http://schemas.microsoft.com/office/drawing/2014/main" val="2161760999"/>
                    </a:ext>
                  </a:extLst>
                </a:gridCol>
              </a:tblGrid>
              <a:tr h="228369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" sz="1600" b="1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RENUNCIA</a:t>
                      </a:r>
                      <a:endParaRPr lang="en-US" sz="1200" b="1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" sz="14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Cualquier artículo, plantilla o información proporcionada por Smartsheet en el sitio web es solo para referencia. Si bien nos esforzamos por mantener la información actualizada y correcta, no hacemos representaciones o garantías de ningún tipo, expresas o implícitas, sobre la integridad, precisión, confiabilidad, idoneidad o disponibilidad con respecto al sitio web o la información, artículos, plantillas o gráficos relacionados contenidos en el sitio web. Por lo tanto, cualquier confianza que deposite en dicha información es estrictamente bajo su propio riesgo.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8600" marR="73025" marT="0" marB="0" anchor="ctr">
                    <a:lnL w="762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48801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93236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6333892"/>
            <a:ext cx="12192000" cy="524107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24107">
                <a:moveTo>
                  <a:pt x="0" y="3171"/>
                </a:moveTo>
                <a:lnTo>
                  <a:pt x="11054576" y="0"/>
                </a:lnTo>
                <a:lnTo>
                  <a:pt x="11296185" y="159836"/>
                </a:lnTo>
                <a:lnTo>
                  <a:pt x="11508059" y="3718"/>
                </a:lnTo>
                <a:lnTo>
                  <a:pt x="12192000" y="3171"/>
                </a:lnTo>
                <a:lnTo>
                  <a:pt x="12192000" y="524107"/>
                </a:lnTo>
                <a:lnTo>
                  <a:pt x="0" y="524107"/>
                </a:lnTo>
                <a:lnTo>
                  <a:pt x="0" y="317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781586" y="6477000"/>
            <a:ext cx="8283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HISTORIAL DE VERSIONES</a:t>
            </a:r>
          </a:p>
        </p:txBody>
      </p:sp>
      <p:graphicFrame>
        <p:nvGraphicFramePr>
          <p:cNvPr id="15" name="Table 14">
            <a:extLst>
              <a:ext uri="{FF2B5EF4-FFF2-40B4-BE49-F238E27FC236}">
                <a16:creationId xmlns:a16="http://schemas.microsoft.com/office/drawing/2014/main" id="{F9999A82-FD5A-3A4E-80B2-C7FB2AAEF6F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55053462"/>
              </p:ext>
            </p:extLst>
          </p:nvPr>
        </p:nvGraphicFramePr>
        <p:xfrm>
          <a:off x="405063" y="506970"/>
          <a:ext cx="11353799" cy="374418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12759">
                  <a:extLst>
                    <a:ext uri="{9D8B030D-6E8A-4147-A177-3AD203B41FA5}">
                      <a16:colId xmlns:a16="http://schemas.microsoft.com/office/drawing/2014/main" val="166567411"/>
                    </a:ext>
                  </a:extLst>
                </a:gridCol>
                <a:gridCol w="2577312">
                  <a:extLst>
                    <a:ext uri="{9D8B030D-6E8A-4147-A177-3AD203B41FA5}">
                      <a16:colId xmlns:a16="http://schemas.microsoft.com/office/drawing/2014/main" val="758014479"/>
                    </a:ext>
                  </a:extLst>
                </a:gridCol>
                <a:gridCol w="1475994">
                  <a:extLst>
                    <a:ext uri="{9D8B030D-6E8A-4147-A177-3AD203B41FA5}">
                      <a16:colId xmlns:a16="http://schemas.microsoft.com/office/drawing/2014/main" val="3139782178"/>
                    </a:ext>
                  </a:extLst>
                </a:gridCol>
                <a:gridCol w="3783086">
                  <a:extLst>
                    <a:ext uri="{9D8B030D-6E8A-4147-A177-3AD203B41FA5}">
                      <a16:colId xmlns:a16="http://schemas.microsoft.com/office/drawing/2014/main" val="2012729981"/>
                    </a:ext>
                  </a:extLst>
                </a:gridCol>
                <a:gridCol w="2504648">
                  <a:extLst>
                    <a:ext uri="{9D8B030D-6E8A-4147-A177-3AD203B41FA5}">
                      <a16:colId xmlns:a16="http://schemas.microsoft.com/office/drawing/2014/main" val="2293952507"/>
                    </a:ext>
                  </a:extLst>
                </a:gridCol>
              </a:tblGrid>
              <a:tr h="416021">
                <a:tc gridSpan="5">
                  <a:txBody>
                    <a:bodyPr/>
                    <a:lstStyle/>
                    <a:p>
                      <a:pPr marL="0" marR="0"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s" sz="1400" dirty="0">
                          <a:effectLst/>
                          <a:latin typeface="Century Gothic" panose="020B0502020202020204" pitchFamily="34" charset="0"/>
                        </a:rPr>
                        <a:t>HISTORIAL DE VERSIONES</a:t>
                      </a:r>
                      <a:endParaRPr lang="en-US" sz="2400" b="1" dirty="0"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R="68553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89266157"/>
                  </a:ext>
                </a:extLst>
              </a:tr>
              <a:tr h="416021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s" sz="1400" b="1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VERSIÓN</a:t>
                      </a:r>
                      <a:endParaRPr lang="en-US" sz="2400" b="1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R="68553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s" sz="1400" b="1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APROBADO POR</a:t>
                      </a:r>
                      <a:endParaRPr lang="en-US" sz="2400" b="1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R="68553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s" sz="1400" b="1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FECHA DE REVISIÓN</a:t>
                      </a:r>
                      <a:endParaRPr lang="en-US" sz="2400" b="1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R="68553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s" sz="1400" b="1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DESCRIPCIÓN DEL CAMBIO</a:t>
                      </a:r>
                      <a:endParaRPr lang="en-US" sz="2400" b="1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R="68553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s" sz="1400" b="1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AUTOR</a:t>
                      </a:r>
                      <a:endParaRPr lang="en-US" sz="2400" b="1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R="68553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9097060"/>
                  </a:ext>
                </a:extLst>
              </a:tr>
              <a:tr h="416021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US" sz="18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R="68553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US" sz="18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R="68553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US" sz="1800" b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R="68553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US" sz="1800" b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R="68553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US" sz="18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R="68553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9043089"/>
                  </a:ext>
                </a:extLst>
              </a:tr>
              <a:tr h="416021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US" sz="1800" b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R="68553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US" sz="18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R="68553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US" sz="1800" b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R="68553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US" sz="1800" b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R="68553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US" sz="1800" b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R="68553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2363844"/>
                  </a:ext>
                </a:extLst>
              </a:tr>
              <a:tr h="416021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US" sz="1800" b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R="68553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US" sz="18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R="68553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US" sz="18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R="68553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US" sz="1800" b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R="68553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US" sz="1800" b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R="68553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3404358"/>
                  </a:ext>
                </a:extLst>
              </a:tr>
              <a:tr h="416021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US" sz="1800" b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R="68553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US" sz="1800" b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R="68553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US" sz="18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R="68553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US" sz="18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R="68553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US" sz="1800" b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R="68553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4021803"/>
                  </a:ext>
                </a:extLst>
              </a:tr>
              <a:tr h="416021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US" sz="1800" b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R="68553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US" sz="1800" b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R="68553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US" sz="1800" b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R="68553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US" sz="18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R="68553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US" sz="18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R="68553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9674101"/>
                  </a:ext>
                </a:extLst>
              </a:tr>
              <a:tr h="416021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US" sz="1800" b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R="68553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US" sz="1800" b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R="68553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US" sz="1800" b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R="68553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US" sz="18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R="68553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US" sz="1800" b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R="68553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965387"/>
                  </a:ext>
                </a:extLst>
              </a:tr>
              <a:tr h="416021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US" sz="1800" b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R="68553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US" sz="1800" b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R="68553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US" sz="1800" b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R="68553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US" sz="18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R="68553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US" sz="18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R="68553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9847898"/>
                  </a:ext>
                </a:extLst>
              </a:tr>
            </a:tbl>
          </a:graphicData>
        </a:graphic>
      </p:graphicFrame>
      <p:graphicFrame>
        <p:nvGraphicFramePr>
          <p:cNvPr id="17" name="Table 16">
            <a:extLst>
              <a:ext uri="{FF2B5EF4-FFF2-40B4-BE49-F238E27FC236}">
                <a16:creationId xmlns:a16="http://schemas.microsoft.com/office/drawing/2014/main" id="{A9455C73-1B3D-6F46-AEF0-1BBBE497B26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66796727"/>
              </p:ext>
            </p:extLst>
          </p:nvPr>
        </p:nvGraphicFramePr>
        <p:xfrm>
          <a:off x="405063" y="4743885"/>
          <a:ext cx="11353799" cy="11596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16954">
                  <a:extLst>
                    <a:ext uri="{9D8B030D-6E8A-4147-A177-3AD203B41FA5}">
                      <a16:colId xmlns:a16="http://schemas.microsoft.com/office/drawing/2014/main" val="332525248"/>
                    </a:ext>
                  </a:extLst>
                </a:gridCol>
                <a:gridCol w="2974572">
                  <a:extLst>
                    <a:ext uri="{9D8B030D-6E8A-4147-A177-3AD203B41FA5}">
                      <a16:colId xmlns:a16="http://schemas.microsoft.com/office/drawing/2014/main" val="2863594441"/>
                    </a:ext>
                  </a:extLst>
                </a:gridCol>
                <a:gridCol w="631394">
                  <a:extLst>
                    <a:ext uri="{9D8B030D-6E8A-4147-A177-3AD203B41FA5}">
                      <a16:colId xmlns:a16="http://schemas.microsoft.com/office/drawing/2014/main" val="2637052626"/>
                    </a:ext>
                  </a:extLst>
                </a:gridCol>
                <a:gridCol w="3789898">
                  <a:extLst>
                    <a:ext uri="{9D8B030D-6E8A-4147-A177-3AD203B41FA5}">
                      <a16:colId xmlns:a16="http://schemas.microsoft.com/office/drawing/2014/main" val="1119338906"/>
                    </a:ext>
                  </a:extLst>
                </a:gridCol>
                <a:gridCol w="758434">
                  <a:extLst>
                    <a:ext uri="{9D8B030D-6E8A-4147-A177-3AD203B41FA5}">
                      <a16:colId xmlns:a16="http://schemas.microsoft.com/office/drawing/2014/main" val="1533297771"/>
                    </a:ext>
                  </a:extLst>
                </a:gridCol>
                <a:gridCol w="1782547">
                  <a:extLst>
                    <a:ext uri="{9D8B030D-6E8A-4147-A177-3AD203B41FA5}">
                      <a16:colId xmlns:a16="http://schemas.microsoft.com/office/drawing/2014/main" val="2055991214"/>
                    </a:ext>
                  </a:extLst>
                </a:gridCol>
              </a:tblGrid>
              <a:tr h="579805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" sz="1400" dirty="0">
                          <a:effectLst/>
                          <a:latin typeface="Century Gothic" panose="020B0502020202020204" pitchFamily="34" charset="0"/>
                        </a:rPr>
                        <a:t>PREPARADO POR</a:t>
                      </a:r>
                      <a:endParaRPr lang="en-US" sz="14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" sz="1400" b="1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TÍTULO</a:t>
                      </a:r>
                      <a:endParaRPr lang="en-US" sz="1400" b="1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" sz="1400" b="1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FECHA</a:t>
                      </a:r>
                      <a:endParaRPr lang="en-US" sz="1400" b="1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1881248"/>
                  </a:ext>
                </a:extLst>
              </a:tr>
              <a:tr h="579805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" sz="1400" dirty="0">
                          <a:effectLst/>
                          <a:latin typeface="Century Gothic" panose="020B0502020202020204" pitchFamily="34" charset="0"/>
                        </a:rPr>
                        <a:t>APROBADO POR</a:t>
                      </a:r>
                      <a:endParaRPr lang="en-US" sz="14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" sz="1400" b="1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TÍTULO</a:t>
                      </a:r>
                      <a:endParaRPr lang="en-US" sz="1400" b="1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" sz="1400" b="1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FECHA</a:t>
                      </a:r>
                      <a:endParaRPr lang="en-US" sz="1400" b="1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69406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599606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FCBC44ED-2B4D-EB4F-B4F3-DA0B26C8836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73916385"/>
              </p:ext>
            </p:extLst>
          </p:nvPr>
        </p:nvGraphicFramePr>
        <p:xfrm>
          <a:off x="328246" y="228600"/>
          <a:ext cx="11578003" cy="5543550"/>
        </p:xfrm>
        <a:graphic>
          <a:graphicData uri="http://schemas.openxmlformats.org/drawingml/2006/table">
            <a:tbl>
              <a:tblPr>
                <a:effectLst>
                  <a:reflection blurRad="6350" stA="52000" endA="300" endPos="35000" dir="5400000" sy="-100000" algn="bl" rotWithShape="0"/>
                </a:effectLst>
                <a:tableStyleId>{5C22544A-7EE6-4342-B048-85BDC9FD1C3A}</a:tableStyleId>
              </a:tblPr>
              <a:tblGrid>
                <a:gridCol w="1549811">
                  <a:extLst>
                    <a:ext uri="{9D8B030D-6E8A-4147-A177-3AD203B41FA5}">
                      <a16:colId xmlns:a16="http://schemas.microsoft.com/office/drawing/2014/main" val="2448353432"/>
                    </a:ext>
                  </a:extLst>
                </a:gridCol>
                <a:gridCol w="10028192">
                  <a:extLst>
                    <a:ext uri="{9D8B030D-6E8A-4147-A177-3AD203B41FA5}">
                      <a16:colId xmlns:a16="http://schemas.microsoft.com/office/drawing/2014/main" val="185754983"/>
                    </a:ext>
                  </a:extLst>
                </a:gridCol>
              </a:tblGrid>
              <a:tr h="5543550">
                <a:tc>
                  <a:txBody>
                    <a:bodyPr/>
                    <a:lstStyle/>
                    <a:p>
                      <a:pPr algn="l" fontAlgn="b"/>
                      <a:r>
                        <a:rPr lang="es" sz="1400" b="1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MESA</a:t>
                      </a:r>
                    </a:p>
                    <a:p>
                      <a:pPr algn="l" fontAlgn="b"/>
                      <a:r>
                        <a:rPr lang="es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De</a:t>
                      </a:r>
                    </a:p>
                    <a:p>
                      <a:pPr algn="l" fontAlgn="b"/>
                      <a:r>
                        <a:rPr lang="es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CONTENIDO</a:t>
                      </a: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1450" indent="-354330" algn="l" font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>
                          <a:schemeClr val="tx2">
                            <a:lumMod val="60000"/>
                            <a:lumOff val="40000"/>
                          </a:schemeClr>
                        </a:buClr>
                        <a:buFont typeface="Arial Unicode MS" panose="020B0604020202020204" pitchFamily="34" charset="-128"/>
                        <a:buChar char="✙"/>
                      </a:pPr>
                      <a:endParaRPr lang="en-US" sz="1700" b="0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657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4071318"/>
                  </a:ext>
                </a:extLst>
              </a:tr>
            </a:tbl>
          </a:graphicData>
        </a:graphic>
      </p:graphicFrame>
      <p:sp>
        <p:nvSpPr>
          <p:cNvPr id="8" name="Rectangle 7"/>
          <p:cNvSpPr/>
          <p:nvPr/>
        </p:nvSpPr>
        <p:spPr>
          <a:xfrm>
            <a:off x="0" y="6333892"/>
            <a:ext cx="12192000" cy="524107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24107">
                <a:moveTo>
                  <a:pt x="0" y="3171"/>
                </a:moveTo>
                <a:lnTo>
                  <a:pt x="11054576" y="0"/>
                </a:lnTo>
                <a:lnTo>
                  <a:pt x="11296185" y="159836"/>
                </a:lnTo>
                <a:lnTo>
                  <a:pt x="11508059" y="3718"/>
                </a:lnTo>
                <a:lnTo>
                  <a:pt x="12192000" y="3171"/>
                </a:lnTo>
                <a:lnTo>
                  <a:pt x="12192000" y="524107"/>
                </a:lnTo>
                <a:lnTo>
                  <a:pt x="0" y="524107"/>
                </a:lnTo>
                <a:lnTo>
                  <a:pt x="0" y="317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171575" y="6477000"/>
            <a:ext cx="108934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LO QUE HAY DENTRO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F866523-4C8E-7643-889D-E7B32BD5DA74}"/>
              </a:ext>
            </a:extLst>
          </p:cNvPr>
          <p:cNvSpPr txBox="1"/>
          <p:nvPr/>
        </p:nvSpPr>
        <p:spPr>
          <a:xfrm>
            <a:off x="2037348" y="352926"/>
            <a:ext cx="9826406" cy="4939814"/>
          </a:xfrm>
          <a:prstGeom prst="rect">
            <a:avLst/>
          </a:prstGeom>
          <a:noFill/>
        </p:spPr>
        <p:txBody>
          <a:bodyPr wrap="square" numCol="2" rtlCol="0">
            <a:spAutoFit/>
          </a:bodyPr>
          <a:lstStyle/>
          <a:p>
            <a:pPr>
              <a:lnSpc>
                <a:spcPct val="250000"/>
              </a:lnSpc>
            </a:pPr>
            <a:r>
              <a:rPr lang="es" sz="1400" dirty="0">
                <a:latin typeface="Century Gothic" panose="020B0502020202020204" pitchFamily="34" charset="0"/>
              </a:rPr>
              <a:t>1. PRIORIDADES DE RECUPERACIÓN DE LA FUNCIÓN EMPRESARIAL</a:t>
            </a:r>
          </a:p>
          <a:p>
            <a:pPr>
              <a:lnSpc>
                <a:spcPct val="250000"/>
              </a:lnSpc>
            </a:pPr>
            <a:r>
              <a:rPr lang="es" sz="1400" dirty="0">
                <a:latin typeface="Century Gothic" panose="020B0502020202020204" pitchFamily="34" charset="0"/>
              </a:rPr>
              <a:t>2. ESTRATEGIA DE REUBICACIÓN</a:t>
            </a:r>
          </a:p>
          <a:p>
            <a:pPr>
              <a:lnSpc>
                <a:spcPct val="250000"/>
              </a:lnSpc>
            </a:pPr>
            <a:r>
              <a:rPr lang="es" sz="1400" dirty="0">
                <a:latin typeface="Century Gothic" panose="020B0502020202020204" pitchFamily="34" charset="0"/>
              </a:rPr>
              <a:t>3. SITIO DE NEGOCIO ALTERNATIVO</a:t>
            </a:r>
          </a:p>
          <a:p>
            <a:pPr>
              <a:lnSpc>
                <a:spcPct val="250000"/>
              </a:lnSpc>
            </a:pPr>
            <a:r>
              <a:rPr lang="es" sz="1400" dirty="0">
                <a:latin typeface="Century Gothic" panose="020B0502020202020204" pitchFamily="34" charset="0"/>
              </a:rPr>
              <a:t>4. PLAN DE RECUPERACIÓN</a:t>
            </a:r>
          </a:p>
          <a:p>
            <a:pPr>
              <a:lnSpc>
                <a:spcPct val="250000"/>
              </a:lnSpc>
            </a:pPr>
            <a:r>
              <a:rPr lang="es" sz="1400" dirty="0">
                <a:latin typeface="Century Gothic" panose="020B0502020202020204" pitchFamily="34" charset="0"/>
              </a:rPr>
              <a:t>5. FASES DE RECUPERACIÓN</a:t>
            </a:r>
          </a:p>
          <a:p>
            <a:pPr lvl="1">
              <a:lnSpc>
                <a:spcPct val="200000"/>
              </a:lnSpc>
            </a:pPr>
            <a:r>
              <a:rPr lang="es" sz="1400" dirty="0">
                <a:latin typeface="Century Gothic" panose="020B0502020202020204" pitchFamily="34" charset="0"/>
              </a:rPr>
              <a:t>A. OCURRENCIA DE DESASTRES</a:t>
            </a:r>
          </a:p>
          <a:p>
            <a:pPr lvl="1">
              <a:lnSpc>
                <a:spcPct val="200000"/>
              </a:lnSpc>
            </a:pPr>
            <a:r>
              <a:rPr lang="es" sz="1400" dirty="0">
                <a:latin typeface="Century Gothic" panose="020B0502020202020204" pitchFamily="34" charset="0"/>
              </a:rPr>
              <a:t>B. ACTIVACIÓN DEL PLAN</a:t>
            </a:r>
          </a:p>
          <a:p>
            <a:pPr lvl="1">
              <a:lnSpc>
                <a:spcPct val="200000"/>
              </a:lnSpc>
            </a:pPr>
            <a:r>
              <a:rPr lang="es" sz="1400" dirty="0">
                <a:latin typeface="Century Gothic" panose="020B0502020202020204" pitchFamily="34" charset="0"/>
              </a:rPr>
              <a:t>C. FUNCIONAMIENTO DE SITIOS ALTERNATIVOS</a:t>
            </a:r>
          </a:p>
          <a:p>
            <a:pPr lvl="1">
              <a:lnSpc>
                <a:spcPct val="200000"/>
              </a:lnSpc>
            </a:pPr>
            <a:r>
              <a:rPr lang="es" sz="1400" dirty="0">
                <a:latin typeface="Century Gothic" panose="020B0502020202020204" pitchFamily="34" charset="0"/>
              </a:rPr>
              <a:t>D. TRANSICIÓN AL SITIO PRIMARIO</a:t>
            </a:r>
          </a:p>
          <a:p>
            <a:pPr>
              <a:lnSpc>
                <a:spcPct val="250000"/>
              </a:lnSpc>
            </a:pPr>
            <a:endParaRPr lang="en-US" sz="1400" dirty="0">
              <a:latin typeface="Century Gothic" panose="020B0502020202020204" pitchFamily="34" charset="0"/>
            </a:endParaRPr>
          </a:p>
          <a:p>
            <a:pPr>
              <a:lnSpc>
                <a:spcPct val="250000"/>
              </a:lnSpc>
            </a:pPr>
            <a:r>
              <a:rPr lang="es" sz="1400" dirty="0">
                <a:latin typeface="Century Gothic" panose="020B0502020202020204" pitchFamily="34" charset="0"/>
              </a:rPr>
              <a:t>6. COPIA DE SEGURIDAD DE REGISTROS</a:t>
            </a:r>
          </a:p>
          <a:p>
            <a:pPr>
              <a:lnSpc>
                <a:spcPct val="250000"/>
              </a:lnSpc>
            </a:pPr>
            <a:r>
              <a:rPr lang="es" sz="1400" dirty="0">
                <a:latin typeface="Century Gothic" panose="020B0502020202020204" pitchFamily="34" charset="0"/>
              </a:rPr>
              <a:t>7. PLAN DE RESTAURACIÓN</a:t>
            </a:r>
          </a:p>
          <a:p>
            <a:pPr>
              <a:lnSpc>
                <a:spcPct val="250000"/>
              </a:lnSpc>
            </a:pPr>
            <a:r>
              <a:rPr lang="es" sz="1400" dirty="0">
                <a:latin typeface="Century Gothic" panose="020B0502020202020204" pitchFamily="34" charset="0"/>
              </a:rPr>
              <a:t>8. EQUIPOS DE RECUPERACIÓN</a:t>
            </a:r>
          </a:p>
          <a:p>
            <a:pPr lvl="1">
              <a:lnSpc>
                <a:spcPct val="200000"/>
              </a:lnSpc>
            </a:pPr>
            <a:r>
              <a:rPr lang="es" sz="1400" dirty="0">
                <a:latin typeface="Century Gothic" panose="020B0502020202020204" pitchFamily="34" charset="0"/>
              </a:rPr>
              <a:t>A. ROLES DE EQUIPO</a:t>
            </a:r>
          </a:p>
          <a:p>
            <a:pPr lvl="1">
              <a:lnSpc>
                <a:spcPct val="200000"/>
              </a:lnSpc>
            </a:pPr>
            <a:r>
              <a:rPr lang="es" sz="1400" dirty="0">
                <a:latin typeface="Century Gothic" panose="020B0502020202020204" pitchFamily="34" charset="0"/>
              </a:rPr>
              <a:t>B. CONTACTOS DEL EQUIPO</a:t>
            </a:r>
          </a:p>
          <a:p>
            <a:pPr lvl="1">
              <a:lnSpc>
                <a:spcPct val="200000"/>
              </a:lnSpc>
            </a:pPr>
            <a:r>
              <a:rPr lang="es" sz="1400" dirty="0">
                <a:latin typeface="Century Gothic" panose="020B0502020202020204" pitchFamily="34" charset="0"/>
              </a:rPr>
              <a:t>RESPONSABILIDADES DEL EQUIPO</a:t>
            </a:r>
          </a:p>
          <a:p>
            <a:pPr lvl="1">
              <a:lnSpc>
                <a:spcPct val="200000"/>
              </a:lnSpc>
            </a:pPr>
            <a:r>
              <a:rPr lang="es" sz="1400" dirty="0">
                <a:latin typeface="Century Gothic" panose="020B0502020202020204" pitchFamily="34" charset="0"/>
              </a:rPr>
              <a:t>D. EQUIPOS DEPARTAMENTALES DE RECUPERACIÓN</a:t>
            </a:r>
          </a:p>
          <a:p>
            <a:pPr>
              <a:lnSpc>
                <a:spcPct val="250000"/>
              </a:lnSpc>
            </a:pPr>
            <a:r>
              <a:rPr lang="es" sz="1400" dirty="0">
                <a:latin typeface="Century Gothic" panose="020B0502020202020204" pitchFamily="34" charset="0"/>
              </a:rPr>
              <a:t>9. PROCEDIMIENTOS DE RECUPERACIÓN</a:t>
            </a:r>
          </a:p>
          <a:p>
            <a:pPr lvl="1">
              <a:lnSpc>
                <a:spcPct val="200000"/>
              </a:lnSpc>
            </a:pPr>
            <a:r>
              <a:rPr lang="es" sz="1400" dirty="0">
                <a:latin typeface="Century Gothic" panose="020B0502020202020204" pitchFamily="34" charset="0"/>
              </a:rPr>
              <a:t>A. POSIBLE PROCEDIMIENTO DE RECUPERACIÓN</a:t>
            </a:r>
          </a:p>
        </p:txBody>
      </p:sp>
    </p:spTree>
    <p:extLst>
      <p:ext uri="{BB962C8B-B14F-4D97-AF65-F5344CB8AC3E}">
        <p14:creationId xmlns:p14="http://schemas.microsoft.com/office/powerpoint/2010/main" val="15995959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1D5270F0-3FE0-9045-A861-1E7D1F6DA3B2}"/>
              </a:ext>
            </a:extLst>
          </p:cNvPr>
          <p:cNvGraphicFramePr>
            <a:graphicFrameLocks noGrp="1"/>
          </p:cNvGraphicFramePr>
          <p:nvPr/>
        </p:nvGraphicFramePr>
        <p:xfrm>
          <a:off x="546234" y="1215189"/>
          <a:ext cx="11036166" cy="4427621"/>
        </p:xfrm>
        <a:graphic>
          <a:graphicData uri="http://schemas.openxmlformats.org/drawingml/2006/table">
            <a:tbl>
              <a:tblPr>
                <a:effectLst>
                  <a:reflection blurRad="6350" stA="52000" endA="300" endPos="35000" dir="5400000" sy="-100000" algn="bl" rotWithShape="0"/>
                </a:effectLst>
                <a:tableStyleId>{5C22544A-7EE6-4342-B048-85BDC9FD1C3A}</a:tableStyleId>
              </a:tblPr>
              <a:tblGrid>
                <a:gridCol w="11036166">
                  <a:extLst>
                    <a:ext uri="{9D8B030D-6E8A-4147-A177-3AD203B41FA5}">
                      <a16:colId xmlns:a16="http://schemas.microsoft.com/office/drawing/2014/main" val="185754983"/>
                    </a:ext>
                  </a:extLst>
                </a:gridCol>
              </a:tblGrid>
              <a:tr h="4427621">
                <a:tc>
                  <a:txBody>
                    <a:bodyPr/>
                    <a:lstStyle/>
                    <a:p>
                      <a:pPr algn="l" fontAlgn="ctr"/>
                      <a:endParaRPr lang="en-US" sz="24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5720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4071318"/>
                  </a:ext>
                </a:extLst>
              </a:tr>
            </a:tbl>
          </a:graphicData>
        </a:graphic>
      </p:graphicFrame>
      <p:sp>
        <p:nvSpPr>
          <p:cNvPr id="8" name="Rectangle 7"/>
          <p:cNvSpPr/>
          <p:nvPr/>
        </p:nvSpPr>
        <p:spPr>
          <a:xfrm>
            <a:off x="0" y="6333892"/>
            <a:ext cx="12192000" cy="524107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24107">
                <a:moveTo>
                  <a:pt x="0" y="3171"/>
                </a:moveTo>
                <a:lnTo>
                  <a:pt x="11054576" y="0"/>
                </a:lnTo>
                <a:lnTo>
                  <a:pt x="11296185" y="159836"/>
                </a:lnTo>
                <a:lnTo>
                  <a:pt x="11508059" y="3718"/>
                </a:lnTo>
                <a:lnTo>
                  <a:pt x="12192000" y="3171"/>
                </a:lnTo>
                <a:lnTo>
                  <a:pt x="12192000" y="524107"/>
                </a:lnTo>
                <a:lnTo>
                  <a:pt x="0" y="524107"/>
                </a:lnTo>
                <a:lnTo>
                  <a:pt x="0" y="317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781586" y="6477000"/>
            <a:ext cx="8283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1. PRIORIDADES DE RECUPERACIÓN DE LA FUNCIÓN EMPRESARIAL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F9A8A93-1A2F-3A45-8CB4-43CDD520FA38}"/>
              </a:ext>
            </a:extLst>
          </p:cNvPr>
          <p:cNvSpPr txBox="1"/>
          <p:nvPr/>
        </p:nvSpPr>
        <p:spPr>
          <a:xfrm>
            <a:off x="546234" y="240632"/>
            <a:ext cx="1100408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" sz="1600" dirty="0">
                <a:latin typeface="Century Gothic" panose="020B0502020202020204" pitchFamily="34" charset="0"/>
              </a:rPr>
              <a:t>Los equipos de recuperación ante desastres utilizan esta estrategia para recuperar las operaciones comerciales esenciales en un sitio de ubicación alternativa. El sistema de información y los equipos de TI restauran las funciones de TI en función de las funciones críticas del negocio.</a:t>
            </a:r>
          </a:p>
        </p:txBody>
      </p:sp>
    </p:spTree>
    <p:extLst>
      <p:ext uri="{BB962C8B-B14F-4D97-AF65-F5344CB8AC3E}">
        <p14:creationId xmlns:p14="http://schemas.microsoft.com/office/powerpoint/2010/main" val="10367233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1D5270F0-3FE0-9045-A861-1E7D1F6DA3B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19446284"/>
              </p:ext>
            </p:extLst>
          </p:nvPr>
        </p:nvGraphicFramePr>
        <p:xfrm>
          <a:off x="546234" y="641685"/>
          <a:ext cx="11036166" cy="5001126"/>
        </p:xfrm>
        <a:graphic>
          <a:graphicData uri="http://schemas.openxmlformats.org/drawingml/2006/table">
            <a:tbl>
              <a:tblPr>
                <a:effectLst>
                  <a:reflection blurRad="6350" stA="52000" endA="300" endPos="35000" dir="5400000" sy="-100000" algn="bl" rotWithShape="0"/>
                </a:effectLst>
                <a:tableStyleId>{5C22544A-7EE6-4342-B048-85BDC9FD1C3A}</a:tableStyleId>
              </a:tblPr>
              <a:tblGrid>
                <a:gridCol w="11036166">
                  <a:extLst>
                    <a:ext uri="{9D8B030D-6E8A-4147-A177-3AD203B41FA5}">
                      <a16:colId xmlns:a16="http://schemas.microsoft.com/office/drawing/2014/main" val="185754983"/>
                    </a:ext>
                  </a:extLst>
                </a:gridCol>
              </a:tblGrid>
              <a:tr h="5001126">
                <a:tc>
                  <a:txBody>
                    <a:bodyPr/>
                    <a:lstStyle/>
                    <a:p>
                      <a:pPr algn="l" fontAlgn="ctr"/>
                      <a:endParaRPr lang="en-US" sz="24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5720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4071318"/>
                  </a:ext>
                </a:extLst>
              </a:tr>
            </a:tbl>
          </a:graphicData>
        </a:graphic>
      </p:graphicFrame>
      <p:sp>
        <p:nvSpPr>
          <p:cNvPr id="8" name="Rectangle 7"/>
          <p:cNvSpPr/>
          <p:nvPr/>
        </p:nvSpPr>
        <p:spPr>
          <a:xfrm>
            <a:off x="0" y="6333892"/>
            <a:ext cx="12192000" cy="524107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24107">
                <a:moveTo>
                  <a:pt x="0" y="3171"/>
                </a:moveTo>
                <a:lnTo>
                  <a:pt x="11054576" y="0"/>
                </a:lnTo>
                <a:lnTo>
                  <a:pt x="11296185" y="159836"/>
                </a:lnTo>
                <a:lnTo>
                  <a:pt x="11508059" y="3718"/>
                </a:lnTo>
                <a:lnTo>
                  <a:pt x="12192000" y="3171"/>
                </a:lnTo>
                <a:lnTo>
                  <a:pt x="12192000" y="524107"/>
                </a:lnTo>
                <a:lnTo>
                  <a:pt x="0" y="524107"/>
                </a:lnTo>
                <a:lnTo>
                  <a:pt x="0" y="317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781586" y="6477000"/>
            <a:ext cx="8283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2. ESTRATEGIA DE REUBICACIÓN</a:t>
            </a:r>
          </a:p>
        </p:txBody>
      </p:sp>
    </p:spTree>
    <p:extLst>
      <p:ext uri="{BB962C8B-B14F-4D97-AF65-F5344CB8AC3E}">
        <p14:creationId xmlns:p14="http://schemas.microsoft.com/office/powerpoint/2010/main" val="2655816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1D5270F0-3FE0-9045-A861-1E7D1F6DA3B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23154343"/>
              </p:ext>
            </p:extLst>
          </p:nvPr>
        </p:nvGraphicFramePr>
        <p:xfrm>
          <a:off x="546234" y="1215189"/>
          <a:ext cx="11036166" cy="4427621"/>
        </p:xfrm>
        <a:graphic>
          <a:graphicData uri="http://schemas.openxmlformats.org/drawingml/2006/table">
            <a:tbl>
              <a:tblPr>
                <a:effectLst>
                  <a:reflection blurRad="6350" stA="52000" endA="300" endPos="35000" dir="5400000" sy="-100000" algn="bl" rotWithShape="0"/>
                </a:effectLst>
                <a:tableStyleId>{5C22544A-7EE6-4342-B048-85BDC9FD1C3A}</a:tableStyleId>
              </a:tblPr>
              <a:tblGrid>
                <a:gridCol w="11036166">
                  <a:extLst>
                    <a:ext uri="{9D8B030D-6E8A-4147-A177-3AD203B41FA5}">
                      <a16:colId xmlns:a16="http://schemas.microsoft.com/office/drawing/2014/main" val="185754983"/>
                    </a:ext>
                  </a:extLst>
                </a:gridCol>
              </a:tblGrid>
              <a:tr h="4427621">
                <a:tc>
                  <a:txBody>
                    <a:bodyPr/>
                    <a:lstStyle/>
                    <a:p>
                      <a:pPr algn="l" fontAlgn="ctr"/>
                      <a:endParaRPr lang="en-US" sz="24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5720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4071318"/>
                  </a:ext>
                </a:extLst>
              </a:tr>
            </a:tbl>
          </a:graphicData>
        </a:graphic>
      </p:graphicFrame>
      <p:sp>
        <p:nvSpPr>
          <p:cNvPr id="8" name="Rectangle 7"/>
          <p:cNvSpPr/>
          <p:nvPr/>
        </p:nvSpPr>
        <p:spPr>
          <a:xfrm>
            <a:off x="0" y="6333892"/>
            <a:ext cx="12192000" cy="524107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24107">
                <a:moveTo>
                  <a:pt x="0" y="3171"/>
                </a:moveTo>
                <a:lnTo>
                  <a:pt x="11054576" y="0"/>
                </a:lnTo>
                <a:lnTo>
                  <a:pt x="11296185" y="159836"/>
                </a:lnTo>
                <a:lnTo>
                  <a:pt x="11508059" y="3718"/>
                </a:lnTo>
                <a:lnTo>
                  <a:pt x="12192000" y="3171"/>
                </a:lnTo>
                <a:lnTo>
                  <a:pt x="12192000" y="524107"/>
                </a:lnTo>
                <a:lnTo>
                  <a:pt x="0" y="524107"/>
                </a:lnTo>
                <a:lnTo>
                  <a:pt x="0" y="317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781586" y="6477000"/>
            <a:ext cx="8283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3. SITIO DE NEGOCIO ALTERNATIVO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F9A8A93-1A2F-3A45-8CB4-43CDD520FA38}"/>
              </a:ext>
            </a:extLst>
          </p:cNvPr>
          <p:cNvSpPr txBox="1"/>
          <p:nvPr/>
        </p:nvSpPr>
        <p:spPr>
          <a:xfrm>
            <a:off x="546234" y="240632"/>
            <a:ext cx="1100408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" sz="1600" dirty="0">
                <a:latin typeface="Century Gothic" panose="020B0502020202020204" pitchFamily="34" charset="0"/>
              </a:rPr>
              <a:t>Una organización utiliza el sitio de negocio alternativo y la estrategia de reubicación en caso de un desastre o interrupción que inhiba la continuación de los procesos de negocio en el sitio de negocio original. Esta estrategia debe incluir tanto los emplazamientos de reubicación a corto como a largo plazo en el caso de ambos tipos de perturbaciones.</a:t>
            </a:r>
          </a:p>
        </p:txBody>
      </p:sp>
    </p:spTree>
    <p:extLst>
      <p:ext uri="{BB962C8B-B14F-4D97-AF65-F5344CB8AC3E}">
        <p14:creationId xmlns:p14="http://schemas.microsoft.com/office/powerpoint/2010/main" val="41409231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1D5270F0-3FE0-9045-A861-1E7D1F6DA3B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81411337"/>
              </p:ext>
            </p:extLst>
          </p:nvPr>
        </p:nvGraphicFramePr>
        <p:xfrm>
          <a:off x="546234" y="641685"/>
          <a:ext cx="11036166" cy="5001126"/>
        </p:xfrm>
        <a:graphic>
          <a:graphicData uri="http://schemas.openxmlformats.org/drawingml/2006/table">
            <a:tbl>
              <a:tblPr>
                <a:effectLst>
                  <a:reflection blurRad="6350" stA="52000" endA="300" endPos="35000" dir="5400000" sy="-100000" algn="bl" rotWithShape="0"/>
                </a:effectLst>
                <a:tableStyleId>{5C22544A-7EE6-4342-B048-85BDC9FD1C3A}</a:tableStyleId>
              </a:tblPr>
              <a:tblGrid>
                <a:gridCol w="11036166">
                  <a:extLst>
                    <a:ext uri="{9D8B030D-6E8A-4147-A177-3AD203B41FA5}">
                      <a16:colId xmlns:a16="http://schemas.microsoft.com/office/drawing/2014/main" val="185754983"/>
                    </a:ext>
                  </a:extLst>
                </a:gridCol>
              </a:tblGrid>
              <a:tr h="5001126">
                <a:tc>
                  <a:txBody>
                    <a:bodyPr/>
                    <a:lstStyle/>
                    <a:p>
                      <a:pPr algn="l" fontAlgn="ctr"/>
                      <a:endParaRPr lang="en-US" sz="24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5720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4071318"/>
                  </a:ext>
                </a:extLst>
              </a:tr>
            </a:tbl>
          </a:graphicData>
        </a:graphic>
      </p:graphicFrame>
      <p:sp>
        <p:nvSpPr>
          <p:cNvPr id="8" name="Rectangle 7"/>
          <p:cNvSpPr/>
          <p:nvPr/>
        </p:nvSpPr>
        <p:spPr>
          <a:xfrm>
            <a:off x="0" y="6333892"/>
            <a:ext cx="12192000" cy="524107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24107">
                <a:moveTo>
                  <a:pt x="0" y="3171"/>
                </a:moveTo>
                <a:lnTo>
                  <a:pt x="11054576" y="0"/>
                </a:lnTo>
                <a:lnTo>
                  <a:pt x="11296185" y="159836"/>
                </a:lnTo>
                <a:lnTo>
                  <a:pt x="11508059" y="3718"/>
                </a:lnTo>
                <a:lnTo>
                  <a:pt x="12192000" y="3171"/>
                </a:lnTo>
                <a:lnTo>
                  <a:pt x="12192000" y="524107"/>
                </a:lnTo>
                <a:lnTo>
                  <a:pt x="0" y="524107"/>
                </a:lnTo>
                <a:lnTo>
                  <a:pt x="0" y="317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781586" y="6477000"/>
            <a:ext cx="8283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4. PLAN DE RECUPERACIÓN</a:t>
            </a:r>
          </a:p>
        </p:txBody>
      </p:sp>
    </p:spTree>
    <p:extLst>
      <p:ext uri="{BB962C8B-B14F-4D97-AF65-F5344CB8AC3E}">
        <p14:creationId xmlns:p14="http://schemas.microsoft.com/office/powerpoint/2010/main" val="15216966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2EC703F3-1228-CC4F-9BEA-BD4180A8B30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81714031"/>
              </p:ext>
            </p:extLst>
          </p:nvPr>
        </p:nvGraphicFramePr>
        <p:xfrm>
          <a:off x="8289138" y="123362"/>
          <a:ext cx="3476908" cy="2471450"/>
        </p:xfrm>
        <a:graphic>
          <a:graphicData uri="http://schemas.openxmlformats.org/drawingml/2006/table">
            <a:tbl>
              <a:tblPr>
                <a:effectLst>
                  <a:reflection blurRad="6350" stA="52000" endA="300" endPos="35000" dir="5400000" sy="-100000" algn="bl" rotWithShape="0"/>
                </a:effectLst>
                <a:tableStyleId>{5C22544A-7EE6-4342-B048-85BDC9FD1C3A}</a:tableStyleId>
              </a:tblPr>
              <a:tblGrid>
                <a:gridCol w="3476908">
                  <a:extLst>
                    <a:ext uri="{9D8B030D-6E8A-4147-A177-3AD203B41FA5}">
                      <a16:colId xmlns:a16="http://schemas.microsoft.com/office/drawing/2014/main" val="2448353432"/>
                    </a:ext>
                  </a:extLst>
                </a:gridCol>
              </a:tblGrid>
              <a:tr h="551210">
                <a:tc>
                  <a:txBody>
                    <a:bodyPr/>
                    <a:lstStyle/>
                    <a:p>
                      <a:pPr algn="l" fontAlgn="b"/>
                      <a:r>
                        <a:rPr lang="es" sz="1600" b="1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C. FUNCIONAMIENTO DE SITIOS ALTERNATIVOS</a:t>
                      </a:r>
                    </a:p>
                  </a:txBody>
                  <a:tcPr marL="86923" marR="86923" marT="86923" marB="86923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4071318"/>
                  </a:ext>
                </a:extLst>
              </a:tr>
              <a:tr h="1920240">
                <a:tc>
                  <a:txBody>
                    <a:bodyPr/>
                    <a:lstStyle/>
                    <a:p>
                      <a:pPr algn="l" fontAlgn="b"/>
                      <a:r>
                        <a:rPr lang="es" sz="1600" b="0" u="none" strike="noStrike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Esta fase continúa hasta que la empresa pueda restaurar la instalación primaria.</a:t>
                      </a:r>
                    </a:p>
                    <a:p>
                      <a:pPr algn="l" fontAlgn="b"/>
                      <a:endParaRPr lang="en-US" sz="1400" b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6923" marR="86923" marT="86923" marB="86923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2985528"/>
                  </a:ext>
                </a:extLst>
              </a:tr>
            </a:tbl>
          </a:graphicData>
        </a:graphic>
      </p:graphicFrame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79487483-FCAD-A74E-9D31-19CA87E1556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51987700"/>
              </p:ext>
            </p:extLst>
          </p:nvPr>
        </p:nvGraphicFramePr>
        <p:xfrm>
          <a:off x="4006776" y="552496"/>
          <a:ext cx="3476908" cy="4572291"/>
        </p:xfrm>
        <a:graphic>
          <a:graphicData uri="http://schemas.openxmlformats.org/drawingml/2006/table">
            <a:tbl>
              <a:tblPr>
                <a:effectLst>
                  <a:reflection blurRad="6350" stA="52000" endA="300" endPos="35000" dir="5400000" sy="-100000" algn="bl" rotWithShape="0"/>
                </a:effectLst>
                <a:tableStyleId>{5C22544A-7EE6-4342-B048-85BDC9FD1C3A}</a:tableStyleId>
              </a:tblPr>
              <a:tblGrid>
                <a:gridCol w="3476908">
                  <a:extLst>
                    <a:ext uri="{9D8B030D-6E8A-4147-A177-3AD203B41FA5}">
                      <a16:colId xmlns:a16="http://schemas.microsoft.com/office/drawing/2014/main" val="2448353432"/>
                    </a:ext>
                  </a:extLst>
                </a:gridCol>
              </a:tblGrid>
              <a:tr h="548931">
                <a:tc>
                  <a:txBody>
                    <a:bodyPr/>
                    <a:lstStyle/>
                    <a:p>
                      <a:pPr algn="l" fontAlgn="b"/>
                      <a:r>
                        <a:rPr lang="es" sz="1600" b="1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B. ACTIVACIÓN DEL PLAN</a:t>
                      </a:r>
                    </a:p>
                  </a:txBody>
                  <a:tcPr marL="86923" marR="86923" marT="86923" marB="86923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4071318"/>
                  </a:ext>
                </a:extLst>
              </a:tr>
              <a:tr h="4023360">
                <a:tc>
                  <a:txBody>
                    <a:bodyPr/>
                    <a:lstStyle/>
                    <a:p>
                      <a:pPr algn="l" fontAlgn="b"/>
                      <a:r>
                        <a:rPr lang="es" sz="1600" b="0" u="none" strike="noStrike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Durante esta fase, la empresa pone en marcha el plan de continuidad del negocio. Esta fase continúa hasta que la empresa asegura el sitio de negocio alternativo y reubica las operaciones comerciales.</a:t>
                      </a:r>
                    </a:p>
                    <a:p>
                      <a:pPr algn="l" fontAlgn="b"/>
                      <a:endParaRPr lang="en-US" sz="1400" b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6923" marR="86923" marT="86923" marB="86923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2985528"/>
                  </a:ext>
                </a:extLst>
              </a:tr>
            </a:tbl>
          </a:graphicData>
        </a:graphic>
      </p:graphicFrame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E4B3906C-2899-4848-B78B-B04184BB2E5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3343479"/>
              </p:ext>
            </p:extLst>
          </p:nvPr>
        </p:nvGraphicFramePr>
        <p:xfrm>
          <a:off x="6550684" y="2881394"/>
          <a:ext cx="4703470" cy="3187166"/>
        </p:xfrm>
        <a:graphic>
          <a:graphicData uri="http://schemas.openxmlformats.org/drawingml/2006/table">
            <a:tbl>
              <a:tblPr>
                <a:effectLst>
                  <a:reflection blurRad="6350" stA="52000" endA="300" endPos="35000" dir="5400000" sy="-100000" algn="bl" rotWithShape="0"/>
                </a:effectLst>
                <a:tableStyleId>{5C22544A-7EE6-4342-B048-85BDC9FD1C3A}</a:tableStyleId>
              </a:tblPr>
              <a:tblGrid>
                <a:gridCol w="4703470">
                  <a:extLst>
                    <a:ext uri="{9D8B030D-6E8A-4147-A177-3AD203B41FA5}">
                      <a16:colId xmlns:a16="http://schemas.microsoft.com/office/drawing/2014/main" val="2448353432"/>
                    </a:ext>
                  </a:extLst>
                </a:gridCol>
              </a:tblGrid>
              <a:tr h="548931">
                <a:tc>
                  <a:txBody>
                    <a:bodyPr/>
                    <a:lstStyle/>
                    <a:p>
                      <a:pPr algn="l" fontAlgn="b"/>
                      <a:r>
                        <a:rPr lang="es" sz="1600" b="1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D. TRANSICIÓN AL SITIO PRIMARIO</a:t>
                      </a:r>
                    </a:p>
                  </a:txBody>
                  <a:tcPr marL="86923" marR="86923" marT="86923" marB="86923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4071318"/>
                  </a:ext>
                </a:extLst>
              </a:tr>
              <a:tr h="2638235">
                <a:tc>
                  <a:txBody>
                    <a:bodyPr/>
                    <a:lstStyle/>
                    <a:p>
                      <a:pPr algn="l" fontAlgn="b"/>
                      <a:r>
                        <a:rPr lang="es" sz="1600" b="0" u="none" strike="noStrike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Esta fase continúa hasta que la empresa pueda mover adecuadamente las operaciones comerciales al sitio comercial original. </a:t>
                      </a:r>
                    </a:p>
                    <a:p>
                      <a:pPr algn="l" fontAlgn="b"/>
                      <a:endParaRPr lang="en-US" sz="1400" b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6923" marR="86923" marT="86923" marB="86923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2985528"/>
                  </a:ext>
                </a:extLst>
              </a:tr>
            </a:tbl>
          </a:graphicData>
        </a:graphic>
      </p:graphicFrame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7771ACC8-66E4-5E41-A606-ABE3F4CA344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89365718"/>
              </p:ext>
            </p:extLst>
          </p:nvPr>
        </p:nvGraphicFramePr>
        <p:xfrm>
          <a:off x="360853" y="2679875"/>
          <a:ext cx="3476908" cy="2829971"/>
        </p:xfrm>
        <a:graphic>
          <a:graphicData uri="http://schemas.openxmlformats.org/drawingml/2006/table">
            <a:tbl>
              <a:tblPr>
                <a:effectLst>
                  <a:reflection blurRad="6350" stA="52000" endA="300" endPos="35000" dir="5400000" sy="-100000" algn="bl" rotWithShape="0"/>
                </a:effectLst>
                <a:tableStyleId>{5C22544A-7EE6-4342-B048-85BDC9FD1C3A}</a:tableStyleId>
              </a:tblPr>
              <a:tblGrid>
                <a:gridCol w="3476908">
                  <a:extLst>
                    <a:ext uri="{9D8B030D-6E8A-4147-A177-3AD203B41FA5}">
                      <a16:colId xmlns:a16="http://schemas.microsoft.com/office/drawing/2014/main" val="2448353432"/>
                    </a:ext>
                  </a:extLst>
                </a:gridCol>
              </a:tblGrid>
              <a:tr h="487411">
                <a:tc>
                  <a:txBody>
                    <a:bodyPr/>
                    <a:lstStyle/>
                    <a:p>
                      <a:pPr algn="l" fontAlgn="b"/>
                      <a:r>
                        <a:rPr lang="es" sz="1600" b="1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A. OCURRENCIA DE DESASTRES</a:t>
                      </a:r>
                    </a:p>
                  </a:txBody>
                  <a:tcPr marL="86923" marR="86923" marT="86923" marB="86923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4071318"/>
                  </a:ext>
                </a:extLst>
              </a:tr>
              <a:tr h="2342560">
                <a:tc>
                  <a:txBody>
                    <a:bodyPr/>
                    <a:lstStyle/>
                    <a:p>
                      <a:pPr algn="l" fontAlgn="b"/>
                      <a:r>
                        <a:rPr lang="es" sz="1600" b="0" u="none" strike="noStrike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La empresa declara un desastre y toma la decisión de activar el resto del plan de recuperación.</a:t>
                      </a:r>
                    </a:p>
                    <a:p>
                      <a:pPr algn="l" fontAlgn="b"/>
                      <a:endParaRPr lang="en-US" sz="1400" b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6923" marR="86923" marT="86923" marB="86923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2985528"/>
                  </a:ext>
                </a:extLst>
              </a:tr>
            </a:tbl>
          </a:graphicData>
        </a:graphic>
      </p:graphicFrame>
      <p:sp>
        <p:nvSpPr>
          <p:cNvPr id="8" name="Rectangle 7"/>
          <p:cNvSpPr/>
          <p:nvPr/>
        </p:nvSpPr>
        <p:spPr>
          <a:xfrm>
            <a:off x="0" y="6333892"/>
            <a:ext cx="12192000" cy="524107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24107">
                <a:moveTo>
                  <a:pt x="0" y="3171"/>
                </a:moveTo>
                <a:lnTo>
                  <a:pt x="11054576" y="0"/>
                </a:lnTo>
                <a:lnTo>
                  <a:pt x="11296185" y="159836"/>
                </a:lnTo>
                <a:lnTo>
                  <a:pt x="11508059" y="3718"/>
                </a:lnTo>
                <a:lnTo>
                  <a:pt x="12192000" y="3171"/>
                </a:lnTo>
                <a:lnTo>
                  <a:pt x="12192000" y="524107"/>
                </a:lnTo>
                <a:lnTo>
                  <a:pt x="0" y="524107"/>
                </a:lnTo>
                <a:lnTo>
                  <a:pt x="0" y="317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20177" y="6477000"/>
            <a:ext cx="118448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5. FASES DE RECUPERACIÓN</a:t>
            </a:r>
          </a:p>
          <a:p>
            <a:pPr algn="r"/>
            <a:endParaRPr lang="en-US" b="1" dirty="0">
              <a:solidFill>
                <a:schemeClr val="bg1"/>
              </a:solidFill>
              <a:latin typeface="Century Gothic" panose="020B0502020202020204" pitchFamily="34" charset="0"/>
              <a:ea typeface="Arial" charset="0"/>
              <a:cs typeface="Arial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403094BE-D411-1E45-AC78-FD6FF2B5A5A1}"/>
              </a:ext>
            </a:extLst>
          </p:cNvPr>
          <p:cNvSpPr txBox="1"/>
          <p:nvPr/>
        </p:nvSpPr>
        <p:spPr>
          <a:xfrm>
            <a:off x="440936" y="383219"/>
            <a:ext cx="3316742" cy="2031325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r>
              <a:rPr lang="es" dirty="0">
                <a:latin typeface="Century Gothic" panose="020B0502020202020204" pitchFamily="34" charset="0"/>
              </a:rPr>
              <a:t>Estas son las actividades más necesarias para que el negocio continúe, y el plan de recuperación debe apuntar a estas funciones comerciales esenciales. El plan de recuperación debe proceder de la siguiente manera:</a:t>
            </a:r>
            <a:endParaRPr lang="en-US" sz="16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51868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1D5270F0-3FE0-9045-A861-1E7D1F6DA3B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6431907"/>
              </p:ext>
            </p:extLst>
          </p:nvPr>
        </p:nvGraphicFramePr>
        <p:xfrm>
          <a:off x="546234" y="641685"/>
          <a:ext cx="11036166" cy="5001126"/>
        </p:xfrm>
        <a:graphic>
          <a:graphicData uri="http://schemas.openxmlformats.org/drawingml/2006/table">
            <a:tbl>
              <a:tblPr>
                <a:effectLst>
                  <a:reflection blurRad="6350" stA="52000" endA="300" endPos="35000" dir="5400000" sy="-100000" algn="bl" rotWithShape="0"/>
                </a:effectLst>
                <a:tableStyleId>{5C22544A-7EE6-4342-B048-85BDC9FD1C3A}</a:tableStyleId>
              </a:tblPr>
              <a:tblGrid>
                <a:gridCol w="11036166">
                  <a:extLst>
                    <a:ext uri="{9D8B030D-6E8A-4147-A177-3AD203B41FA5}">
                      <a16:colId xmlns:a16="http://schemas.microsoft.com/office/drawing/2014/main" val="185754983"/>
                    </a:ext>
                  </a:extLst>
                </a:gridCol>
              </a:tblGrid>
              <a:tr h="5001126">
                <a:tc>
                  <a:txBody>
                    <a:bodyPr/>
                    <a:lstStyle/>
                    <a:p>
                      <a:pPr algn="l" fontAlgn="ctr"/>
                      <a:endParaRPr lang="en-US" sz="24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5720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4071318"/>
                  </a:ext>
                </a:extLst>
              </a:tr>
            </a:tbl>
          </a:graphicData>
        </a:graphic>
      </p:graphicFrame>
      <p:sp>
        <p:nvSpPr>
          <p:cNvPr id="8" name="Rectangle 7"/>
          <p:cNvSpPr/>
          <p:nvPr/>
        </p:nvSpPr>
        <p:spPr>
          <a:xfrm>
            <a:off x="0" y="6333892"/>
            <a:ext cx="12192000" cy="524107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24107">
                <a:moveTo>
                  <a:pt x="0" y="3171"/>
                </a:moveTo>
                <a:lnTo>
                  <a:pt x="11054576" y="0"/>
                </a:lnTo>
                <a:lnTo>
                  <a:pt x="11296185" y="159836"/>
                </a:lnTo>
                <a:lnTo>
                  <a:pt x="11508059" y="3718"/>
                </a:lnTo>
                <a:lnTo>
                  <a:pt x="12192000" y="3171"/>
                </a:lnTo>
                <a:lnTo>
                  <a:pt x="12192000" y="524107"/>
                </a:lnTo>
                <a:lnTo>
                  <a:pt x="0" y="524107"/>
                </a:lnTo>
                <a:lnTo>
                  <a:pt x="0" y="317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781586" y="6477000"/>
            <a:ext cx="8283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6. COPIA DE SEGURIDAD DE REGISTROS</a:t>
            </a:r>
          </a:p>
        </p:txBody>
      </p:sp>
    </p:spTree>
    <p:extLst>
      <p:ext uri="{BB962C8B-B14F-4D97-AF65-F5344CB8AC3E}">
        <p14:creationId xmlns:p14="http://schemas.microsoft.com/office/powerpoint/2010/main" val="3543057122"/>
      </p:ext>
    </p:extLst>
  </p:cSld>
  <p:clrMapOvr>
    <a:masterClrMapping/>
  </p:clrMapOvr>
</p:sld>
</file>

<file path=ppt/theme/theme1.xml><?xml version="1.0" encoding="utf-8"?>
<a:theme xmlns:a="http://schemas.openxmlformats.org/drawingml/2006/main" name="IC-Business-Continuity-Program-Template_PowerPoint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Презентация1" id="{CCD1EFE1-A472-473E-B9E9-96D07C942B30}" vid="{B53908C8-A28E-4C95-A4C9-BA560C567EE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IC-Business-Continuity-Program-Template_PowerPoint</Template>
  <TotalTime>2</TotalTime>
  <Words>922</Words>
  <Application>Microsoft Macintosh PowerPoint</Application>
  <PresentationFormat>Widescreen</PresentationFormat>
  <Paragraphs>111</Paragraphs>
  <Slides>13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Arial Unicode MS</vt:lpstr>
      <vt:lpstr>Arial</vt:lpstr>
      <vt:lpstr>Calibri</vt:lpstr>
      <vt:lpstr>Calibri Light</vt:lpstr>
      <vt:lpstr>Century Gothic</vt:lpstr>
      <vt:lpstr>IC-Business-Continuity-Program-Template_PowerPoint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Jason Flores</dc:creator>
  <cp:lastModifiedBy>Jason Flores</cp:lastModifiedBy>
  <cp:revision>2</cp:revision>
  <dcterms:created xsi:type="dcterms:W3CDTF">2022-08-22T22:26:31Z</dcterms:created>
  <dcterms:modified xsi:type="dcterms:W3CDTF">2022-09-11T04:18:32Z</dcterms:modified>
</cp:coreProperties>
</file>