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82" r:id="rId3"/>
    <p:sldId id="309" r:id="rId4"/>
    <p:sldId id="320" r:id="rId5"/>
    <p:sldId id="314" r:id="rId6"/>
    <p:sldId id="315" r:id="rId7"/>
    <p:sldId id="316" r:id="rId8"/>
    <p:sldId id="311" r:id="rId9"/>
    <p:sldId id="317" r:id="rId10"/>
    <p:sldId id="318" r:id="rId11"/>
    <p:sldId id="298" r:id="rId12"/>
    <p:sldId id="267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1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9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3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2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84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9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PROGRAMMA DI CONTINUITÀ OPERATIVA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689720"/>
            <a:ext cx="1122147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200" dirty="0">
                <a:latin typeface="Century Gothic" panose="020B0502020202020204" pitchFamily="34" charset="0"/>
              </a:rPr>
              <a:t>PROGRAMMA DI CONTINUITÀ OPERATIVA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RAGIONE SOCIALE</a:t>
            </a:r>
          </a:p>
          <a:p>
            <a:r>
              <a:rPr lang="it" sz="2000" dirty="0">
                <a:latin typeface="Century Gothic" panose="020B0502020202020204" pitchFamily="34" charset="0"/>
              </a:rPr>
              <a:t>Indirizzo</a:t>
            </a:r>
          </a:p>
          <a:p>
            <a:r>
              <a:rPr lang="it" sz="2000" dirty="0">
                <a:latin typeface="Century Gothic" panose="020B0502020202020204" pitchFamily="34" charset="0"/>
              </a:rPr>
              <a:t>Città, Stato e CAP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VERSIONE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66075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27828"/>
              </p:ext>
            </p:extLst>
          </p:nvPr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7. PIANO DI RESTAURO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I team di disaster recovery/IT mantengono, controllano e controllano periodicamente tutti i record che sono vitali per la continuazione delle operazioni aziendali e che sarebbero interessati da interruzioni o disastri della struttura. I team eseguono periodicamente il backup e archiviano i file più critici in una posizione fuori sede.</a:t>
            </a:r>
          </a:p>
        </p:txBody>
      </p:sp>
    </p:spTree>
    <p:extLst>
      <p:ext uri="{BB962C8B-B14F-4D97-AF65-F5344CB8AC3E}">
        <p14:creationId xmlns:p14="http://schemas.microsoft.com/office/powerpoint/2010/main" val="323302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64869"/>
              </p:ext>
            </p:extLst>
          </p:nvPr>
        </p:nvGraphicFramePr>
        <p:xfrm>
          <a:off x="546232" y="1214736"/>
          <a:ext cx="11004083" cy="446819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29515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074568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RUOLI DEL TEAM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Team Leader, Backup Team Leader, Team Member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CONTATTI DEL TEAM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Memorizzato nell'appendice elenco contatti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RESPONSABILITÀ DEL TEAM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Incident Commander, HR/PR Officer, Information Technology, Finance/Admin, Legal/Contacts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61641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SQUADRE DIPARTIMENTALI DI RECUPERO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Coordinatore Della Continuità Operativa, Team Comunicazione EOC, Team Risorse Umane EOC, Team Amministrazione EOC, Team Emergency Response, Team Recupero Information Technology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204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8. SQUADRE DI RECUPERO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9CDB34-0C3A-C543-823E-F1A249A8AF6C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L'azienda istituisce team di recupero e divide i partecipanti in gruppi appropriati in base al ruolo e al titolo di lavoro. L'organizzazione designa un team leader per ogni team. Assegna un ruolo o un dovere specifico a ciascun membro rimanente del team.</a:t>
            </a:r>
          </a:p>
        </p:txBody>
      </p:sp>
    </p:spTree>
    <p:extLst>
      <p:ext uri="{BB962C8B-B14F-4D97-AF65-F5344CB8AC3E}">
        <p14:creationId xmlns:p14="http://schemas.microsoft.com/office/powerpoint/2010/main" val="3945395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28322"/>
              </p:ext>
            </p:extLst>
          </p:nvPr>
        </p:nvGraphicFramePr>
        <p:xfrm>
          <a:off x="368968" y="1214738"/>
          <a:ext cx="11502190" cy="490304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513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PROCEDURA DI RECUPERO POTENZIALE</a:t>
                      </a: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9. PROCEDURE DI RECUPERO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E331E-8308-A54C-BC92-D80852BBCC3A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L'azienda descrive in dettaglio le attività o le attività specifiche necessarie per ripristinare le normali e critiche operazioni aziendali. Descrive ogni strategia enumerando l'insieme specifico di attività e attività necessarie per il ripristino appropriato.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FA2B7-7225-4D43-83AE-3EF2A8468354}"/>
              </a:ext>
            </a:extLst>
          </p:cNvPr>
          <p:cNvSpPr txBox="1"/>
          <p:nvPr/>
        </p:nvSpPr>
        <p:spPr>
          <a:xfrm>
            <a:off x="730317" y="1696934"/>
            <a:ext cx="11092715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" dirty="0" err="1">
                <a:latin typeface="Century Gothic" panose="020B0502020202020204" pitchFamily="34" charset="0"/>
              </a:rPr>
              <a:t>i. Occorrenza di disastri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ii. Notifica della Direzione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iii. Valutazione preliminare del danno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iv. Dichiarazione di catastrofe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v. Attivazione del piano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vi. Trasferimento in un sito alternativo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vii. Attuazione della procedura temporanea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viii. Istituzione della comunicazione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ix. Ripristino del processo dei dati e comunicazione con la posizione di backup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x. Inizio delle operazioni di sito alternative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xi. Gestione del lavoro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xii. Transizione alle operazioni primarie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xiii. Cessazione delle procedure di sito alternative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xiv. Trasferimento delle risorse al sito primario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CRONOLOGIA DELLE VERSIONI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CRONOLOGIA DELLE VERSIONI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VERSIONE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DATA DI REVISIONE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DEL CAMBIAMENTO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AUTORE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COSA C'È DENTRO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037348" y="352926"/>
            <a:ext cx="9826406" cy="493981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1. PRIORITÀ DI RECUPERO DELLE FUNZIONI AZIENDALI</a:t>
            </a: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2. STRATEGIA DI RICOLLOCAZIONE</a:t>
            </a: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3. SITO AZIENDALE ALTERNATIVO</a:t>
            </a: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4. PIANO DI RICOSTITUZIONE</a:t>
            </a: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5. FASI DI RECUPERO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A. OCCORRENZA DI CATASTROFI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B. ATTIVAZIONE DEL PIANO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C. FUNZIONAMENTO ALTERNATIVO DEL SITO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D. TRANSIZIONE AL SITO PRIMARIO</a:t>
            </a:r>
          </a:p>
          <a:p>
            <a:pPr>
              <a:lnSpc>
                <a:spcPct val="250000"/>
              </a:lnSpc>
            </a:pPr>
            <a:endParaRPr lang="en-US" sz="1400" dirty="0"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6. REGISTRA IL BACKUP</a:t>
            </a: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7. PIANO DI RESTAURO</a:t>
            </a: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8. SQUADRE DI RECUPERO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A. RUOLI DEL TEAM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B. CONTATTI DEL TEAM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C. RESPONSABILITÀ DEL TEAM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D. SQUADRE DIPARTIMENTALI DI RECUPERO</a:t>
            </a:r>
          </a:p>
          <a:p>
            <a:pPr>
              <a:lnSpc>
                <a:spcPct val="250000"/>
              </a:lnSpc>
            </a:pPr>
            <a:r>
              <a:rPr lang="it" sz="1400" dirty="0">
                <a:latin typeface="Century Gothic" panose="020B0502020202020204" pitchFamily="34" charset="0"/>
              </a:rPr>
              <a:t>9. PROCEDURE DI RECUPERO</a:t>
            </a:r>
          </a:p>
          <a:p>
            <a:pPr lvl="1">
              <a:lnSpc>
                <a:spcPct val="200000"/>
              </a:lnSpc>
            </a:pPr>
            <a:r>
              <a:rPr lang="it" sz="1400" dirty="0">
                <a:latin typeface="Century Gothic" panose="020B0502020202020204" pitchFamily="34" charset="0"/>
              </a:rPr>
              <a:t>A. PROCEDURA DI RECUPERO POTENZIALE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/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PRIORITÀ DI RECUPERO DELLE FUNZIONI AZIENDALI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I team di ripristino di emergenza utilizzano questa strategia per ripristinare le operazioni aziendali essenziali in un sito con sede alternativa. Il sistema informativo e i team IT ripristinano le funzioni IT in base alle funzioni aziendali critiche.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46284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STRATEGIA DI RICOLLOCAZIONE</a:t>
            </a:r>
          </a:p>
        </p:txBody>
      </p:sp>
    </p:spTree>
    <p:extLst>
      <p:ext uri="{BB962C8B-B14F-4D97-AF65-F5344CB8AC3E}">
        <p14:creationId xmlns:p14="http://schemas.microsoft.com/office/powerpoint/2010/main" val="26558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54343"/>
              </p:ext>
            </p:extLst>
          </p:nvPr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SITO AZIENDALE ALTERNATIVO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Un'organizzazione utilizza il sito aziendale alternativo e la strategia di trasferimento in caso di emergenza o interruzione che inibisce la continuazione dei processi aziendali nel sito aziendale originale. Tale strategia dovrebbe includere sia i siti di ricollocazione a breve che a lungo termine nel caso di entrambi i tipi di perturbazioni.</a:t>
            </a:r>
          </a:p>
        </p:txBody>
      </p:sp>
    </p:spTree>
    <p:extLst>
      <p:ext uri="{BB962C8B-B14F-4D97-AF65-F5344CB8AC3E}">
        <p14:creationId xmlns:p14="http://schemas.microsoft.com/office/powerpoint/2010/main" val="414092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11337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PIANO DI RICOSTITUZIONE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C703F3-1228-CC4F-9BEA-BD4180A8B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714031"/>
              </p:ext>
            </p:extLst>
          </p:nvPr>
        </p:nvGraphicFramePr>
        <p:xfrm>
          <a:off x="8289138" y="123362"/>
          <a:ext cx="3476908" cy="24714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5121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FUNZIONAMENTO ALTERNATIVO DEL SITO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Questa fase continua fino a quando l'azienda può ripristinare la struttura primaria.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487483-FCAD-A74E-9D31-19CA87E15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87700"/>
              </p:ext>
            </p:extLst>
          </p:nvPr>
        </p:nvGraphicFramePr>
        <p:xfrm>
          <a:off x="4006776" y="552496"/>
          <a:ext cx="3476908" cy="457229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48931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ATTIVAZIONE DEL PIANO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402336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Durante questa fase, l'azienda mette in atto il piano di continuità operativa. Questa fase continua fino a quando l'azienda non protegge il sito aziendale alternativo e trasferisce le operazioni aziendali.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B3906C-2899-4848-B78B-B04184BB2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43479"/>
              </p:ext>
            </p:extLst>
          </p:nvPr>
        </p:nvGraphicFramePr>
        <p:xfrm>
          <a:off x="6550684" y="2881394"/>
          <a:ext cx="4703470" cy="318716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703470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48931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TRANSIZIONE AL SITO PRIMARIO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638235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Questa fase continua fino a quando l'azienda non può spostare in modo appropriato le operazioni aziendali nel sito aziendale originale. 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771ACC8-66E4-5E41-A606-ABE3F4CA3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65718"/>
              </p:ext>
            </p:extLst>
          </p:nvPr>
        </p:nvGraphicFramePr>
        <p:xfrm>
          <a:off x="360853" y="2679875"/>
          <a:ext cx="3476908" cy="282997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487411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OCCORRENZA DI CATASTROFI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34256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società dichiara un disastro e prende la decisione di attivare il resto del piano di ripristino.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177" y="6477000"/>
            <a:ext cx="1184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5. FASI DI RECUPERO</a:t>
            </a:r>
          </a:p>
          <a:p>
            <a:pPr algn="r"/>
            <a:endParaRPr lang="en-US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3094BE-D411-1E45-AC78-FD6FF2B5A5A1}"/>
              </a:ext>
            </a:extLst>
          </p:cNvPr>
          <p:cNvSpPr txBox="1"/>
          <p:nvPr/>
        </p:nvSpPr>
        <p:spPr>
          <a:xfrm>
            <a:off x="440936" y="383219"/>
            <a:ext cx="3316742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Queste sono le attività più necessarie per il proseguimento dell'azienda e il piano di risanamento dovrebbe mirare a queste funzioni aziendali essenziali. Il piano di risanamento dovrebbe procedere come segue: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8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1907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6. REGISTRA IL BACKUP</a:t>
            </a:r>
          </a:p>
        </p:txBody>
      </p:sp>
    </p:spTree>
    <p:extLst>
      <p:ext uri="{BB962C8B-B14F-4D97-AF65-F5344CB8AC3E}">
        <p14:creationId xmlns:p14="http://schemas.microsoft.com/office/powerpoint/2010/main" val="3543057122"/>
      </p:ext>
    </p:extLst>
  </p:cSld>
  <p:clrMapOvr>
    <a:masterClrMapping/>
  </p:clrMapOvr>
</p:sld>
</file>

<file path=ppt/theme/theme1.xml><?xml version="1.0" encoding="utf-8"?>
<a:theme xmlns:a="http://schemas.openxmlformats.org/drawingml/2006/main" name="IC-Business-Continuity-Program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CCD1EFE1-A472-473E-B9E9-96D07C942B30}" vid="{B53908C8-A28E-4C95-A4C9-BA560C567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IC-Business-Continuity-Program-Template_PowerPoint</Template>
  <TotalTime>3</TotalTime>
  <Words>852</Words>
  <Application>Microsoft Macintosh PowerPoint</Application>
  <PresentationFormat>Widescreen</PresentationFormat>
  <Paragraphs>111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Century Gothic</vt:lpstr>
      <vt:lpstr>IC-Business-Continuity-Program-Template_PowerPoint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Jason Flores</dc:creator>
  <cp:lastModifiedBy>Jason Flores</cp:lastModifiedBy>
  <cp:revision>2</cp:revision>
  <dcterms:created xsi:type="dcterms:W3CDTF">2022-08-22T22:26:31Z</dcterms:created>
  <dcterms:modified xsi:type="dcterms:W3CDTF">2022-09-11T04:30:54Z</dcterms:modified>
</cp:coreProperties>
</file>