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8" r:id="rId2"/>
    <p:sldId id="282" r:id="rId3"/>
    <p:sldId id="309" r:id="rId4"/>
    <p:sldId id="320" r:id="rId5"/>
    <p:sldId id="314" r:id="rId6"/>
    <p:sldId id="315" r:id="rId7"/>
    <p:sldId id="316" r:id="rId8"/>
    <p:sldId id="311" r:id="rId9"/>
    <p:sldId id="317" r:id="rId10"/>
    <p:sldId id="318" r:id="rId11"/>
    <p:sldId id="298" r:id="rId12"/>
    <p:sldId id="267" r:id="rId13"/>
    <p:sldId id="29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AF6"/>
    <a:srgbClr val="5B7191"/>
    <a:srgbClr val="CDD5DD"/>
    <a:srgbClr val="74859B"/>
    <a:srgbClr val="C4D2E7"/>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426311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93019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3878975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932270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644734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085026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548684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005795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PROGRAMA DE CONTINUIDADE DE NEGÓCIOS</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689720"/>
            <a:ext cx="11221474" cy="1446550"/>
          </a:xfrm>
          <a:prstGeom prst="rect">
            <a:avLst/>
          </a:prstGeom>
          <a:noFill/>
        </p:spPr>
        <p:txBody>
          <a:bodyPr wrap="square" rtlCol="0">
            <a:spAutoFit/>
          </a:bodyPr>
          <a:lstStyle/>
          <a:p>
            <a:r>
              <a:rPr lang="pt" sz="4400" dirty="0">
                <a:latin typeface="Century Gothic" panose="020B0502020202020204" pitchFamily="34" charset="0"/>
              </a:rPr>
              <a:t>PROGRAMA DE CONTINUIDADE DE NEGÓCIOS</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977839"/>
            <a:ext cx="7854449" cy="2862322"/>
          </a:xfrm>
          <a:prstGeom prst="rect">
            <a:avLst/>
          </a:prstGeom>
          <a:noFill/>
        </p:spPr>
        <p:txBody>
          <a:bodyPr wrap="square" rtlCol="0">
            <a:spAutoFit/>
          </a:bodyPr>
          <a:lstStyle/>
          <a:p>
            <a:r>
              <a:rPr lang="pt" sz="2000" dirty="0">
                <a:latin typeface="Century Gothic" panose="020B0502020202020204" pitchFamily="34" charset="0"/>
              </a:rPr>
              <a:t>NOME DA EMPRESA</a:t>
            </a:r>
          </a:p>
          <a:p>
            <a:r>
              <a:rPr lang="pt" sz="2000" dirty="0">
                <a:latin typeface="Century Gothic" panose="020B0502020202020204" pitchFamily="34" charset="0"/>
              </a:rPr>
              <a:t>Endereço de rua</a:t>
            </a:r>
          </a:p>
          <a:p>
            <a:r>
              <a:rPr lang="pt" sz="2000" dirty="0">
                <a:latin typeface="Century Gothic" panose="020B0502020202020204" pitchFamily="34" charset="0"/>
              </a:rPr>
              <a:t>Cidade, Estado e Zip</a:t>
            </a:r>
          </a:p>
          <a:p>
            <a:endParaRPr lang="en-US" sz="2000" dirty="0">
              <a:latin typeface="Century Gothic" panose="020B0502020202020204" pitchFamily="34" charset="0"/>
            </a:endParaRPr>
          </a:p>
          <a:p>
            <a:r>
              <a:rPr lang="pt" sz="2000" dirty="0" err="1">
                <a:latin typeface="Century Gothic" panose="020B0502020202020204" pitchFamily="34" charset="0"/>
              </a:rPr>
              <a:t>webaddress.com</a:t>
            </a:r>
            <a:endParaRPr lang="en-US" sz="2000" dirty="0">
              <a:latin typeface="Century Gothic" panose="020B0502020202020204" pitchFamily="34" charset="0"/>
            </a:endParaRPr>
          </a:p>
          <a:p>
            <a:endParaRPr lang="en-US" sz="2000" dirty="0">
              <a:latin typeface="Century Gothic" panose="020B0502020202020204" pitchFamily="34" charset="0"/>
            </a:endParaRPr>
          </a:p>
          <a:p>
            <a:r>
              <a:rPr lang="pt" sz="2000" dirty="0">
                <a:latin typeface="Century Gothic" panose="020B0502020202020204" pitchFamily="34" charset="0"/>
              </a:rPr>
              <a:t>VERSÃO 0.0.0</a:t>
            </a:r>
          </a:p>
          <a:p>
            <a:endParaRPr lang="en-US" sz="2000" dirty="0">
              <a:latin typeface="Century Gothic" panose="020B0502020202020204" pitchFamily="34" charset="0"/>
            </a:endParaRPr>
          </a:p>
          <a:p>
            <a:r>
              <a:rPr lang="pt" sz="2000" dirty="0">
                <a:latin typeface="Century Gothic" panose="020B0502020202020204" pitchFamily="34" charset="0"/>
              </a:rPr>
              <a:t>00/00/0000</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66075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880374"/>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pt" sz="4400" b="1" dirty="0">
                  <a:solidFill>
                    <a:schemeClr val="bg1"/>
                  </a:solidFill>
                  <a:latin typeface="Century Gothic" panose="020B0502020202020204" pitchFamily="34" charset="0"/>
                </a:rPr>
                <a:t>TEU</a:t>
              </a:r>
            </a:p>
            <a:p>
              <a:pPr algn="ctr"/>
              <a:r>
                <a:rPr lang="pt" sz="4400" b="1" dirty="0">
                  <a:solidFill>
                    <a:schemeClr val="bg1"/>
                  </a:solidFill>
                  <a:latin typeface="Century Gothic" panose="020B0502020202020204" pitchFamily="34" charset="0"/>
                </a:rPr>
                <a:t>LOGOTIPO</a:t>
              </a:r>
            </a:p>
          </p:txBody>
        </p:sp>
      </p:gr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2715527828"/>
              </p:ext>
            </p:extLst>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7. PLANO DE RESTAURAÇÃO</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830997"/>
          </a:xfrm>
          <a:prstGeom prst="rect">
            <a:avLst/>
          </a:prstGeom>
          <a:noFill/>
        </p:spPr>
        <p:txBody>
          <a:bodyPr wrap="square" rtlCol="0">
            <a:spAutoFit/>
          </a:bodyPr>
          <a:lstStyle/>
          <a:p>
            <a:r>
              <a:rPr lang="pt" sz="1600" dirty="0">
                <a:latin typeface="Century Gothic" panose="020B0502020202020204" pitchFamily="34" charset="0"/>
              </a:rPr>
              <a:t>Recuperação de desastres/Equipes de TI mantêm, controlam e verificam periodicamente todos os registros vitais para a continuação das operações comerciais e que seriam afetados por interrupções nas instalações ou desastres. As equipes periodicamente faz backup e armazenam os arquivos mais críticos em um local offsite.</a:t>
            </a:r>
          </a:p>
        </p:txBody>
      </p:sp>
    </p:spTree>
    <p:extLst>
      <p:ext uri="{BB962C8B-B14F-4D97-AF65-F5344CB8AC3E}">
        <p14:creationId xmlns:p14="http://schemas.microsoft.com/office/powerpoint/2010/main" val="3233028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4B5A14A-994D-2E45-8BDA-35C939E37A7A}"/>
              </a:ext>
            </a:extLst>
          </p:cNvPr>
          <p:cNvGraphicFramePr>
            <a:graphicFrameLocks noGrp="1"/>
          </p:cNvGraphicFramePr>
          <p:nvPr>
            <p:extLst>
              <p:ext uri="{D42A27DB-BD31-4B8C-83A1-F6EECF244321}">
                <p14:modId xmlns:p14="http://schemas.microsoft.com/office/powerpoint/2010/main" val="3669164869"/>
              </p:ext>
            </p:extLst>
          </p:nvPr>
        </p:nvGraphicFramePr>
        <p:xfrm>
          <a:off x="546232" y="1214736"/>
          <a:ext cx="11004083" cy="446819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929515">
                  <a:extLst>
                    <a:ext uri="{9D8B030D-6E8A-4147-A177-3AD203B41FA5}">
                      <a16:colId xmlns:a16="http://schemas.microsoft.com/office/drawing/2014/main" val="2448353432"/>
                    </a:ext>
                  </a:extLst>
                </a:gridCol>
                <a:gridCol w="7074568">
                  <a:extLst>
                    <a:ext uri="{9D8B030D-6E8A-4147-A177-3AD203B41FA5}">
                      <a16:colId xmlns:a16="http://schemas.microsoft.com/office/drawing/2014/main" val="185754983"/>
                    </a:ext>
                  </a:extLst>
                </a:gridCol>
              </a:tblGrid>
              <a:tr h="1117049">
                <a:tc>
                  <a:txBody>
                    <a:bodyPr/>
                    <a:lstStyle/>
                    <a:p>
                      <a:pPr algn="l" fontAlgn="b"/>
                      <a:r>
                        <a:rPr lang="pt" sz="1600" b="1" u="none" strike="noStrike" dirty="0">
                          <a:solidFill>
                            <a:schemeClr val="bg1"/>
                          </a:solidFill>
                          <a:effectLst/>
                          <a:latin typeface="Century Gothic" panose="020B0502020202020204" pitchFamily="34" charset="0"/>
                        </a:rPr>
                        <a:t>A. FUNÇÕES DE EQUIPE</a:t>
                      </a:r>
                      <a:endParaRPr lang="en-US" sz="1600" b="1"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r>
                        <a:rPr lang="pt" sz="1600" b="0" i="0" u="none" strike="noStrike" dirty="0">
                          <a:solidFill>
                            <a:schemeClr val="tx2">
                              <a:lumMod val="50000"/>
                            </a:schemeClr>
                          </a:solidFill>
                          <a:effectLst/>
                          <a:latin typeface="Century Gothic" panose="020B0502020202020204" pitchFamily="34" charset="0"/>
                        </a:rPr>
                        <a:t>Líder da equipe, líder da equipe de backup, membro da equipe</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r h="1117049">
                <a:tc>
                  <a:txBody>
                    <a:bodyPr/>
                    <a:lstStyle/>
                    <a:p>
                      <a:pPr algn="l" fontAlgn="b"/>
                      <a:r>
                        <a:rPr lang="pt" sz="1600" b="1" i="0" u="none" strike="noStrike" dirty="0">
                          <a:solidFill>
                            <a:schemeClr val="bg1"/>
                          </a:solidFill>
                          <a:effectLst/>
                          <a:latin typeface="Century Gothic" panose="020B0502020202020204" pitchFamily="34" charset="0"/>
                        </a:rPr>
                        <a:t>B. CONTATOS DA EQUIPE</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a:txBody>
                    <a:bodyPr/>
                    <a:lstStyle/>
                    <a:p>
                      <a:pPr algn="l" fontAlgn="ctr"/>
                      <a:r>
                        <a:rPr lang="pt" sz="1600" b="0" i="0" u="none" strike="noStrike" dirty="0">
                          <a:solidFill>
                            <a:schemeClr val="tx2">
                              <a:lumMod val="50000"/>
                            </a:schemeClr>
                          </a:solidFill>
                          <a:effectLst/>
                          <a:latin typeface="Century Gothic" panose="020B0502020202020204" pitchFamily="34" charset="0"/>
                        </a:rPr>
                        <a:t>Armazenado no apêndice da lista de contatos</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37250388"/>
                  </a:ext>
                </a:extLst>
              </a:tr>
              <a:tr h="1117049">
                <a:tc>
                  <a:txBody>
                    <a:bodyPr/>
                    <a:lstStyle/>
                    <a:p>
                      <a:pPr algn="l" fontAlgn="b"/>
                      <a:r>
                        <a:rPr lang="pt" sz="1600" b="1" i="0" u="none" strike="noStrike" dirty="0">
                          <a:solidFill>
                            <a:schemeClr val="bg1"/>
                          </a:solidFill>
                          <a:effectLst/>
                          <a:latin typeface="Century Gothic" panose="020B0502020202020204" pitchFamily="34" charset="0"/>
                        </a:rPr>
                        <a:t>C. RESPONSABILIDADES DA EQUIPE</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l" fontAlgn="ctr"/>
                      <a:r>
                        <a:rPr lang="pt" sz="1600" b="0" i="0" u="none" strike="noStrike" dirty="0">
                          <a:solidFill>
                            <a:schemeClr val="tx2">
                              <a:lumMod val="50000"/>
                            </a:schemeClr>
                          </a:solidFill>
                          <a:effectLst/>
                          <a:latin typeface="Century Gothic" panose="020B0502020202020204" pitchFamily="34" charset="0"/>
                        </a:rPr>
                        <a:t>Comandante de Incidentes, Oficial de RH/RP, Tecnologia da Informação, Finanças/Administrador, Jurídico/Contatos</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0761641"/>
                  </a:ext>
                </a:extLst>
              </a:tr>
              <a:tr h="1117049">
                <a:tc>
                  <a:txBody>
                    <a:bodyPr/>
                    <a:lstStyle/>
                    <a:p>
                      <a:pPr algn="l" fontAlgn="b"/>
                      <a:r>
                        <a:rPr lang="pt" sz="1600" b="1" i="0" u="none" strike="noStrike" dirty="0">
                          <a:solidFill>
                            <a:schemeClr val="bg1"/>
                          </a:solidFill>
                          <a:effectLst/>
                          <a:latin typeface="Century Gothic" panose="020B0502020202020204" pitchFamily="34" charset="0"/>
                        </a:rPr>
                        <a:t>D. EQUIPES DE RECUPERAÇÃO DEPARTAMENTAL</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r>
                        <a:rPr lang="pt" sz="1600" b="0" i="0" u="none" strike="noStrike" dirty="0">
                          <a:solidFill>
                            <a:schemeClr val="tx2">
                              <a:lumMod val="50000"/>
                            </a:schemeClr>
                          </a:solidFill>
                          <a:effectLst/>
                          <a:latin typeface="Century Gothic" panose="020B0502020202020204" pitchFamily="34" charset="0"/>
                        </a:rPr>
                        <a:t>Coordenador de Continuidade de Negócios, Equipe de Comunicação do EOC, Equipe de Recursos Humanos do EOC, Equipe de Administração do EOC, Equipe de Resposta a Emergências, Equipe de Recuperação de Tecnologia da Informação</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52045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8. EQUIPES DE RECUPERAÇÃO</a:t>
            </a:r>
          </a:p>
        </p:txBody>
      </p:sp>
      <p:sp>
        <p:nvSpPr>
          <p:cNvPr id="9" name="TextBox 8">
            <a:extLst>
              <a:ext uri="{FF2B5EF4-FFF2-40B4-BE49-F238E27FC236}">
                <a16:creationId xmlns:a16="http://schemas.microsoft.com/office/drawing/2014/main" id="{229CDB34-0C3A-C543-823E-F1A249A8AF6C}"/>
              </a:ext>
            </a:extLst>
          </p:cNvPr>
          <p:cNvSpPr txBox="1"/>
          <p:nvPr/>
        </p:nvSpPr>
        <p:spPr>
          <a:xfrm>
            <a:off x="546234" y="240632"/>
            <a:ext cx="11004082" cy="830997"/>
          </a:xfrm>
          <a:prstGeom prst="rect">
            <a:avLst/>
          </a:prstGeom>
          <a:noFill/>
        </p:spPr>
        <p:txBody>
          <a:bodyPr wrap="square" rtlCol="0">
            <a:spAutoFit/>
          </a:bodyPr>
          <a:lstStyle/>
          <a:p>
            <a:r>
              <a:rPr lang="pt" sz="1600" dirty="0">
                <a:latin typeface="Century Gothic" panose="020B0502020202020204" pitchFamily="34" charset="0"/>
              </a:rPr>
              <a:t>A empresa estabelece equipes de recuperação e divide os participantes em grupos apropriados com base na função de trabalho e título. A organização designa um líder de equipe para cada equipe. Ele atribui uma função ou dever específico a cada membro restante da equipe.</a:t>
            </a:r>
          </a:p>
        </p:txBody>
      </p:sp>
    </p:spTree>
    <p:extLst>
      <p:ext uri="{BB962C8B-B14F-4D97-AF65-F5344CB8AC3E}">
        <p14:creationId xmlns:p14="http://schemas.microsoft.com/office/powerpoint/2010/main" val="3945395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2303028322"/>
              </p:ext>
            </p:extLst>
          </p:nvPr>
        </p:nvGraphicFramePr>
        <p:xfrm>
          <a:off x="368968" y="1214738"/>
          <a:ext cx="11502190" cy="4903049"/>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5139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 sz="1600" dirty="0">
                          <a:effectLst/>
                          <a:latin typeface="Century Gothic" panose="020B0502020202020204" pitchFamily="34" charset="0"/>
                          <a:ea typeface="Calibri" panose="020F0502020204030204" pitchFamily="34" charset="0"/>
                          <a:cs typeface="Times New Roman" panose="02020603050405020304" pitchFamily="18" charset="0"/>
                        </a:rPr>
                        <a:t>A. PROCEDIMENTO DE RECUPERAÇÃO POTENCIAL</a:t>
                      </a: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729673668"/>
                  </a:ext>
                </a:extLst>
              </a:tr>
              <a:tr h="438912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9. PROCEDIMENTOS DE RECUPERAÇÃO</a:t>
            </a:r>
          </a:p>
        </p:txBody>
      </p:sp>
      <p:sp>
        <p:nvSpPr>
          <p:cNvPr id="11" name="TextBox 10">
            <a:extLst>
              <a:ext uri="{FF2B5EF4-FFF2-40B4-BE49-F238E27FC236}">
                <a16:creationId xmlns:a16="http://schemas.microsoft.com/office/drawing/2014/main" id="{5E6E331E-8308-A54C-BC92-D80852BBCC3A}"/>
              </a:ext>
            </a:extLst>
          </p:cNvPr>
          <p:cNvSpPr txBox="1"/>
          <p:nvPr/>
        </p:nvSpPr>
        <p:spPr>
          <a:xfrm>
            <a:off x="546234" y="240632"/>
            <a:ext cx="11004082" cy="830997"/>
          </a:xfrm>
          <a:prstGeom prst="rect">
            <a:avLst/>
          </a:prstGeom>
          <a:noFill/>
        </p:spPr>
        <p:txBody>
          <a:bodyPr wrap="square" rtlCol="0">
            <a:spAutoFit/>
          </a:bodyPr>
          <a:lstStyle/>
          <a:p>
            <a:r>
              <a:rPr lang="pt" sz="1600" dirty="0">
                <a:latin typeface="Century Gothic" panose="020B0502020202020204" pitchFamily="34" charset="0"/>
              </a:rPr>
              <a:t>A empresa detalha as atividades ou tarefas específicas necessárias para recuperar operações normais e críticas de negócios. Descreve cada estratégia enumerando o conjunto específico de atividades e tarefas necessárias para se recuperar adequadamente.</a:t>
            </a:r>
          </a:p>
        </p:txBody>
      </p:sp>
      <p:sp>
        <p:nvSpPr>
          <p:cNvPr id="4" name="TextBox 3">
            <a:extLst>
              <a:ext uri="{FF2B5EF4-FFF2-40B4-BE49-F238E27FC236}">
                <a16:creationId xmlns:a16="http://schemas.microsoft.com/office/drawing/2014/main" id="{35CFA2B7-7225-4D43-83AE-3EF2A8468354}"/>
              </a:ext>
            </a:extLst>
          </p:cNvPr>
          <p:cNvSpPr txBox="1"/>
          <p:nvPr/>
        </p:nvSpPr>
        <p:spPr>
          <a:xfrm>
            <a:off x="730317" y="1696934"/>
            <a:ext cx="11092715" cy="4524315"/>
          </a:xfrm>
          <a:prstGeom prst="rect">
            <a:avLst/>
          </a:prstGeom>
          <a:noFill/>
        </p:spPr>
        <p:txBody>
          <a:bodyPr wrap="square" numCol="2" rtlCol="0">
            <a:spAutoFit/>
          </a:bodyPr>
          <a:lstStyle/>
          <a:p>
            <a:pPr>
              <a:lnSpc>
                <a:spcPct val="200000"/>
              </a:lnSpc>
            </a:pPr>
            <a:r>
              <a:rPr lang="pt" dirty="0" err="1">
                <a:latin typeface="Century Gothic" panose="020B0502020202020204" pitchFamily="34" charset="0"/>
              </a:rPr>
              <a:t>i. Ocorrência de Desastre</a:t>
            </a:r>
          </a:p>
          <a:p>
            <a:pPr>
              <a:lnSpc>
                <a:spcPct val="200000"/>
              </a:lnSpc>
            </a:pPr>
            <a:r>
              <a:rPr lang="pt" dirty="0">
                <a:latin typeface="Century Gothic" panose="020B0502020202020204" pitchFamily="34" charset="0"/>
              </a:rPr>
              <a:t>ii. Notificação de Gestão</a:t>
            </a:r>
          </a:p>
          <a:p>
            <a:pPr>
              <a:lnSpc>
                <a:spcPct val="200000"/>
              </a:lnSpc>
            </a:pPr>
            <a:r>
              <a:rPr lang="pt" dirty="0">
                <a:latin typeface="Century Gothic" panose="020B0502020202020204" pitchFamily="34" charset="0"/>
              </a:rPr>
              <a:t>iii. Avaliação preliminar de danos</a:t>
            </a:r>
          </a:p>
          <a:p>
            <a:pPr>
              <a:lnSpc>
                <a:spcPct val="200000"/>
              </a:lnSpc>
            </a:pPr>
            <a:r>
              <a:rPr lang="pt" dirty="0">
                <a:latin typeface="Century Gothic" panose="020B0502020202020204" pitchFamily="34" charset="0"/>
              </a:rPr>
              <a:t>iv. Declaração de Desastre</a:t>
            </a:r>
          </a:p>
          <a:p>
            <a:pPr>
              <a:lnSpc>
                <a:spcPct val="200000"/>
              </a:lnSpc>
            </a:pPr>
            <a:r>
              <a:rPr lang="pt" dirty="0">
                <a:latin typeface="Century Gothic" panose="020B0502020202020204" pitchFamily="34" charset="0"/>
              </a:rPr>
              <a:t>v. Ativação do plano</a:t>
            </a:r>
          </a:p>
          <a:p>
            <a:pPr>
              <a:lnSpc>
                <a:spcPct val="200000"/>
              </a:lnSpc>
            </a:pPr>
            <a:r>
              <a:rPr lang="pt" dirty="0">
                <a:latin typeface="Century Gothic" panose="020B0502020202020204" pitchFamily="34" charset="0"/>
              </a:rPr>
              <a:t>vi. Realocação para Site Alternativo</a:t>
            </a:r>
          </a:p>
          <a:p>
            <a:pPr>
              <a:lnSpc>
                <a:spcPct val="200000"/>
              </a:lnSpc>
            </a:pPr>
            <a:r>
              <a:rPr lang="pt" dirty="0">
                <a:latin typeface="Century Gothic" panose="020B0502020202020204" pitchFamily="34" charset="0"/>
              </a:rPr>
              <a:t>vii. Implantação de Procedimento Temporário</a:t>
            </a:r>
          </a:p>
          <a:p>
            <a:pPr>
              <a:lnSpc>
                <a:spcPct val="200000"/>
              </a:lnSpc>
            </a:pPr>
            <a:r>
              <a:rPr lang="pt" dirty="0">
                <a:latin typeface="Century Gothic" panose="020B0502020202020204" pitchFamily="34" charset="0"/>
              </a:rPr>
              <a:t>viii. Estabelecimento de Comunicação</a:t>
            </a:r>
          </a:p>
          <a:p>
            <a:pPr>
              <a:lnSpc>
                <a:spcPct val="200000"/>
              </a:lnSpc>
            </a:pPr>
            <a:r>
              <a:rPr lang="pt" dirty="0">
                <a:latin typeface="Century Gothic" panose="020B0502020202020204" pitchFamily="34" charset="0"/>
              </a:rPr>
              <a:t>ix. Restauração do Processo de Dados e Comunicação com Localização de Backup</a:t>
            </a:r>
          </a:p>
          <a:p>
            <a:pPr>
              <a:lnSpc>
                <a:spcPct val="200000"/>
              </a:lnSpc>
            </a:pPr>
            <a:r>
              <a:rPr lang="pt" dirty="0">
                <a:latin typeface="Century Gothic" panose="020B0502020202020204" pitchFamily="34" charset="0"/>
              </a:rPr>
              <a:t>x. Início de Operações Alternativas de Sites</a:t>
            </a:r>
          </a:p>
          <a:p>
            <a:pPr>
              <a:lnSpc>
                <a:spcPct val="200000"/>
              </a:lnSpc>
            </a:pPr>
            <a:r>
              <a:rPr lang="pt" dirty="0">
                <a:latin typeface="Century Gothic" panose="020B0502020202020204" pitchFamily="34" charset="0"/>
              </a:rPr>
              <a:t>xi. Gestão do Trabalho </a:t>
            </a:r>
          </a:p>
          <a:p>
            <a:pPr>
              <a:lnSpc>
                <a:spcPct val="200000"/>
              </a:lnSpc>
            </a:pPr>
            <a:r>
              <a:rPr lang="pt" dirty="0">
                <a:latin typeface="Century Gothic" panose="020B0502020202020204" pitchFamily="34" charset="0"/>
              </a:rPr>
              <a:t>xii. Transição de volta para operações primárias</a:t>
            </a:r>
          </a:p>
          <a:p>
            <a:pPr>
              <a:lnSpc>
                <a:spcPct val="200000"/>
              </a:lnSpc>
            </a:pPr>
            <a:r>
              <a:rPr lang="pt" dirty="0">
                <a:latin typeface="Century Gothic" panose="020B0502020202020204" pitchFamily="34" charset="0"/>
              </a:rPr>
              <a:t>xiii. Cessação de Procedimentos Alternativos do Site</a:t>
            </a:r>
          </a:p>
          <a:p>
            <a:pPr>
              <a:lnSpc>
                <a:spcPct val="200000"/>
              </a:lnSpc>
            </a:pPr>
            <a:r>
              <a:rPr lang="pt" dirty="0">
                <a:latin typeface="Century Gothic" panose="020B0502020202020204" pitchFamily="34" charset="0"/>
              </a:rPr>
              <a:t>xiv. Realocação de recursos de volta ao local primário</a:t>
            </a:r>
          </a:p>
        </p:txBody>
      </p:sp>
    </p:spTree>
    <p:extLst>
      <p:ext uri="{BB962C8B-B14F-4D97-AF65-F5344CB8AC3E}">
        <p14:creationId xmlns:p14="http://schemas.microsoft.com/office/powerpoint/2010/main" val="2905751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82949040"/>
              </p:ext>
            </p:extLst>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HISTÓRICO DA VERSÃO</a:t>
            </a:r>
          </a:p>
        </p:txBody>
      </p:sp>
      <p:graphicFrame>
        <p:nvGraphicFramePr>
          <p:cNvPr id="15" name="Table 14">
            <a:extLst>
              <a:ext uri="{FF2B5EF4-FFF2-40B4-BE49-F238E27FC236}">
                <a16:creationId xmlns:a16="http://schemas.microsoft.com/office/drawing/2014/main" id="{F9999A82-FD5A-3A4E-80B2-C7FB2AAEF6F7}"/>
              </a:ext>
            </a:extLst>
          </p:cNvPr>
          <p:cNvGraphicFramePr>
            <a:graphicFrameLocks noGrp="1"/>
          </p:cNvGraphicFramePr>
          <p:nvPr>
            <p:extLst>
              <p:ext uri="{D42A27DB-BD31-4B8C-83A1-F6EECF244321}">
                <p14:modId xmlns:p14="http://schemas.microsoft.com/office/powerpoint/2010/main" val="3555053462"/>
              </p:ext>
            </p:extLst>
          </p:nvPr>
        </p:nvGraphicFramePr>
        <p:xfrm>
          <a:off x="405063" y="506970"/>
          <a:ext cx="11353799" cy="3744189"/>
        </p:xfrm>
        <a:graphic>
          <a:graphicData uri="http://schemas.openxmlformats.org/drawingml/2006/table">
            <a:tbl>
              <a:tblPr firstRow="1" firstCol="1" bandRow="1">
                <a:tableStyleId>{5C22544A-7EE6-4342-B048-85BDC9FD1C3A}</a:tableStyleId>
              </a:tblPr>
              <a:tblGrid>
                <a:gridCol w="1012759">
                  <a:extLst>
                    <a:ext uri="{9D8B030D-6E8A-4147-A177-3AD203B41FA5}">
                      <a16:colId xmlns:a16="http://schemas.microsoft.com/office/drawing/2014/main" val="166567411"/>
                    </a:ext>
                  </a:extLst>
                </a:gridCol>
                <a:gridCol w="2577312">
                  <a:extLst>
                    <a:ext uri="{9D8B030D-6E8A-4147-A177-3AD203B41FA5}">
                      <a16:colId xmlns:a16="http://schemas.microsoft.com/office/drawing/2014/main" val="758014479"/>
                    </a:ext>
                  </a:extLst>
                </a:gridCol>
                <a:gridCol w="1475994">
                  <a:extLst>
                    <a:ext uri="{9D8B030D-6E8A-4147-A177-3AD203B41FA5}">
                      <a16:colId xmlns:a16="http://schemas.microsoft.com/office/drawing/2014/main" val="3139782178"/>
                    </a:ext>
                  </a:extLst>
                </a:gridCol>
                <a:gridCol w="3783086">
                  <a:extLst>
                    <a:ext uri="{9D8B030D-6E8A-4147-A177-3AD203B41FA5}">
                      <a16:colId xmlns:a16="http://schemas.microsoft.com/office/drawing/2014/main" val="2012729981"/>
                    </a:ext>
                  </a:extLst>
                </a:gridCol>
                <a:gridCol w="2504648">
                  <a:extLst>
                    <a:ext uri="{9D8B030D-6E8A-4147-A177-3AD203B41FA5}">
                      <a16:colId xmlns:a16="http://schemas.microsoft.com/office/drawing/2014/main" val="2293952507"/>
                    </a:ext>
                  </a:extLst>
                </a:gridCol>
              </a:tblGrid>
              <a:tr h="416021">
                <a:tc gridSpan="5">
                  <a:txBody>
                    <a:bodyPr/>
                    <a:lstStyle/>
                    <a:p>
                      <a:pPr marL="0" marR="0" algn="l">
                        <a:spcBef>
                          <a:spcPts val="300"/>
                        </a:spcBef>
                        <a:spcAft>
                          <a:spcPts val="300"/>
                        </a:spcAft>
                      </a:pPr>
                      <a:r>
                        <a:rPr lang="pt" sz="1400" dirty="0">
                          <a:effectLst/>
                          <a:latin typeface="Century Gothic" panose="020B0502020202020204" pitchFamily="34" charset="0"/>
                        </a:rPr>
                        <a:t>HISTÓRICO DA VERSÃO</a:t>
                      </a:r>
                      <a:endParaRPr lang="en-US" sz="2400" b="1" dirty="0">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9266157"/>
                  </a:ext>
                </a:extLst>
              </a:tr>
              <a:tr h="416021">
                <a:tc>
                  <a:txBody>
                    <a:bodyPr/>
                    <a:lstStyle/>
                    <a:p>
                      <a:pPr marL="0" marR="0" algn="l">
                        <a:spcBef>
                          <a:spcPts val="300"/>
                        </a:spcBef>
                        <a:spcAft>
                          <a:spcPts val="300"/>
                        </a:spcAft>
                      </a:pPr>
                      <a:r>
                        <a:rPr lang="pt" sz="1400" b="1">
                          <a:solidFill>
                            <a:schemeClr val="tx1"/>
                          </a:solidFill>
                          <a:effectLst/>
                          <a:latin typeface="Century Gothic" panose="020B0502020202020204" pitchFamily="34" charset="0"/>
                        </a:rPr>
                        <a:t>VERSÃO</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pt" sz="1400" b="1" dirty="0">
                          <a:solidFill>
                            <a:schemeClr val="tx1"/>
                          </a:solidFill>
                          <a:effectLst/>
                          <a:latin typeface="Century Gothic" panose="020B0502020202020204" pitchFamily="34" charset="0"/>
                        </a:rPr>
                        <a:t>APROVADO POR</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pt" sz="1400" b="1" dirty="0">
                          <a:solidFill>
                            <a:schemeClr val="tx1"/>
                          </a:solidFill>
                          <a:effectLst/>
                          <a:latin typeface="Century Gothic" panose="020B0502020202020204" pitchFamily="34" charset="0"/>
                        </a:rPr>
                        <a:t>DATA DE REVISÃO</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pt" sz="1400" b="1">
                          <a:solidFill>
                            <a:schemeClr val="tx1"/>
                          </a:solidFill>
                          <a:effectLst/>
                          <a:latin typeface="Century Gothic" panose="020B0502020202020204" pitchFamily="34" charset="0"/>
                        </a:rPr>
                        <a:t>DESCRIÇÃO DA MUDANÇA</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pt" sz="1400" b="1" dirty="0">
                          <a:solidFill>
                            <a:schemeClr val="tx1"/>
                          </a:solidFill>
                          <a:effectLst/>
                          <a:latin typeface="Century Gothic" panose="020B0502020202020204" pitchFamily="34" charset="0"/>
                        </a:rPr>
                        <a:t>AUTOR</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29097060"/>
                  </a:ext>
                </a:extLst>
              </a:tr>
              <a:tr h="416021">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19043089"/>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82363844"/>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3404358"/>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34021803"/>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19674101"/>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965387"/>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9847898"/>
                  </a:ext>
                </a:extLst>
              </a:tr>
            </a:tbl>
          </a:graphicData>
        </a:graphic>
      </p:graphicFrame>
      <p:graphicFrame>
        <p:nvGraphicFramePr>
          <p:cNvPr id="17" name="Table 16">
            <a:extLst>
              <a:ext uri="{FF2B5EF4-FFF2-40B4-BE49-F238E27FC236}">
                <a16:creationId xmlns:a16="http://schemas.microsoft.com/office/drawing/2014/main" id="{A9455C73-1B3D-6F46-AEF0-1BBBE497B265}"/>
              </a:ext>
            </a:extLst>
          </p:cNvPr>
          <p:cNvGraphicFramePr>
            <a:graphicFrameLocks noGrp="1"/>
          </p:cNvGraphicFramePr>
          <p:nvPr>
            <p:extLst>
              <p:ext uri="{D42A27DB-BD31-4B8C-83A1-F6EECF244321}">
                <p14:modId xmlns:p14="http://schemas.microsoft.com/office/powerpoint/2010/main" val="766796727"/>
              </p:ext>
            </p:extLst>
          </p:nvPr>
        </p:nvGraphicFramePr>
        <p:xfrm>
          <a:off x="405063" y="4743885"/>
          <a:ext cx="11353799" cy="1159610"/>
        </p:xfrm>
        <a:graphic>
          <a:graphicData uri="http://schemas.openxmlformats.org/drawingml/2006/table">
            <a:tbl>
              <a:tblPr firstRow="1" firstCol="1" bandRow="1">
                <a:tableStyleId>{5C22544A-7EE6-4342-B048-85BDC9FD1C3A}</a:tableStyleId>
              </a:tblPr>
              <a:tblGrid>
                <a:gridCol w="1416954">
                  <a:extLst>
                    <a:ext uri="{9D8B030D-6E8A-4147-A177-3AD203B41FA5}">
                      <a16:colId xmlns:a16="http://schemas.microsoft.com/office/drawing/2014/main" val="332525248"/>
                    </a:ext>
                  </a:extLst>
                </a:gridCol>
                <a:gridCol w="2974572">
                  <a:extLst>
                    <a:ext uri="{9D8B030D-6E8A-4147-A177-3AD203B41FA5}">
                      <a16:colId xmlns:a16="http://schemas.microsoft.com/office/drawing/2014/main" val="2863594441"/>
                    </a:ext>
                  </a:extLst>
                </a:gridCol>
                <a:gridCol w="631394">
                  <a:extLst>
                    <a:ext uri="{9D8B030D-6E8A-4147-A177-3AD203B41FA5}">
                      <a16:colId xmlns:a16="http://schemas.microsoft.com/office/drawing/2014/main" val="2637052626"/>
                    </a:ext>
                  </a:extLst>
                </a:gridCol>
                <a:gridCol w="3789898">
                  <a:extLst>
                    <a:ext uri="{9D8B030D-6E8A-4147-A177-3AD203B41FA5}">
                      <a16:colId xmlns:a16="http://schemas.microsoft.com/office/drawing/2014/main" val="1119338906"/>
                    </a:ext>
                  </a:extLst>
                </a:gridCol>
                <a:gridCol w="758434">
                  <a:extLst>
                    <a:ext uri="{9D8B030D-6E8A-4147-A177-3AD203B41FA5}">
                      <a16:colId xmlns:a16="http://schemas.microsoft.com/office/drawing/2014/main" val="1533297771"/>
                    </a:ext>
                  </a:extLst>
                </a:gridCol>
                <a:gridCol w="1782547">
                  <a:extLst>
                    <a:ext uri="{9D8B030D-6E8A-4147-A177-3AD203B41FA5}">
                      <a16:colId xmlns:a16="http://schemas.microsoft.com/office/drawing/2014/main" val="2055991214"/>
                    </a:ext>
                  </a:extLst>
                </a:gridCol>
              </a:tblGrid>
              <a:tr h="579805">
                <a:tc>
                  <a:txBody>
                    <a:bodyPr/>
                    <a:lstStyle/>
                    <a:p>
                      <a:pPr marL="0" marR="0" algn="l">
                        <a:spcBef>
                          <a:spcPts val="0"/>
                        </a:spcBef>
                        <a:spcAft>
                          <a:spcPts val="0"/>
                        </a:spcAft>
                      </a:pPr>
                      <a:r>
                        <a:rPr lang="pt" sz="1400" dirty="0">
                          <a:effectLst/>
                          <a:latin typeface="Century Gothic" panose="020B0502020202020204" pitchFamily="34" charset="0"/>
                        </a:rPr>
                        <a:t>PREPARADO POR</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pt" sz="1400" b="1" dirty="0">
                          <a:solidFill>
                            <a:schemeClr val="bg1"/>
                          </a:solidFill>
                          <a:effectLst/>
                          <a:latin typeface="Century Gothic" panose="020B0502020202020204" pitchFamily="34" charset="0"/>
                        </a:rPr>
                        <a:t>TÍTULO</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pt" sz="1400" b="1" dirty="0">
                          <a:solidFill>
                            <a:schemeClr val="bg1"/>
                          </a:solidFill>
                          <a:effectLst/>
                          <a:latin typeface="Century Gothic" panose="020B0502020202020204" pitchFamily="34" charset="0"/>
                        </a:rPr>
                        <a:t>DATA</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31881248"/>
                  </a:ext>
                </a:extLst>
              </a:tr>
              <a:tr h="579805">
                <a:tc>
                  <a:txBody>
                    <a:bodyPr/>
                    <a:lstStyle/>
                    <a:p>
                      <a:pPr marL="0" marR="0" algn="l">
                        <a:spcBef>
                          <a:spcPts val="0"/>
                        </a:spcBef>
                        <a:spcAft>
                          <a:spcPts val="0"/>
                        </a:spcAft>
                      </a:pPr>
                      <a:r>
                        <a:rPr lang="pt" sz="1400" dirty="0">
                          <a:effectLst/>
                          <a:latin typeface="Century Gothic" panose="020B0502020202020204" pitchFamily="34" charset="0"/>
                        </a:rPr>
                        <a:t>APROVADO POR</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pt" sz="1400" b="1" dirty="0">
                          <a:solidFill>
                            <a:schemeClr val="bg1"/>
                          </a:solidFill>
                          <a:effectLst/>
                          <a:latin typeface="Century Gothic" panose="020B0502020202020204" pitchFamily="34" charset="0"/>
                        </a:rPr>
                        <a:t>TÍTULO</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pt" sz="1400" b="1" dirty="0">
                          <a:solidFill>
                            <a:schemeClr val="bg1"/>
                          </a:solidFill>
                          <a:effectLst/>
                          <a:latin typeface="Century Gothic" panose="020B0502020202020204" pitchFamily="34" charset="0"/>
                        </a:rPr>
                        <a:t>DATA</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36940674"/>
                  </a:ext>
                </a:extLst>
              </a:tr>
            </a:tbl>
          </a:graphicData>
        </a:graphic>
      </p:graphicFrame>
    </p:spTree>
    <p:extLst>
      <p:ext uri="{BB962C8B-B14F-4D97-AF65-F5344CB8AC3E}">
        <p14:creationId xmlns:p14="http://schemas.microsoft.com/office/powerpoint/2010/main" val="3059960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573916385"/>
              </p:ext>
            </p:extLst>
          </p:nvPr>
        </p:nvGraphicFramePr>
        <p:xfrm>
          <a:off x="328246" y="228600"/>
          <a:ext cx="11578003"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549811">
                  <a:extLst>
                    <a:ext uri="{9D8B030D-6E8A-4147-A177-3AD203B41FA5}">
                      <a16:colId xmlns:a16="http://schemas.microsoft.com/office/drawing/2014/main" val="2448353432"/>
                    </a:ext>
                  </a:extLst>
                </a:gridCol>
                <a:gridCol w="10028192">
                  <a:extLst>
                    <a:ext uri="{9D8B030D-6E8A-4147-A177-3AD203B41FA5}">
                      <a16:colId xmlns:a16="http://schemas.microsoft.com/office/drawing/2014/main" val="185754983"/>
                    </a:ext>
                  </a:extLst>
                </a:gridCol>
              </a:tblGrid>
              <a:tr h="5543550">
                <a:tc>
                  <a:txBody>
                    <a:bodyPr/>
                    <a:lstStyle/>
                    <a:p>
                      <a:pPr algn="l" fontAlgn="b"/>
                      <a:r>
                        <a:rPr lang="pt" sz="1400" b="1" u="none" strike="noStrike" dirty="0">
                          <a:solidFill>
                            <a:schemeClr val="bg1"/>
                          </a:solidFill>
                          <a:effectLst/>
                          <a:latin typeface="Century Gothic" panose="020B0502020202020204" pitchFamily="34" charset="0"/>
                        </a:rPr>
                        <a:t>MESA</a:t>
                      </a:r>
                    </a:p>
                    <a:p>
                      <a:pPr algn="l" fontAlgn="b"/>
                      <a:r>
                        <a:rPr lang="pt" sz="1400" b="1" i="0" u="none" strike="noStrike" dirty="0">
                          <a:solidFill>
                            <a:schemeClr val="bg1"/>
                          </a:solidFill>
                          <a:effectLst/>
                          <a:latin typeface="Century Gothic" panose="020B0502020202020204" pitchFamily="34" charset="0"/>
                        </a:rPr>
                        <a:t>De</a:t>
                      </a:r>
                    </a:p>
                    <a:p>
                      <a:pPr algn="l" fontAlgn="b"/>
                      <a:r>
                        <a:rPr lang="pt" sz="1400" b="1" i="0" u="none" strike="noStrike" dirty="0">
                          <a:solidFill>
                            <a:schemeClr val="bg1"/>
                          </a:solidFill>
                          <a:effectLst/>
                          <a:latin typeface="Century Gothic" panose="020B0502020202020204" pitchFamily="34" charset="0"/>
                        </a:rPr>
                        <a:t>CONTEÚDO</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1171575" y="6477000"/>
            <a:ext cx="10893466"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O QUE HÁ DENTRO</a:t>
            </a:r>
          </a:p>
        </p:txBody>
      </p:sp>
      <p:sp>
        <p:nvSpPr>
          <p:cNvPr id="3" name="TextBox 2">
            <a:extLst>
              <a:ext uri="{FF2B5EF4-FFF2-40B4-BE49-F238E27FC236}">
                <a16:creationId xmlns:a16="http://schemas.microsoft.com/office/drawing/2014/main" id="{2F866523-4C8E-7643-889D-E7B32BD5DA74}"/>
              </a:ext>
            </a:extLst>
          </p:cNvPr>
          <p:cNvSpPr txBox="1"/>
          <p:nvPr/>
        </p:nvSpPr>
        <p:spPr>
          <a:xfrm>
            <a:off x="2037348" y="352926"/>
            <a:ext cx="9826406" cy="4939814"/>
          </a:xfrm>
          <a:prstGeom prst="rect">
            <a:avLst/>
          </a:prstGeom>
          <a:noFill/>
        </p:spPr>
        <p:txBody>
          <a:bodyPr wrap="square" numCol="2" rtlCol="0">
            <a:spAutoFit/>
          </a:bodyPr>
          <a:lstStyle/>
          <a:p>
            <a:pPr>
              <a:lnSpc>
                <a:spcPct val="250000"/>
              </a:lnSpc>
            </a:pPr>
            <a:r>
              <a:rPr lang="pt" sz="1400" dirty="0">
                <a:latin typeface="Century Gothic" panose="020B0502020202020204" pitchFamily="34" charset="0"/>
              </a:rPr>
              <a:t>1. PRIORIDADES DE RECUPERAÇÃO DA FUNÇÃO EMPRESARIAL</a:t>
            </a:r>
          </a:p>
          <a:p>
            <a:pPr>
              <a:lnSpc>
                <a:spcPct val="250000"/>
              </a:lnSpc>
            </a:pPr>
            <a:r>
              <a:rPr lang="pt" sz="1400" dirty="0">
                <a:latin typeface="Century Gothic" panose="020B0502020202020204" pitchFamily="34" charset="0"/>
              </a:rPr>
              <a:t>2. ESTRATÉGIA DE REALOCAÇÃO</a:t>
            </a:r>
          </a:p>
          <a:p>
            <a:pPr>
              <a:lnSpc>
                <a:spcPct val="250000"/>
              </a:lnSpc>
            </a:pPr>
            <a:r>
              <a:rPr lang="pt" sz="1400" dirty="0">
                <a:latin typeface="Century Gothic" panose="020B0502020202020204" pitchFamily="34" charset="0"/>
              </a:rPr>
              <a:t>3. SITE DE NEGÓCIOS ALTERNATIVO</a:t>
            </a:r>
          </a:p>
          <a:p>
            <a:pPr>
              <a:lnSpc>
                <a:spcPct val="250000"/>
              </a:lnSpc>
            </a:pPr>
            <a:r>
              <a:rPr lang="pt" sz="1400" dirty="0">
                <a:latin typeface="Century Gothic" panose="020B0502020202020204" pitchFamily="34" charset="0"/>
              </a:rPr>
              <a:t>4. PLANO DE RECUPERAÇÃO</a:t>
            </a:r>
          </a:p>
          <a:p>
            <a:pPr>
              <a:lnSpc>
                <a:spcPct val="250000"/>
              </a:lnSpc>
            </a:pPr>
            <a:r>
              <a:rPr lang="pt" sz="1400" dirty="0">
                <a:latin typeface="Century Gothic" panose="020B0502020202020204" pitchFamily="34" charset="0"/>
              </a:rPr>
              <a:t>5. FASES DE RECUPERAÇÃO</a:t>
            </a:r>
          </a:p>
          <a:p>
            <a:pPr lvl="1">
              <a:lnSpc>
                <a:spcPct val="200000"/>
              </a:lnSpc>
            </a:pPr>
            <a:r>
              <a:rPr lang="pt" sz="1400" dirty="0">
                <a:latin typeface="Century Gothic" panose="020B0502020202020204" pitchFamily="34" charset="0"/>
              </a:rPr>
              <a:t>A. OCORRÊNCIA DE DESASTRE</a:t>
            </a:r>
          </a:p>
          <a:p>
            <a:pPr lvl="1">
              <a:lnSpc>
                <a:spcPct val="200000"/>
              </a:lnSpc>
            </a:pPr>
            <a:r>
              <a:rPr lang="pt" sz="1400" dirty="0">
                <a:latin typeface="Century Gothic" panose="020B0502020202020204" pitchFamily="34" charset="0"/>
              </a:rPr>
              <a:t>B. ATIVAÇÃO DO PLANO</a:t>
            </a:r>
          </a:p>
          <a:p>
            <a:pPr lvl="1">
              <a:lnSpc>
                <a:spcPct val="200000"/>
              </a:lnSpc>
            </a:pPr>
            <a:r>
              <a:rPr lang="pt" sz="1400" dirty="0">
                <a:latin typeface="Century Gothic" panose="020B0502020202020204" pitchFamily="34" charset="0"/>
              </a:rPr>
              <a:t>C. OPERAÇÃO DO LOCAL ALTERNATIVO</a:t>
            </a:r>
          </a:p>
          <a:p>
            <a:pPr lvl="1">
              <a:lnSpc>
                <a:spcPct val="200000"/>
              </a:lnSpc>
            </a:pPr>
            <a:r>
              <a:rPr lang="pt" sz="1400" dirty="0">
                <a:latin typeface="Century Gothic" panose="020B0502020202020204" pitchFamily="34" charset="0"/>
              </a:rPr>
              <a:t>D. TRANSIÇÃO PARA LOCAL PRIMÁRIO</a:t>
            </a:r>
          </a:p>
          <a:p>
            <a:pPr>
              <a:lnSpc>
                <a:spcPct val="250000"/>
              </a:lnSpc>
            </a:pPr>
            <a:endParaRPr lang="en-US" sz="1400" dirty="0">
              <a:latin typeface="Century Gothic" panose="020B0502020202020204" pitchFamily="34" charset="0"/>
            </a:endParaRPr>
          </a:p>
          <a:p>
            <a:pPr>
              <a:lnSpc>
                <a:spcPct val="250000"/>
              </a:lnSpc>
            </a:pPr>
            <a:r>
              <a:rPr lang="pt" sz="1400" dirty="0">
                <a:latin typeface="Century Gothic" panose="020B0502020202020204" pitchFamily="34" charset="0"/>
              </a:rPr>
              <a:t>6. BACKUP DE REGISTROS</a:t>
            </a:r>
          </a:p>
          <a:p>
            <a:pPr>
              <a:lnSpc>
                <a:spcPct val="250000"/>
              </a:lnSpc>
            </a:pPr>
            <a:r>
              <a:rPr lang="pt" sz="1400" dirty="0">
                <a:latin typeface="Century Gothic" panose="020B0502020202020204" pitchFamily="34" charset="0"/>
              </a:rPr>
              <a:t>7. PLANO DE RESTAURAÇÃO</a:t>
            </a:r>
          </a:p>
          <a:p>
            <a:pPr>
              <a:lnSpc>
                <a:spcPct val="250000"/>
              </a:lnSpc>
            </a:pPr>
            <a:r>
              <a:rPr lang="pt" sz="1400" dirty="0">
                <a:latin typeface="Century Gothic" panose="020B0502020202020204" pitchFamily="34" charset="0"/>
              </a:rPr>
              <a:t>8. EQUIPES DE RECUPERAÇÃO</a:t>
            </a:r>
          </a:p>
          <a:p>
            <a:pPr lvl="1">
              <a:lnSpc>
                <a:spcPct val="200000"/>
              </a:lnSpc>
            </a:pPr>
            <a:r>
              <a:rPr lang="pt" sz="1400" dirty="0">
                <a:latin typeface="Century Gothic" panose="020B0502020202020204" pitchFamily="34" charset="0"/>
              </a:rPr>
              <a:t>A. FUNÇÕES DE EQUIPE</a:t>
            </a:r>
          </a:p>
          <a:p>
            <a:pPr lvl="1">
              <a:lnSpc>
                <a:spcPct val="200000"/>
              </a:lnSpc>
            </a:pPr>
            <a:r>
              <a:rPr lang="pt" sz="1400" dirty="0">
                <a:latin typeface="Century Gothic" panose="020B0502020202020204" pitchFamily="34" charset="0"/>
              </a:rPr>
              <a:t>B. CONTATOS DA EQUIPE</a:t>
            </a:r>
          </a:p>
          <a:p>
            <a:pPr lvl="1">
              <a:lnSpc>
                <a:spcPct val="200000"/>
              </a:lnSpc>
            </a:pPr>
            <a:r>
              <a:rPr lang="pt" sz="1400" dirty="0">
                <a:latin typeface="Century Gothic" panose="020B0502020202020204" pitchFamily="34" charset="0"/>
              </a:rPr>
              <a:t>C. RESPONSABILIDADES DA EQUIPE</a:t>
            </a:r>
          </a:p>
          <a:p>
            <a:pPr lvl="1">
              <a:lnSpc>
                <a:spcPct val="200000"/>
              </a:lnSpc>
            </a:pPr>
            <a:r>
              <a:rPr lang="pt" sz="1400" dirty="0">
                <a:latin typeface="Century Gothic" panose="020B0502020202020204" pitchFamily="34" charset="0"/>
              </a:rPr>
              <a:t>D. EQUIPES DE RECUPERAÇÃO DEPARTAMENTAL</a:t>
            </a:r>
          </a:p>
          <a:p>
            <a:pPr>
              <a:lnSpc>
                <a:spcPct val="250000"/>
              </a:lnSpc>
            </a:pPr>
            <a:r>
              <a:rPr lang="pt" sz="1400" dirty="0">
                <a:latin typeface="Century Gothic" panose="020B0502020202020204" pitchFamily="34" charset="0"/>
              </a:rPr>
              <a:t>9. PROCEDIMENTOS DE RECUPERAÇÃO</a:t>
            </a:r>
          </a:p>
          <a:p>
            <a:pPr lvl="1">
              <a:lnSpc>
                <a:spcPct val="200000"/>
              </a:lnSpc>
            </a:pPr>
            <a:r>
              <a:rPr lang="pt" sz="1400" dirty="0">
                <a:latin typeface="Century Gothic" panose="020B0502020202020204" pitchFamily="34" charset="0"/>
              </a:rPr>
              <a:t>A. PROCEDIMENTO DE RECUPERAÇÃO POTENCIAL</a:t>
            </a:r>
          </a:p>
        </p:txBody>
      </p:sp>
    </p:spTree>
    <p:extLst>
      <p:ext uri="{BB962C8B-B14F-4D97-AF65-F5344CB8AC3E}">
        <p14:creationId xmlns:p14="http://schemas.microsoft.com/office/powerpoint/2010/main" val="1599595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1. PRIORIDADES DE RECUPERAÇÃO DA FUNÇÃO EMPRESARIAL</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584775"/>
          </a:xfrm>
          <a:prstGeom prst="rect">
            <a:avLst/>
          </a:prstGeom>
          <a:noFill/>
        </p:spPr>
        <p:txBody>
          <a:bodyPr wrap="square" rtlCol="0">
            <a:spAutoFit/>
          </a:bodyPr>
          <a:lstStyle/>
          <a:p>
            <a:r>
              <a:rPr lang="pt" sz="1600" dirty="0">
                <a:latin typeface="Century Gothic" panose="020B0502020202020204" pitchFamily="34" charset="0"/>
              </a:rPr>
              <a:t>As equipes de recuperação de desastres usam essa estratégia para recuperar operações essenciais de negócios em um local alternativo. O sistema de informações e as equipes de TI restauram funções de TI com base em funções comerciais críticas.</a:t>
            </a:r>
          </a:p>
        </p:txBody>
      </p:sp>
    </p:spTree>
    <p:extLst>
      <p:ext uri="{BB962C8B-B14F-4D97-AF65-F5344CB8AC3E}">
        <p14:creationId xmlns:p14="http://schemas.microsoft.com/office/powerpoint/2010/main" val="1036723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219446284"/>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2. ESTRATÉGIA DE REALOCAÇÃO</a:t>
            </a:r>
          </a:p>
        </p:txBody>
      </p:sp>
    </p:spTree>
    <p:extLst>
      <p:ext uri="{BB962C8B-B14F-4D97-AF65-F5344CB8AC3E}">
        <p14:creationId xmlns:p14="http://schemas.microsoft.com/office/powerpoint/2010/main" val="265581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923154343"/>
              </p:ext>
            </p:extLst>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3. SITE DE NEGÓCIOS ALTERNATIVO</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830997"/>
          </a:xfrm>
          <a:prstGeom prst="rect">
            <a:avLst/>
          </a:prstGeom>
          <a:noFill/>
        </p:spPr>
        <p:txBody>
          <a:bodyPr wrap="square" rtlCol="0">
            <a:spAutoFit/>
          </a:bodyPr>
          <a:lstStyle/>
          <a:p>
            <a:r>
              <a:rPr lang="pt" sz="1600" dirty="0">
                <a:latin typeface="Century Gothic" panose="020B0502020202020204" pitchFamily="34" charset="0"/>
              </a:rPr>
              <a:t>Uma organização usa o site de negócios alternativo e a estratégia de realocação em caso de desastre ou interrupção que inibe a continuação dos processos de negócios no local de negócios original. Essa estratégia deve incluir locais de realocação de curto e longo prazo no caso de ambos os tipos de interrupções.</a:t>
            </a:r>
          </a:p>
        </p:txBody>
      </p:sp>
    </p:spTree>
    <p:extLst>
      <p:ext uri="{BB962C8B-B14F-4D97-AF65-F5344CB8AC3E}">
        <p14:creationId xmlns:p14="http://schemas.microsoft.com/office/powerpoint/2010/main" val="4140923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381411337"/>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4. PLANO DE RECUPERAÇÃO</a:t>
            </a:r>
          </a:p>
        </p:txBody>
      </p:sp>
    </p:spTree>
    <p:extLst>
      <p:ext uri="{BB962C8B-B14F-4D97-AF65-F5344CB8AC3E}">
        <p14:creationId xmlns:p14="http://schemas.microsoft.com/office/powerpoint/2010/main" val="1521696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2EC703F3-1228-CC4F-9BEA-BD4180A8B305}"/>
              </a:ext>
            </a:extLst>
          </p:cNvPr>
          <p:cNvGraphicFramePr>
            <a:graphicFrameLocks noGrp="1"/>
          </p:cNvGraphicFramePr>
          <p:nvPr>
            <p:extLst>
              <p:ext uri="{D42A27DB-BD31-4B8C-83A1-F6EECF244321}">
                <p14:modId xmlns:p14="http://schemas.microsoft.com/office/powerpoint/2010/main" val="4081714031"/>
              </p:ext>
            </p:extLst>
          </p:nvPr>
        </p:nvGraphicFramePr>
        <p:xfrm>
          <a:off x="8289138" y="123362"/>
          <a:ext cx="3476908" cy="24714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551210">
                <a:tc>
                  <a:txBody>
                    <a:bodyPr/>
                    <a:lstStyle/>
                    <a:p>
                      <a:pPr algn="l" fontAlgn="b"/>
                      <a:r>
                        <a:rPr lang="pt" sz="1600" b="1" u="none" strike="noStrike" dirty="0">
                          <a:solidFill>
                            <a:schemeClr val="bg1"/>
                          </a:solidFill>
                          <a:effectLst/>
                          <a:latin typeface="Century Gothic" panose="020B0502020202020204" pitchFamily="34" charset="0"/>
                        </a:rPr>
                        <a:t>C. OPERAÇÃO DO LOCAL ALTERNATIVO</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2764071318"/>
                  </a:ext>
                </a:extLst>
              </a:tr>
              <a:tr h="1920240">
                <a:tc>
                  <a:txBody>
                    <a:bodyPr/>
                    <a:lstStyle/>
                    <a:p>
                      <a:pPr algn="l" fontAlgn="b"/>
                      <a:r>
                        <a:rPr lang="pt" sz="1600" b="0" u="none" strike="noStrike" dirty="0">
                          <a:solidFill>
                            <a:schemeClr val="tx1"/>
                          </a:solidFill>
                          <a:effectLst/>
                          <a:latin typeface="Century Gothic" panose="020B0502020202020204" pitchFamily="34" charset="0"/>
                        </a:rPr>
                        <a:t>Esta fase continua até que a empresa possa restaurar a instalação primária.</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9" name="Table 8">
            <a:extLst>
              <a:ext uri="{FF2B5EF4-FFF2-40B4-BE49-F238E27FC236}">
                <a16:creationId xmlns:a16="http://schemas.microsoft.com/office/drawing/2014/main" id="{79487483-FCAD-A74E-9D31-19CA87E15568}"/>
              </a:ext>
            </a:extLst>
          </p:cNvPr>
          <p:cNvGraphicFramePr>
            <a:graphicFrameLocks noGrp="1"/>
          </p:cNvGraphicFramePr>
          <p:nvPr>
            <p:extLst>
              <p:ext uri="{D42A27DB-BD31-4B8C-83A1-F6EECF244321}">
                <p14:modId xmlns:p14="http://schemas.microsoft.com/office/powerpoint/2010/main" val="951987700"/>
              </p:ext>
            </p:extLst>
          </p:nvPr>
        </p:nvGraphicFramePr>
        <p:xfrm>
          <a:off x="4006776" y="552496"/>
          <a:ext cx="3476908" cy="457229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548931">
                <a:tc>
                  <a:txBody>
                    <a:bodyPr/>
                    <a:lstStyle/>
                    <a:p>
                      <a:pPr algn="l" fontAlgn="b"/>
                      <a:r>
                        <a:rPr lang="pt" sz="1600" b="1" u="none" strike="noStrike" dirty="0">
                          <a:solidFill>
                            <a:schemeClr val="bg1"/>
                          </a:solidFill>
                          <a:effectLst/>
                          <a:latin typeface="Century Gothic" panose="020B0502020202020204" pitchFamily="34" charset="0"/>
                        </a:rPr>
                        <a:t>B. ATIVAÇÃO DO PLANO</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2764071318"/>
                  </a:ext>
                </a:extLst>
              </a:tr>
              <a:tr h="4023360">
                <a:tc>
                  <a:txBody>
                    <a:bodyPr/>
                    <a:lstStyle/>
                    <a:p>
                      <a:pPr algn="l" fontAlgn="b"/>
                      <a:r>
                        <a:rPr lang="pt" sz="1600" b="0" u="none" strike="noStrike" dirty="0">
                          <a:solidFill>
                            <a:schemeClr val="tx1"/>
                          </a:solidFill>
                          <a:effectLst/>
                          <a:latin typeface="Century Gothic" panose="020B0502020202020204" pitchFamily="34" charset="0"/>
                        </a:rPr>
                        <a:t>Durante essa fase, a empresa coloca em prática o plano de continuidade de negócios. Essa fase continua até que a empresa garanta o local de negócios alternativo e realoque as operações do negócio.</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6" name="Table 5">
            <a:extLst>
              <a:ext uri="{FF2B5EF4-FFF2-40B4-BE49-F238E27FC236}">
                <a16:creationId xmlns:a16="http://schemas.microsoft.com/office/drawing/2014/main" id="{E4B3906C-2899-4848-B78B-B04184BB2E50}"/>
              </a:ext>
            </a:extLst>
          </p:cNvPr>
          <p:cNvGraphicFramePr>
            <a:graphicFrameLocks noGrp="1"/>
          </p:cNvGraphicFramePr>
          <p:nvPr>
            <p:extLst>
              <p:ext uri="{D42A27DB-BD31-4B8C-83A1-F6EECF244321}">
                <p14:modId xmlns:p14="http://schemas.microsoft.com/office/powerpoint/2010/main" val="1773343479"/>
              </p:ext>
            </p:extLst>
          </p:nvPr>
        </p:nvGraphicFramePr>
        <p:xfrm>
          <a:off x="6550684" y="2881394"/>
          <a:ext cx="4703470" cy="318716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4703470">
                  <a:extLst>
                    <a:ext uri="{9D8B030D-6E8A-4147-A177-3AD203B41FA5}">
                      <a16:colId xmlns:a16="http://schemas.microsoft.com/office/drawing/2014/main" val="2448353432"/>
                    </a:ext>
                  </a:extLst>
                </a:gridCol>
              </a:tblGrid>
              <a:tr h="548931">
                <a:tc>
                  <a:txBody>
                    <a:bodyPr/>
                    <a:lstStyle/>
                    <a:p>
                      <a:pPr algn="l" fontAlgn="b"/>
                      <a:r>
                        <a:rPr lang="pt" sz="1600" b="1" u="none" strike="noStrike" dirty="0">
                          <a:solidFill>
                            <a:schemeClr val="bg1"/>
                          </a:solidFill>
                          <a:effectLst/>
                          <a:latin typeface="Century Gothic" panose="020B0502020202020204" pitchFamily="34" charset="0"/>
                        </a:rPr>
                        <a:t>D. TRANSIÇÃO PARA LOCAL PRIMÁRIO</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2764071318"/>
                  </a:ext>
                </a:extLst>
              </a:tr>
              <a:tr h="2638235">
                <a:tc>
                  <a:txBody>
                    <a:bodyPr/>
                    <a:lstStyle/>
                    <a:p>
                      <a:pPr algn="l" fontAlgn="b"/>
                      <a:r>
                        <a:rPr lang="pt" sz="1600" b="0" u="none" strike="noStrike" dirty="0">
                          <a:solidFill>
                            <a:schemeClr val="tx1"/>
                          </a:solidFill>
                          <a:effectLst/>
                          <a:latin typeface="Century Gothic" panose="020B0502020202020204" pitchFamily="34" charset="0"/>
                        </a:rPr>
                        <a:t>Essa fase continua até que a empresa possa transferir adequadamente as operações de negócios de volta para o site de negócios original. </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10" name="Table 9">
            <a:extLst>
              <a:ext uri="{FF2B5EF4-FFF2-40B4-BE49-F238E27FC236}">
                <a16:creationId xmlns:a16="http://schemas.microsoft.com/office/drawing/2014/main" id="{7771ACC8-66E4-5E41-A606-ABE3F4CA3443}"/>
              </a:ext>
            </a:extLst>
          </p:cNvPr>
          <p:cNvGraphicFramePr>
            <a:graphicFrameLocks noGrp="1"/>
          </p:cNvGraphicFramePr>
          <p:nvPr>
            <p:extLst>
              <p:ext uri="{D42A27DB-BD31-4B8C-83A1-F6EECF244321}">
                <p14:modId xmlns:p14="http://schemas.microsoft.com/office/powerpoint/2010/main" val="1089365718"/>
              </p:ext>
            </p:extLst>
          </p:nvPr>
        </p:nvGraphicFramePr>
        <p:xfrm>
          <a:off x="360853" y="2679875"/>
          <a:ext cx="3476908" cy="282997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487411">
                <a:tc>
                  <a:txBody>
                    <a:bodyPr/>
                    <a:lstStyle/>
                    <a:p>
                      <a:pPr algn="l" fontAlgn="b"/>
                      <a:r>
                        <a:rPr lang="pt" sz="1600" b="1" u="none" strike="noStrike" dirty="0">
                          <a:solidFill>
                            <a:schemeClr val="bg1"/>
                          </a:solidFill>
                          <a:effectLst/>
                          <a:latin typeface="Century Gothic" panose="020B0502020202020204" pitchFamily="34" charset="0"/>
                        </a:rPr>
                        <a:t>A. OCORRÊNCIA DE DESASTRE</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extLst>
                  <a:ext uri="{0D108BD9-81ED-4DB2-BD59-A6C34878D82A}">
                    <a16:rowId xmlns:a16="http://schemas.microsoft.com/office/drawing/2014/main" val="2764071318"/>
                  </a:ext>
                </a:extLst>
              </a:tr>
              <a:tr h="2342560">
                <a:tc>
                  <a:txBody>
                    <a:bodyPr/>
                    <a:lstStyle/>
                    <a:p>
                      <a:pPr algn="l" fontAlgn="b"/>
                      <a:r>
                        <a:rPr lang="pt" sz="1600" b="0" u="none" strike="noStrike" dirty="0">
                          <a:solidFill>
                            <a:schemeClr val="tx1"/>
                          </a:solidFill>
                          <a:effectLst/>
                          <a:latin typeface="Century Gothic" panose="020B0502020202020204" pitchFamily="34" charset="0"/>
                        </a:rPr>
                        <a:t>A empresa declara um desastre e toma a decisão de ativar o resto do plano de recuperação.</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220177" y="6477000"/>
            <a:ext cx="11844864" cy="646331"/>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5. FASES DE RECUPERAÇÃO</a:t>
            </a:r>
          </a:p>
          <a:p>
            <a:pPr algn="r"/>
            <a:endParaRPr lang="en-US" b="1" dirty="0">
              <a:solidFill>
                <a:schemeClr val="bg1"/>
              </a:solidFill>
              <a:latin typeface="Century Gothic" panose="020B0502020202020204" pitchFamily="34" charset="0"/>
              <a:ea typeface="Arial" charset="0"/>
              <a:cs typeface="Arial" charset="0"/>
            </a:endParaRPr>
          </a:p>
        </p:txBody>
      </p:sp>
      <p:sp>
        <p:nvSpPr>
          <p:cNvPr id="12" name="TextBox 11">
            <a:extLst>
              <a:ext uri="{FF2B5EF4-FFF2-40B4-BE49-F238E27FC236}">
                <a16:creationId xmlns:a16="http://schemas.microsoft.com/office/drawing/2014/main" id="{403094BE-D411-1E45-AC78-FD6FF2B5A5A1}"/>
              </a:ext>
            </a:extLst>
          </p:cNvPr>
          <p:cNvSpPr txBox="1"/>
          <p:nvPr/>
        </p:nvSpPr>
        <p:spPr>
          <a:xfrm>
            <a:off x="440936" y="383219"/>
            <a:ext cx="3316742" cy="2031325"/>
          </a:xfrm>
          <a:prstGeom prst="rect">
            <a:avLst/>
          </a:prstGeom>
          <a:noFill/>
        </p:spPr>
        <p:txBody>
          <a:bodyPr wrap="square" numCol="1" rtlCol="0">
            <a:spAutoFit/>
          </a:bodyPr>
          <a:lstStyle/>
          <a:p>
            <a:r>
              <a:rPr lang="pt" dirty="0">
                <a:latin typeface="Century Gothic" panose="020B0502020202020204" pitchFamily="34" charset="0"/>
              </a:rPr>
              <a:t>Essas são as atividades mais necessárias para que o negócio continue, e o plano de recuperação deve direcionar essas funções essenciais para o negócio. O plano de recuperação deve prosseguir da seguinte forma:</a:t>
            </a:r>
            <a:endParaRPr lang="en-US" sz="1600" dirty="0">
              <a:latin typeface="Century Gothic" panose="020B0502020202020204" pitchFamily="34" charset="0"/>
            </a:endParaRPr>
          </a:p>
        </p:txBody>
      </p:sp>
    </p:spTree>
    <p:extLst>
      <p:ext uri="{BB962C8B-B14F-4D97-AF65-F5344CB8AC3E}">
        <p14:creationId xmlns:p14="http://schemas.microsoft.com/office/powerpoint/2010/main" val="4055186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266431907"/>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6. BACKUP DE REGISTROS</a:t>
            </a:r>
          </a:p>
        </p:txBody>
      </p:sp>
    </p:spTree>
    <p:extLst>
      <p:ext uri="{BB962C8B-B14F-4D97-AF65-F5344CB8AC3E}">
        <p14:creationId xmlns:p14="http://schemas.microsoft.com/office/powerpoint/2010/main" val="3543057122"/>
      </p:ext>
    </p:extLst>
  </p:cSld>
  <p:clrMapOvr>
    <a:masterClrMapping/>
  </p:clrMapOvr>
</p:sld>
</file>

<file path=ppt/theme/theme1.xml><?xml version="1.0" encoding="utf-8"?>
<a:theme xmlns:a="http://schemas.openxmlformats.org/drawingml/2006/main" name="IC-Business-Continuity-Program-Template_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CCD1EFE1-A472-473E-B9E9-96D07C942B30}" vid="{B53908C8-A28E-4C95-A4C9-BA560C567E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IC-Business-Continuity-Program-Template_PowerPoint</Template>
  <TotalTime>3</TotalTime>
  <Words>885</Words>
  <Application>Microsoft Macintosh PowerPoint</Application>
  <PresentationFormat>Widescreen</PresentationFormat>
  <Paragraphs>111</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 Unicode MS</vt:lpstr>
      <vt:lpstr>Arial</vt:lpstr>
      <vt:lpstr>Calibri</vt:lpstr>
      <vt:lpstr>Calibri Light</vt:lpstr>
      <vt:lpstr>Century Gothic</vt:lpstr>
      <vt:lpstr>IC-Business-Continuity-Program-Template_PowerPoint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Jason Flores</dc:creator>
  <cp:lastModifiedBy>Jason Flores</cp:lastModifiedBy>
  <cp:revision>2</cp:revision>
  <dcterms:created xsi:type="dcterms:W3CDTF">2022-08-22T22:26:31Z</dcterms:created>
  <dcterms:modified xsi:type="dcterms:W3CDTF">2022-09-11T04:41:25Z</dcterms:modified>
</cp:coreProperties>
</file>