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8" r:id="rId2"/>
    <p:sldId id="309" r:id="rId3"/>
    <p:sldId id="354" r:id="rId4"/>
    <p:sldId id="316" r:id="rId5"/>
    <p:sldId id="353" r:id="rId6"/>
    <p:sldId id="355" r:id="rId7"/>
    <p:sldId id="349" r:id="rId8"/>
    <p:sldId id="352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5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39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FINIR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5A19-D146-984C-846EC845E54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2-5A19-D146-984C-846EC845E54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5A19-D146-984C-846EC845E54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4-5A19-D146-984C-846EC845E54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5A19-D146-984C-846EC845E5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6-5A19-D146-984C-846EC845E54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5A19-D146-984C-846EC845E546}"/>
              </c:ext>
            </c:extLst>
          </c:dPt>
          <c:cat>
            <c:strRef>
              <c:f>Sheet1!$A$2:$A$15</c:f>
              <c:strCache>
                <c:ptCount val="14"/>
                <c:pt idx="0">
                  <c:v>Composante 1</c:v>
                </c:pt>
                <c:pt idx="1">
                  <c:v>Composante 1 Réel</c:v>
                </c:pt>
                <c:pt idx="2">
                  <c:v>Composante 2</c:v>
                </c:pt>
                <c:pt idx="3">
                  <c:v>Composante 2 Réel</c:v>
                </c:pt>
                <c:pt idx="4">
                  <c:v>Composante 3</c:v>
                </c:pt>
                <c:pt idx="5">
                  <c:v>Composante 3 Réel</c:v>
                </c:pt>
                <c:pt idx="6">
                  <c:v>Composante 4</c:v>
                </c:pt>
                <c:pt idx="7">
                  <c:v>Composante 4 Réel</c:v>
                </c:pt>
                <c:pt idx="8">
                  <c:v>Composante 5</c:v>
                </c:pt>
                <c:pt idx="9">
                  <c:v>Composante 5 Réel</c:v>
                </c:pt>
                <c:pt idx="10">
                  <c:v>Composante 6</c:v>
                </c:pt>
                <c:pt idx="11">
                  <c:v>Composante 6 Réel</c:v>
                </c:pt>
                <c:pt idx="12">
                  <c:v>Composante 7</c:v>
                </c:pt>
                <c:pt idx="13">
                  <c:v>Composante 7 Réel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45837</c:v>
                </c:pt>
                <c:pt idx="2">
                  <c:v>45830</c:v>
                </c:pt>
                <c:pt idx="3">
                  <c:v>45809</c:v>
                </c:pt>
                <c:pt idx="4">
                  <c:v>45879</c:v>
                </c:pt>
                <c:pt idx="5">
                  <c:v>45881</c:v>
                </c:pt>
                <c:pt idx="6">
                  <c:v>45931</c:v>
                </c:pt>
                <c:pt idx="7">
                  <c:v>45986</c:v>
                </c:pt>
                <c:pt idx="8">
                  <c:v>46001</c:v>
                </c:pt>
                <c:pt idx="9">
                  <c:v>45972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46016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COMMENCER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Composante 1</c:v>
                </c:pt>
                <c:pt idx="1">
                  <c:v>Composante 1 Réel</c:v>
                </c:pt>
                <c:pt idx="2">
                  <c:v>Composante 2</c:v>
                </c:pt>
                <c:pt idx="3">
                  <c:v>Composante 2 Réel</c:v>
                </c:pt>
                <c:pt idx="4">
                  <c:v>Composante 3</c:v>
                </c:pt>
                <c:pt idx="5">
                  <c:v>Composante 3 Réel</c:v>
                </c:pt>
                <c:pt idx="6">
                  <c:v>Composante 4</c:v>
                </c:pt>
                <c:pt idx="7">
                  <c:v>Composante 4 Réel</c:v>
                </c:pt>
                <c:pt idx="8">
                  <c:v>Composante 5</c:v>
                </c:pt>
                <c:pt idx="9">
                  <c:v>Composante 5 Réel</c:v>
                </c:pt>
                <c:pt idx="10">
                  <c:v>Composante 6</c:v>
                </c:pt>
                <c:pt idx="11">
                  <c:v>Composante 6 Réel</c:v>
                </c:pt>
                <c:pt idx="12">
                  <c:v>Composante 7</c:v>
                </c:pt>
                <c:pt idx="13">
                  <c:v>Composante 7 Réel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45800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45931</c:v>
                </c:pt>
                <c:pt idx="12">
                  <c:v>45971</c:v>
                </c:pt>
                <c:pt idx="13">
                  <c:v>45971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MONTANT DÉPENSÉ 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dLbl>
              <c:idx val="11"/>
              <c:delete val="1"/>
  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AD1-6B48-BAB6-3A167ABB94C4}"/>
                </c:ext>
              </c:extLst>
            </c:dLbl>
            <c:dLbl>
              <c:idx val="12"/>
              <c:delete val="1"/>
  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AD1-6B48-BAB6-3A167ABB94C4}"/>
                </c:ext>
              </c:extLst>
            </c:dLbl>
            <c:dLbl>
              <c:idx val="13"/>
              <c:delete val="1"/>
  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AD1-6B48-BAB6-3A167ABB9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POSTE BUDGÉTAIRE 1</c:v>
                </c:pt>
                <c:pt idx="1">
                  <c:v>POSTE BUDGÉTAIRE 2</c:v>
                </c:pt>
                <c:pt idx="2">
                  <c:v>POSTE BUDGÉTAIRE 3</c:v>
                </c:pt>
                <c:pt idx="3">
                  <c:v>POSTE BUDGÉTAIRE 4</c:v>
                </c:pt>
                <c:pt idx="4">
                  <c:v>POSTE BUDGÉTAIRE 5</c:v>
                </c:pt>
                <c:pt idx="5">
                  <c:v>POSTE BUDGÉTAIRE 6</c:v>
                </c:pt>
                <c:pt idx="6">
                  <c:v>POSTE BUDGÉTAIRE 7</c:v>
                </c:pt>
                <c:pt idx="7">
                  <c:v>POSTE BUDGÉTAIRE 8</c:v>
                </c:pt>
              </c:strCache>
            </c:strRef>
          </c:cat>
          <c:val>
            <c:numRef>
              <c:f>Sheet1!$B$2:$B$9</c:f>
              <c:numCache>
                <c:formatCode>_("$"* #,##0.00_);_("$"* \(#,##0.00\);_("$"* "-"??_);_(@_)</c:formatCode>
                <c:ptCount val="8"/>
                <c:pt idx="0">
                  <c:v>450</c:v>
                </c:pt>
                <c:pt idx="1">
                  <c:v>220</c:v>
                </c:pt>
                <c:pt idx="2">
                  <c:v>1102.56</c:v>
                </c:pt>
                <c:pt idx="3">
                  <c:v>400</c:v>
                </c:pt>
                <c:pt idx="4">
                  <c:v>765.09</c:v>
                </c:pt>
                <c:pt idx="5">
                  <c:v>430</c:v>
                </c:pt>
                <c:pt idx="6">
                  <c:v>234.98</c:v>
                </c:pt>
                <c:pt idx="7">
                  <c:v>800.04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345980576149905"/>
          <c:y val="0.17068007243423058"/>
          <c:w val="0.24702766094479284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Nombre de risques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AD0-BF47-99CB-8F5F940FDD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AD0-BF47-99CB-8F5F940FDDD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AD0-BF47-99CB-8F5F940FDDD8}"/>
              </c:ext>
            </c:extLst>
          </c:dPt>
          <c:cat>
            <c:strRef>
              <c:f>Sheet1!$A$2:$A$5</c:f>
              <c:strCache>
                <c:ptCount val="4"/>
                <c:pt idx="0">
                  <c:v>Haut</c:v>
                </c:pt>
                <c:pt idx="1">
                  <c:v>Douleur moyenne</c:v>
                </c:pt>
                <c:pt idx="2">
                  <c:v>Bas</c:v>
                </c:pt>
                <c:pt idx="3">
                  <c:v>Potentiel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8</c:v>
                </c:pt>
                <c:pt idx="2">
                  <c:v>5</c:v>
                </c:pt>
                <c:pt idx="3">
                  <c:v>22</c:v>
                </c:pt>
              </c:numCache>
            </c:numRef>
          </c:val>
          <c:extLst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6-2AD0-BF47-99CB-8F5F940FD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202755712"/>
        <c:axId val="202750816"/>
      </c:barChart>
      <c:catAx>
        <c:axId val="20275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0816"/>
        <c:crosses val="autoZero"/>
        <c:auto val="1"/>
        <c:lblAlgn val="ctr"/>
        <c:lblOffset val="100"/>
        <c:noMultiLvlLbl val="0"/>
      </c:catAx>
      <c:valAx>
        <c:axId val="20275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Nombre d'émissions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AD0-BF47-99CB-8F5F940FDD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AD0-BF47-99CB-8F5F940FDDD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AD0-BF47-99CB-8F5F940FDDD8}"/>
              </c:ext>
            </c:extLst>
          </c:dPt>
          <c:cat>
            <c:strRef>
              <c:f>Sheet1!$A$2:$A$4</c:f>
              <c:strCache>
                <c:ptCount val="3"/>
                <c:pt idx="0">
                  <c:v>Haut</c:v>
                </c:pt>
                <c:pt idx="1">
                  <c:v>Douleur moyenne</c:v>
                </c:pt>
                <c:pt idx="2">
                  <c:v>Bas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  <c:extLst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6-2AD0-BF47-99CB-8F5F940FD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202755712"/>
        <c:axId val="202750816"/>
      </c:barChart>
      <c:catAx>
        <c:axId val="20275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0816"/>
        <c:crosses val="autoZero"/>
        <c:auto val="1"/>
        <c:lblAlgn val="ctr"/>
        <c:lblOffset val="100"/>
        <c:noMultiLvlLbl val="0"/>
      </c:catAx>
      <c:valAx>
        <c:axId val="20275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Sheet1!$B$1</c:f>
              <c:strCache>
                <c:ptCount val="1"/>
                <c:pt idx="0">
                  <c:v>Nombre de JOURS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Ressource 1</c:v>
                </c:pt>
                <c:pt idx="1">
                  <c:v>Ressource 2</c:v>
                </c:pt>
                <c:pt idx="2">
                  <c:v>Ressource 3</c:v>
                </c:pt>
                <c:pt idx="3">
                  <c:v>Ressource 4</c:v>
                </c:pt>
                <c:pt idx="4">
                  <c:v>Ressource 5</c:v>
                </c:pt>
                <c:pt idx="5">
                  <c:v>Ressource 6</c:v>
                </c:pt>
                <c:pt idx="6">
                  <c:v>Ressource 7</c:v>
                </c:pt>
                <c:pt idx="7">
                  <c:v>Ressource 8</c:v>
                </c:pt>
                <c:pt idx="8">
                  <c:v>Ressource 9</c:v>
                </c:pt>
                <c:pt idx="9">
                  <c:v>Ressource 10</c:v>
                </c:pt>
                <c:pt idx="10">
                  <c:v>Ressource 11</c:v>
                </c:pt>
                <c:pt idx="11">
                  <c:v>Ressource 12</c:v>
                </c:pt>
                <c:pt idx="12">
                  <c:v>Ressource 13</c:v>
                </c:pt>
                <c:pt idx="13">
                  <c:v>Ressource 14</c:v>
                </c:pt>
              </c:strCache>
            </c:strRef>
          </c:cat>
          <c:val>
            <c:numRef>
              <c:f>Sheet1!$B$2:$B$15</c:f>
              <c:numCache>
                <c:formatCode>_("$"* #,##0.00_);_("$"* \(#,##0.00\);_("$"* "-"??_);_(@_)</c:formatCode>
                <c:ptCount val="14"/>
                <c:pt idx="0">
                  <c:v>1100</c:v>
                </c:pt>
                <c:pt idx="1">
                  <c:v>8405</c:v>
                </c:pt>
                <c:pt idx="2">
                  <c:v>4532</c:v>
                </c:pt>
                <c:pt idx="3">
                  <c:v>4567</c:v>
                </c:pt>
                <c:pt idx="4">
                  <c:v>23423</c:v>
                </c:pt>
                <c:pt idx="5">
                  <c:v>3578</c:v>
                </c:pt>
                <c:pt idx="6">
                  <c:v>8762</c:v>
                </c:pt>
                <c:pt idx="7">
                  <c:v>456</c:v>
                </c:pt>
                <c:pt idx="8">
                  <c:v>1238</c:v>
                </c:pt>
                <c:pt idx="9">
                  <c:v>9823</c:v>
                </c:pt>
                <c:pt idx="10">
                  <c:v>54</c:v>
                </c:pt>
                <c:pt idx="11">
                  <c:v>4567</c:v>
                </c:pt>
                <c:pt idx="12">
                  <c:v>761</c:v>
                </c:pt>
                <c:pt idx="13">
                  <c:v>789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DE MISE À JOUR DU PROJET DU PDG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5400" dirty="0">
                <a:latin typeface="Century Gothic" panose="020B0502020202020204" pitchFamily="34" charset="0"/>
              </a:rPr>
              <a:t>MODÈLE DE MISE À JOUR DU PROJET DU PDG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 DE L'ENTREPRISE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Adresse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Téléphone de contact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Adresse Web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Adresse courriel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VOTRE</a:t>
              </a:r>
            </a:p>
            <a:p>
              <a:pPr algn="ctr"/>
              <a:r>
                <a:rPr lang="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50005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PRÉPARÉ PAR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TITRE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APPROUVÉ PAR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TITRE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fr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TABLE</a:t>
                      </a:r>
                    </a:p>
                    <a:p>
                      <a:pPr algn="l" fontAlgn="b"/>
                      <a:r>
                        <a:rPr lang="f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f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mise à jour du projet du PDG | TABLE DES MATIÈRES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2803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Détails et composantes du projet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Progrès planifiés par rapport aux progrès réels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Ventilation du budget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Quantité de risques/enjeux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Ressources financières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Commentaires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F65D44-666B-694E-A122-AE70E1005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006406"/>
              </p:ext>
            </p:extLst>
          </p:nvPr>
        </p:nvGraphicFramePr>
        <p:xfrm>
          <a:off x="359770" y="359960"/>
          <a:ext cx="11431896" cy="1141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051">
                  <a:extLst>
                    <a:ext uri="{9D8B030D-6E8A-4147-A177-3AD203B41FA5}">
                      <a16:colId xmlns:a16="http://schemas.microsoft.com/office/drawing/2014/main" val="3324479843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2514661359"/>
                    </a:ext>
                  </a:extLst>
                </a:gridCol>
                <a:gridCol w="1562051">
                  <a:extLst>
                    <a:ext uri="{9D8B030D-6E8A-4147-A177-3AD203B41FA5}">
                      <a16:colId xmlns:a16="http://schemas.microsoft.com/office/drawing/2014/main" val="1484756175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3286568053"/>
                    </a:ext>
                  </a:extLst>
                </a:gridCol>
              </a:tblGrid>
              <a:tr h="380431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u="none" strike="noStrike">
                          <a:effectLst/>
                          <a:latin typeface="Century Gothic" panose="020B0502020202020204" pitchFamily="34" charset="0"/>
                        </a:rPr>
                        <a:t>NOM DU PROJET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900" u="none" strike="noStrike">
                          <a:effectLst/>
                          <a:latin typeface="Century Gothic" panose="020B0502020202020204" pitchFamily="34" charset="0"/>
                        </a:rPr>
                        <a:t>CODE DU PROJET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982813327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u="none" strike="noStrike">
                          <a:effectLst/>
                          <a:latin typeface="Century Gothic" panose="020B0502020202020204" pitchFamily="34" charset="0"/>
                        </a:rPr>
                        <a:t>CHEF DE PROJET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900" u="none" strike="noStrike">
                          <a:effectLst/>
                          <a:latin typeface="Century Gothic" panose="020B0502020202020204" pitchFamily="34" charset="0"/>
                        </a:rPr>
                        <a:t>DATE D'ENTRÉE DU STATUT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657133171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u="none" strike="noStrike">
                          <a:effectLst/>
                          <a:latin typeface="Century Gothic" panose="020B0502020202020204" pitchFamily="34" charset="0"/>
                        </a:rPr>
                        <a:t>PÉRIODE COUVERTE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900" u="none" strike="noStrike">
                          <a:effectLst/>
                          <a:latin typeface="Century Gothic" panose="020B0502020202020204" pitchFamily="34" charset="0"/>
                        </a:rPr>
                        <a:t>DATE D'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" sz="900" u="none" strike="noStrike">
                          <a:effectLst/>
                          <a:latin typeface="Century Gothic" panose="020B0502020202020204" pitchFamily="34" charset="0"/>
                        </a:rPr>
                        <a:t>ACHÈVEMENT PRÉVUE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63855347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F1730E7-B586-1F4C-BD66-72192756C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16682"/>
              </p:ext>
            </p:extLst>
          </p:nvPr>
        </p:nvGraphicFramePr>
        <p:xfrm>
          <a:off x="359770" y="2184398"/>
          <a:ext cx="11431896" cy="4084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051">
                  <a:extLst>
                    <a:ext uri="{9D8B030D-6E8A-4147-A177-3AD203B41FA5}">
                      <a16:colId xmlns:a16="http://schemas.microsoft.com/office/drawing/2014/main" val="4260491130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91412843"/>
                    </a:ext>
                  </a:extLst>
                </a:gridCol>
                <a:gridCol w="1562051">
                  <a:extLst>
                    <a:ext uri="{9D8B030D-6E8A-4147-A177-3AD203B41FA5}">
                      <a16:colId xmlns:a16="http://schemas.microsoft.com/office/drawing/2014/main" val="2839457675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3928883173"/>
                    </a:ext>
                  </a:extLst>
                </a:gridCol>
              </a:tblGrid>
              <a:tr h="336070"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COMPOSANT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PROPRIÉTAIRE / ÉQUIPE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NOTES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79160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u="none" strike="noStrike" dirty="0"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u="none" strike="noStrike" dirty="0">
                          <a:effectLst/>
                          <a:latin typeface="Century Gothic" panose="020B0502020202020204" pitchFamily="34" charset="0"/>
                        </a:rPr>
                        <a:t>SOUS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extLst>
                  <a:ext uri="{0D108BD9-81ED-4DB2-BD59-A6C34878D82A}">
                    <a16:rowId xmlns:a16="http://schemas.microsoft.com/office/drawing/2014/main" val="2044023219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u="none" strike="noStrike">
                          <a:effectLst/>
                          <a:latin typeface="Century Gothic" panose="020B0502020202020204" pitchFamily="34" charset="0"/>
                        </a:rPr>
                        <a:t>HORAIRE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u="none" strike="noStrike" dirty="0">
                          <a:effectLst/>
                          <a:latin typeface="Century Gothic" panose="020B0502020202020204" pitchFamily="34" charset="0"/>
                        </a:rPr>
                        <a:t>SAIN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939509812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u="none" strike="noStrike">
                          <a:effectLst/>
                          <a:latin typeface="Century Gothic" panose="020B0502020202020204" pitchFamily="34" charset="0"/>
                        </a:rPr>
                        <a:t>QUALITÉ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u="none" strike="noStrike" dirty="0">
                          <a:effectLst/>
                          <a:latin typeface="Century Gothic" panose="020B0502020202020204" pitchFamily="34" charset="0"/>
                        </a:rPr>
                        <a:t>EN DANGER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327751207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u="none" strike="noStrike">
                          <a:effectLst/>
                          <a:latin typeface="Century Gothic" panose="020B0502020202020204" pitchFamily="34" charset="0"/>
                        </a:rPr>
                        <a:t>PORTÉE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u="none" strike="noStrike" dirty="0">
                          <a:effectLst/>
                          <a:latin typeface="Century Gothic" panose="020B0502020202020204" pitchFamily="34" charset="0"/>
                        </a:rPr>
                        <a:t>PROGRÈS STOPPÉS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241509482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u="none" strike="noStrike">
                          <a:effectLst/>
                          <a:latin typeface="Century Gothic" panose="020B0502020202020204" pitchFamily="34" charset="0"/>
                        </a:rPr>
                        <a:t>RISQUES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3675618829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u="none" strike="noStrike">
                          <a:effectLst/>
                          <a:latin typeface="Century Gothic" panose="020B0502020202020204" pitchFamily="34" charset="0"/>
                        </a:rPr>
                        <a:t>BARRAGES ROUTIERS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22764649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915BB66-46E8-2949-B020-86473542AA7D}"/>
              </a:ext>
            </a:extLst>
          </p:cNvPr>
          <p:cNvSpPr txBox="1"/>
          <p:nvPr/>
        </p:nvSpPr>
        <p:spPr>
          <a:xfrm>
            <a:off x="308970" y="1859280"/>
            <a:ext cx="3338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1400" dirty="0">
                <a:latin typeface="Century Gothic" panose="020B0502020202020204" pitchFamily="34" charset="0"/>
              </a:rPr>
              <a:t>COMPOSANTES DU PROJET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06B08D-ED6C-884C-B69D-ED661233909D}"/>
              </a:ext>
            </a:extLst>
          </p:cNvPr>
          <p:cNvCxnSpPr/>
          <p:nvPr/>
        </p:nvCxnSpPr>
        <p:spPr>
          <a:xfrm>
            <a:off x="359770" y="2525084"/>
            <a:ext cx="11431896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EDFD48-4A40-1D48-9A5A-2803739EBB52}"/>
              </a:ext>
            </a:extLst>
          </p:cNvPr>
          <p:cNvCxnSpPr/>
          <p:nvPr/>
        </p:nvCxnSpPr>
        <p:spPr>
          <a:xfrm>
            <a:off x="359770" y="3138269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F282E8-468E-B646-9916-2CFF74FD5228}"/>
              </a:ext>
            </a:extLst>
          </p:cNvPr>
          <p:cNvCxnSpPr/>
          <p:nvPr/>
        </p:nvCxnSpPr>
        <p:spPr>
          <a:xfrm>
            <a:off x="359770" y="3762212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8F9D34-ABBF-CD47-B370-C3682081ECB7}"/>
              </a:ext>
            </a:extLst>
          </p:cNvPr>
          <p:cNvCxnSpPr/>
          <p:nvPr/>
        </p:nvCxnSpPr>
        <p:spPr>
          <a:xfrm>
            <a:off x="359770" y="4386156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88E66D4-35F1-0749-94A5-06661D526DEF}"/>
              </a:ext>
            </a:extLst>
          </p:cNvPr>
          <p:cNvCxnSpPr/>
          <p:nvPr/>
        </p:nvCxnSpPr>
        <p:spPr>
          <a:xfrm>
            <a:off x="359770" y="5010100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278CE02-95CF-8449-BD07-44473C455A41}"/>
              </a:ext>
            </a:extLst>
          </p:cNvPr>
          <p:cNvCxnSpPr/>
          <p:nvPr/>
        </p:nvCxnSpPr>
        <p:spPr>
          <a:xfrm>
            <a:off x="359770" y="5634043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324C7ED-64AD-484D-9C08-17FD7925C42F}"/>
              </a:ext>
            </a:extLst>
          </p:cNvPr>
          <p:cNvCxnSpPr/>
          <p:nvPr/>
        </p:nvCxnSpPr>
        <p:spPr>
          <a:xfrm>
            <a:off x="1914861" y="2167057"/>
            <a:ext cx="0" cy="4101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2E42F34-0779-174D-83B1-974009EE7E48}"/>
              </a:ext>
            </a:extLst>
          </p:cNvPr>
          <p:cNvCxnSpPr/>
          <p:nvPr/>
        </p:nvCxnSpPr>
        <p:spPr>
          <a:xfrm>
            <a:off x="6067313" y="2167057"/>
            <a:ext cx="0" cy="4101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0ADB485-8982-C94B-98A0-D18719E33118}"/>
              </a:ext>
            </a:extLst>
          </p:cNvPr>
          <p:cNvCxnSpPr/>
          <p:nvPr/>
        </p:nvCxnSpPr>
        <p:spPr>
          <a:xfrm>
            <a:off x="7637930" y="2167057"/>
            <a:ext cx="0" cy="4101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7">
            <a:extLst>
              <a:ext uri="{FF2B5EF4-FFF2-40B4-BE49-F238E27FC236}">
                <a16:creationId xmlns:a16="http://schemas.microsoft.com/office/drawing/2014/main" id="{F6A1FCA9-CE8C-5A4A-A3EB-42AB1CD858F6}"/>
              </a:ext>
            </a:extLst>
          </p:cNvPr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D18BE0-D5CD-1F4F-9643-F34D9F44F132}"/>
              </a:ext>
            </a:extLst>
          </p:cNvPr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DÉTAILS DU PROJET</a:t>
            </a:r>
          </a:p>
        </p:txBody>
      </p:sp>
    </p:spTree>
    <p:extLst>
      <p:ext uri="{BB962C8B-B14F-4D97-AF65-F5344CB8AC3E}">
        <p14:creationId xmlns:p14="http://schemas.microsoft.com/office/powerpoint/2010/main" val="273090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4650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8720" y="6487758"/>
            <a:ext cx="9606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PROGRÈS PLANIFIÉ OU RÉEL DES COMPOSANTES DU PROJET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8674144"/>
              </p:ext>
            </p:extLst>
          </p:nvPr>
        </p:nvGraphicFramePr>
        <p:xfrm>
          <a:off x="731520" y="368969"/>
          <a:ext cx="11333520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E74F45-CCF3-3E40-A924-8F9ECBEA7B95}"/>
              </a:ext>
            </a:extLst>
          </p:cNvPr>
          <p:cNvSpPr txBox="1"/>
          <p:nvPr/>
        </p:nvSpPr>
        <p:spPr>
          <a:xfrm>
            <a:off x="650240" y="22997"/>
            <a:ext cx="441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PROGRÈS PLANIFIÉS OU RÉELS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VENTILATION/RISQUES BUDGÉTAIRES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6269176"/>
              </p:ext>
            </p:extLst>
          </p:nvPr>
        </p:nvGraphicFramePr>
        <p:xfrm>
          <a:off x="-825428" y="179530"/>
          <a:ext cx="6921426" cy="5855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0AF0062-0FB5-7043-8BC4-368C5F59AC02}"/>
              </a:ext>
            </a:extLst>
          </p:cNvPr>
          <p:cNvSpPr txBox="1"/>
          <p:nvPr/>
        </p:nvSpPr>
        <p:spPr>
          <a:xfrm>
            <a:off x="487680" y="286389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VENTILATION BUDGÉTAIRE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BADFD2-CF7B-F040-BDF0-D5488FEB6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898242"/>
              </p:ext>
            </p:extLst>
          </p:nvPr>
        </p:nvGraphicFramePr>
        <p:xfrm>
          <a:off x="6095998" y="822960"/>
          <a:ext cx="5801361" cy="5318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0882">
                  <a:extLst>
                    <a:ext uri="{9D8B030D-6E8A-4147-A177-3AD203B41FA5}">
                      <a16:colId xmlns:a16="http://schemas.microsoft.com/office/drawing/2014/main" val="1306105270"/>
                    </a:ext>
                  </a:extLst>
                </a:gridCol>
                <a:gridCol w="3840479">
                  <a:extLst>
                    <a:ext uri="{9D8B030D-6E8A-4147-A177-3AD203B41FA5}">
                      <a16:colId xmlns:a16="http://schemas.microsoft.com/office/drawing/2014/main" val="2082711131"/>
                    </a:ext>
                  </a:extLst>
                </a:gridCol>
              </a:tblGrid>
              <a:tr h="298116">
                <a:tc>
                  <a:txBody>
                    <a:bodyPr/>
                    <a:lstStyle/>
                    <a:p>
                      <a:pPr algn="l" fontAlgn="ctr"/>
                      <a:r>
                        <a:rPr lang="fr" sz="1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POSTE BUDGÉTAIRE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NOTES/COMMENTAIRES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81042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4130328914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090298403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270790657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78420300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198771850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680186261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655349142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012559148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281526791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893264634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328165115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540990617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675820035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432504096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48585188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49579235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D39F582-9822-F549-8E0B-B39A612CDC18}"/>
              </a:ext>
            </a:extLst>
          </p:cNvPr>
          <p:cNvSpPr txBox="1"/>
          <p:nvPr/>
        </p:nvSpPr>
        <p:spPr>
          <a:xfrm>
            <a:off x="5994400" y="303177"/>
            <a:ext cx="4064000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NOTES BUDGÉTAIRES</a:t>
            </a:r>
          </a:p>
        </p:txBody>
      </p:sp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260819E-19AD-234D-816F-7518528483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4533473"/>
              </p:ext>
            </p:extLst>
          </p:nvPr>
        </p:nvGraphicFramePr>
        <p:xfrm>
          <a:off x="423008" y="1432991"/>
          <a:ext cx="4905953" cy="366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670453B-BD9D-DB4A-9825-07A394AEC48A}"/>
              </a:ext>
            </a:extLst>
          </p:cNvPr>
          <p:cNvSpPr txBox="1"/>
          <p:nvPr/>
        </p:nvSpPr>
        <p:spPr>
          <a:xfrm>
            <a:off x="457200" y="810496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QUANTITÉ DE RISQUES ENCOURUS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309AA52-0799-5F4D-B618-10008BEBD9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9463845"/>
              </p:ext>
            </p:extLst>
          </p:nvPr>
        </p:nvGraphicFramePr>
        <p:xfrm>
          <a:off x="5868768" y="1432991"/>
          <a:ext cx="4905953" cy="366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33FADFB-CBD3-0243-9624-F13E440D20BB}"/>
              </a:ext>
            </a:extLst>
          </p:cNvPr>
          <p:cNvSpPr txBox="1"/>
          <p:nvPr/>
        </p:nvSpPr>
        <p:spPr>
          <a:xfrm>
            <a:off x="5902960" y="810496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NOMBRE D'ÉMISSIONS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492EB330-BF1E-124B-AA76-BE91C3EA6CE1}"/>
              </a:ext>
            </a:extLst>
          </p:cNvPr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9BBE1D-A489-4646-9DCD-84FE56327CF0}"/>
              </a:ext>
            </a:extLst>
          </p:cNvPr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RISQUES ET ENJEUX</a:t>
            </a:r>
          </a:p>
        </p:txBody>
      </p:sp>
    </p:spTree>
    <p:extLst>
      <p:ext uri="{BB962C8B-B14F-4D97-AF65-F5344CB8AC3E}">
        <p14:creationId xmlns:p14="http://schemas.microsoft.com/office/powerpoint/2010/main" val="1634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RESSOURCES FINANCIÈRES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4134450"/>
              </p:ext>
            </p:extLst>
          </p:nvPr>
        </p:nvGraphicFramePr>
        <p:xfrm>
          <a:off x="417095" y="883920"/>
          <a:ext cx="11309683" cy="5254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A56DBC-8DFF-C840-94CF-12A4FFA0D01A}"/>
              </a:ext>
            </a:extLst>
          </p:cNvPr>
          <p:cNvSpPr txBox="1"/>
          <p:nvPr/>
        </p:nvSpPr>
        <p:spPr>
          <a:xfrm>
            <a:off x="457200" y="286389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RESSOURCES FINANCIÈRES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577787"/>
              </p:ext>
            </p:extLst>
          </p:nvPr>
        </p:nvGraphicFramePr>
        <p:xfrm>
          <a:off x="473710" y="497304"/>
          <a:ext cx="11139170" cy="544630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2289810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8849360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</a:tblGrid>
              <a:tr h="54463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NOTES/COMMENTAIRES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COMMENTAIRES/NOTES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209B8C-DD7A-AE42-A6D8-DE2B6146500F}"/>
              </a:ext>
            </a:extLst>
          </p:cNvPr>
          <p:cNvSpPr txBox="1"/>
          <p:nvPr/>
        </p:nvSpPr>
        <p:spPr>
          <a:xfrm>
            <a:off x="473710" y="127973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COMMENTAIRE DE GROUPE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CC143FC-2339-41CB-9091-836DF2FADB0B}" vid="{F5693860-8DD3-4836-AD37-19754CFA4D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IC-CEO-Project-Update-Template_PowerPoint - sr edits</Template>
  <TotalTime>5</TotalTime>
  <Words>335</Words>
  <Application>Microsoft Macintosh PowerPoint</Application>
  <PresentationFormat>Widescreen</PresentationFormat>
  <Paragraphs>126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dcterms:created xsi:type="dcterms:W3CDTF">2021-06-14T19:29:14Z</dcterms:created>
  <dcterms:modified xsi:type="dcterms:W3CDTF">2022-09-11T04:25:50Z</dcterms:modified>
</cp:coreProperties>
</file>