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8" r:id="rId2"/>
    <p:sldId id="309" r:id="rId3"/>
    <p:sldId id="354" r:id="rId4"/>
    <p:sldId id="316" r:id="rId5"/>
    <p:sldId id="353" r:id="rId6"/>
    <p:sldId id="355" r:id="rId7"/>
    <p:sldId id="349" r:id="rId8"/>
    <p:sldId id="352" r:id="rId9"/>
    <p:sldId id="29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D32"/>
    <a:srgbClr val="EAEEF3"/>
    <a:srgbClr val="E3EAF6"/>
    <a:srgbClr val="5B7191"/>
    <a:srgbClr val="CDD5DD"/>
    <a:srgbClr val="74859B"/>
    <a:srgbClr val="C4D2E7"/>
    <a:srgbClr val="F0A622"/>
    <a:srgbClr val="5E913E"/>
    <a:srgbClr val="CE1D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15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392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7" Type="http://schemas.openxmlformats.org/officeDocument/2006/relationships/slide" Target="slides/slide9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5" Type="http://schemas.openxmlformats.org/officeDocument/2006/relationships/slide" Target="slides/slide7.xml"/><Relationship Id="rId4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TERMINAR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5A19-D146-984C-846EC845E54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2-5A19-D146-984C-846EC845E54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5A19-D146-984C-846EC845E546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4-5A19-D146-984C-846EC845E546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5A19-D146-984C-846EC845E54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6-5A19-D146-984C-846EC845E546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5A19-D146-984C-846EC845E546}"/>
              </c:ext>
            </c:extLst>
          </c:dPt>
          <c:cat>
            <c:strRef>
              <c:f>Sheet1!$A$2:$A$15</c:f>
              <c:strCache>
                <c:ptCount val="14"/>
                <c:pt idx="0">
                  <c:v>Componente 1</c:v>
                </c:pt>
                <c:pt idx="1">
                  <c:v>Componente 1 Actual</c:v>
                </c:pt>
                <c:pt idx="2">
                  <c:v>Componente 2</c:v>
                </c:pt>
                <c:pt idx="3">
                  <c:v>Componente 2 Actual</c:v>
                </c:pt>
                <c:pt idx="4">
                  <c:v>Componente 3</c:v>
                </c:pt>
                <c:pt idx="5">
                  <c:v>Componente 3 Actual</c:v>
                </c:pt>
                <c:pt idx="6">
                  <c:v>Componente 4</c:v>
                </c:pt>
                <c:pt idx="7">
                  <c:v>Componente 4 Actual</c:v>
                </c:pt>
                <c:pt idx="8">
                  <c:v>Componente 5</c:v>
                </c:pt>
                <c:pt idx="9">
                  <c:v>Componente 5 Actual</c:v>
                </c:pt>
                <c:pt idx="10">
                  <c:v>Componente 6</c:v>
                </c:pt>
                <c:pt idx="11">
                  <c:v>Componente 6 Actual</c:v>
                </c:pt>
                <c:pt idx="12">
                  <c:v>Componente 7</c:v>
                </c:pt>
                <c:pt idx="13">
                  <c:v>Componente 7 Actual</c:v>
                </c:pt>
              </c:strCache>
            </c:strRef>
          </c:cat>
          <c:val>
            <c:numRef>
              <c:f>Sheet1!$B$2:$B$15</c:f>
              <c:numCache>
                <c:formatCode>mm/dd/yy;@</c:formatCode>
                <c:ptCount val="14"/>
                <c:pt idx="0">
                  <c:v>45839</c:v>
                </c:pt>
                <c:pt idx="1">
                  <c:v>45837</c:v>
                </c:pt>
                <c:pt idx="2">
                  <c:v>45830</c:v>
                </c:pt>
                <c:pt idx="3">
                  <c:v>45809</c:v>
                </c:pt>
                <c:pt idx="4">
                  <c:v>45879</c:v>
                </c:pt>
                <c:pt idx="5">
                  <c:v>45881</c:v>
                </c:pt>
                <c:pt idx="6">
                  <c:v>45931</c:v>
                </c:pt>
                <c:pt idx="7">
                  <c:v>45986</c:v>
                </c:pt>
                <c:pt idx="8">
                  <c:v>46001</c:v>
                </c:pt>
                <c:pt idx="9">
                  <c:v>45972</c:v>
                </c:pt>
                <c:pt idx="10">
                  <c:v>45992</c:v>
                </c:pt>
                <c:pt idx="11">
                  <c:v>45992</c:v>
                </c:pt>
                <c:pt idx="12">
                  <c:v>46001</c:v>
                </c:pt>
                <c:pt idx="13">
                  <c:v>46016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EF4E-7542-90B7-7A624205ECCA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EMPEZAR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Componente 1</c:v>
                </c:pt>
                <c:pt idx="1">
                  <c:v>Componente 1 Actual</c:v>
                </c:pt>
                <c:pt idx="2">
                  <c:v>Componente 2</c:v>
                </c:pt>
                <c:pt idx="3">
                  <c:v>Componente 2 Actual</c:v>
                </c:pt>
                <c:pt idx="4">
                  <c:v>Componente 3</c:v>
                </c:pt>
                <c:pt idx="5">
                  <c:v>Componente 3 Actual</c:v>
                </c:pt>
                <c:pt idx="6">
                  <c:v>Componente 4</c:v>
                </c:pt>
                <c:pt idx="7">
                  <c:v>Componente 4 Actual</c:v>
                </c:pt>
                <c:pt idx="8">
                  <c:v>Componente 5</c:v>
                </c:pt>
                <c:pt idx="9">
                  <c:v>Componente 5 Actual</c:v>
                </c:pt>
                <c:pt idx="10">
                  <c:v>Componente 6</c:v>
                </c:pt>
                <c:pt idx="11">
                  <c:v>Componente 6 Actual</c:v>
                </c:pt>
                <c:pt idx="12">
                  <c:v>Componente 7</c:v>
                </c:pt>
                <c:pt idx="13">
                  <c:v>Componente 7 Actual</c:v>
                </c:pt>
              </c:strCache>
            </c:strRef>
          </c:cat>
          <c:val>
            <c:numRef>
              <c:f>Sheet1!$C$2:$C$15</c:f>
              <c:numCache>
                <c:formatCode>mm/dd/yy;@</c:formatCode>
                <c:ptCount val="14"/>
                <c:pt idx="0">
                  <c:v>45782</c:v>
                </c:pt>
                <c:pt idx="1">
                  <c:v>45787</c:v>
                </c:pt>
                <c:pt idx="2">
                  <c:v>45818</c:v>
                </c:pt>
                <c:pt idx="3">
                  <c:v>45800</c:v>
                </c:pt>
                <c:pt idx="4">
                  <c:v>45852</c:v>
                </c:pt>
                <c:pt idx="5">
                  <c:v>45852</c:v>
                </c:pt>
                <c:pt idx="6">
                  <c:v>45870</c:v>
                </c:pt>
                <c:pt idx="7">
                  <c:v>45883</c:v>
                </c:pt>
                <c:pt idx="8">
                  <c:v>45901</c:v>
                </c:pt>
                <c:pt idx="9">
                  <c:v>45931</c:v>
                </c:pt>
                <c:pt idx="10">
                  <c:v>45931</c:v>
                </c:pt>
                <c:pt idx="11">
                  <c:v>45931</c:v>
                </c:pt>
                <c:pt idx="12">
                  <c:v>45971</c:v>
                </c:pt>
                <c:pt idx="13">
                  <c:v>45971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EF4E-7542-90B7-7A624205EC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334475776"/>
        <c:axId val="1334768784"/>
      </c:barChart>
      <c:catAx>
        <c:axId val="133447577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34768784"/>
        <c:crosses val="autoZero"/>
        <c:auto val="1"/>
        <c:lblAlgn val="ctr"/>
        <c:lblOffset val="100"/>
        <c:noMultiLvlLbl val="0"/>
      </c:catAx>
      <c:valAx>
        <c:axId val="1334768784"/>
        <c:scaling>
          <c:orientation val="minMax"/>
          <c:max val="46100"/>
          <c:min val="4577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m/dd/yy;@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34475776"/>
        <c:crosses val="autoZero"/>
        <c:crossBetween val="between"/>
        <c:majorUnit val="30"/>
      </c:valAx>
      <c:spPr>
        <a:noFill/>
        <a:ln>
          <a:noFill/>
        </a:ln>
        <a:effectLst/>
      </c:spPr>
    </c:plotArea>
    <c:plotVisOnly val="1"/>
    <c:dispBlanksAs val="gap"/>
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400"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173021618256055"/>
          <c:y val="6.2148617167634715E-2"/>
          <c:w val="0.51429519571391469"/>
          <c:h val="0.9378513828323652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CANTIDAD GASTADA 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EAD1-6B48-BAB6-3A167ABB94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EAD1-6B48-BAB6-3A167ABB94C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EAD1-6B48-BAB6-3A167ABB94C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EAD1-6B48-BAB6-3A167ABB94C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EAD1-6B48-BAB6-3A167ABB94C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EAD1-6B48-BAB6-3A167ABB94C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D-EAD1-6B48-BAB6-3A167ABB94C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F-EAD1-6B48-BAB6-3A167ABB94C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1-EAD1-6B48-BAB6-3A167ABB94C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3-EAD1-6B48-BAB6-3A167ABB94C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5-EAD1-6B48-BAB6-3A167ABB94C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7-EAD1-6B48-BAB6-3A167ABB94C4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9-EAD1-6B48-BAB6-3A167ABB94C4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B-EAD1-6B48-BAB6-3A167ABB94C4}"/>
              </c:ext>
            </c:extLst>
          </c:dPt>
          <c:dLbls>
            <c:dLbl>
              <c:idx val="11"/>
              <c:delete val="1"/>
  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AD1-6B48-BAB6-3A167ABB94C4}"/>
                </c:ext>
              </c:extLst>
            </c:dLbl>
            <c:dLbl>
              <c:idx val="12"/>
              <c:delete val="1"/>
  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AD1-6B48-BAB6-3A167ABB94C4}"/>
                </c:ext>
              </c:extLst>
            </c:dLbl>
            <c:dLbl>
              <c:idx val="13"/>
              <c:delete val="1"/>
  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AD1-6B48-BAB6-3A167ABB94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/>
            </c:extLst>
          </c:dLbls>
          <c:cat>
            <c:strRef>
              <c:f>Sheet1!$A$2:$A$9</c:f>
              <c:strCache>
                <c:ptCount val="8"/>
                <c:pt idx="0">
                  <c:v>PARTIDA PRESUPUESTARIA 1</c:v>
                </c:pt>
                <c:pt idx="1">
                  <c:v>PARTIDA PRESUPUESTARIA 2</c:v>
                </c:pt>
                <c:pt idx="2">
                  <c:v>PARTIDA PRESUPUESTARIA 3</c:v>
                </c:pt>
                <c:pt idx="3">
                  <c:v>PARTIDA PRESUPUESTARIA 4</c:v>
                </c:pt>
                <c:pt idx="4">
                  <c:v>PARTIDA PRESUPUESTARIA 5</c:v>
                </c:pt>
                <c:pt idx="5">
                  <c:v>PARTIDA PRESUPUESTARIA 6</c:v>
                </c:pt>
                <c:pt idx="6">
                  <c:v>PARTIDA PRESUPUESTARIA 7</c:v>
                </c:pt>
                <c:pt idx="7">
                  <c:v>PARTIDA PRESUPUESTARIA 8</c:v>
                </c:pt>
              </c:strCache>
            </c:strRef>
          </c:cat>
          <c:val>
            <c:numRef>
              <c:f>Sheet1!$B$2:$B$9</c:f>
              <c:numCache>
                <c:formatCode>_("$"* #,##0.00_);_("$"* \(#,##0.00\);_("$"* "-"??_);_(@_)</c:formatCode>
                <c:ptCount val="8"/>
                <c:pt idx="0">
                  <c:v>450</c:v>
                </c:pt>
                <c:pt idx="1">
                  <c:v>220</c:v>
                </c:pt>
                <c:pt idx="2">
                  <c:v>1102.56</c:v>
                </c:pt>
                <c:pt idx="3">
                  <c:v>400</c:v>
                </c:pt>
                <c:pt idx="4">
                  <c:v>765.09</c:v>
                </c:pt>
                <c:pt idx="5">
                  <c:v>430</c:v>
                </c:pt>
                <c:pt idx="6">
                  <c:v>234.98</c:v>
                </c:pt>
                <c:pt idx="7">
                  <c:v>800.04</c:v>
                </c:pt>
              </c:numCache>
            </c:numRef>
          </c:val>
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5D2D-454B-BE49-879E26930A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345980576149905"/>
          <c:y val="0.17068007243423058"/>
          <c:w val="0.24702766094479284"/>
          <c:h val="0.745539889635140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Número de riesgos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2AD0-BF47-99CB-8F5F940FDDD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2AD0-BF47-99CB-8F5F940FDDD8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2AD0-BF47-99CB-8F5F940FDDD8}"/>
              </c:ext>
            </c:extLst>
          </c:dPt>
          <c:cat>
            <c:strRef>
              <c:f>Sheet1!$A$2:$A$5</c:f>
              <c:strCache>
                <c:ptCount val="4"/>
                <c:pt idx="0">
                  <c:v>Alto</c:v>
                </c:pt>
                <c:pt idx="1">
                  <c:v>Medio</c:v>
                </c:pt>
                <c:pt idx="2">
                  <c:v>Bajo</c:v>
                </c:pt>
                <c:pt idx="3">
                  <c:v>Potencial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</c:v>
                </c:pt>
                <c:pt idx="1">
                  <c:v>8</c:v>
                </c:pt>
                <c:pt idx="2">
                  <c:v>5</c:v>
                </c:pt>
                <c:pt idx="3">
                  <c:v>22</c:v>
                </c:pt>
              </c:numCache>
            </c:numRef>
          </c:val>
          <c:extLst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6-2AD0-BF47-99CB-8F5F940FDD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5"/>
        <c:axId val="202755712"/>
        <c:axId val="202750816"/>
      </c:barChart>
      <c:catAx>
        <c:axId val="202755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202750816"/>
        <c:crosses val="autoZero"/>
        <c:auto val="1"/>
        <c:lblAlgn val="ctr"/>
        <c:lblOffset val="100"/>
        <c:noMultiLvlLbl val="0"/>
      </c:catAx>
      <c:valAx>
        <c:axId val="202750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202755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Número de problemas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2AD0-BF47-99CB-8F5F940FDDD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2AD0-BF47-99CB-8F5F940FDDD8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2AD0-BF47-99CB-8F5F940FDDD8}"/>
              </c:ext>
            </c:extLst>
          </c:dPt>
          <c:cat>
            <c:strRef>
              <c:f>Sheet1!$A$2:$A$4</c:f>
              <c:strCache>
                <c:ptCount val="3"/>
                <c:pt idx="0">
                  <c:v>Alto</c:v>
                </c:pt>
                <c:pt idx="1">
                  <c:v>Medio</c:v>
                </c:pt>
                <c:pt idx="2">
                  <c:v>Bajo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</c:v>
                </c:pt>
                <c:pt idx="1">
                  <c:v>5</c:v>
                </c:pt>
                <c:pt idx="2">
                  <c:v>5</c:v>
                </c:pt>
              </c:numCache>
            </c:numRef>
          </c:val>
          <c:extLst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6-2AD0-BF47-99CB-8F5F940FDD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5"/>
        <c:axId val="202755712"/>
        <c:axId val="202750816"/>
      </c:barChart>
      <c:catAx>
        <c:axId val="202755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202750816"/>
        <c:crosses val="autoZero"/>
        <c:auto val="1"/>
        <c:lblAlgn val="ctr"/>
        <c:lblOffset val="100"/>
        <c:noMultiLvlLbl val="0"/>
      </c:catAx>
      <c:valAx>
        <c:axId val="202750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202755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2"/>
          <c:order val="0"/>
          <c:tx>
            <c:strRef>
              <c:f>Sheet1!$B$1</c:f>
              <c:strCache>
                <c:ptCount val="1"/>
                <c:pt idx="0">
                  <c:v># de DÍAS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1-CE08-9A4F-9F62-F9645D7C84B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3-CE08-9A4F-9F62-F9645D7C84B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5-CE08-9A4F-9F62-F9645D7C84B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7-CE08-9A4F-9F62-F9645D7C84B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9-CE08-9A4F-9F62-F9645D7C84B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B-CE08-9A4F-9F62-F9645D7C84B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D-CE08-9A4F-9F62-F9645D7C84B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0F-CE08-9A4F-9F62-F9645D7C84B3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1-CE08-9A4F-9F62-F9645D7C84B3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3-CE08-9A4F-9F62-F9645D7C84B3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5-CE08-9A4F-9F62-F9645D7C84B3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7-CE08-9A4F-9F62-F9645D7C84B3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9-CE08-9A4F-9F62-F9645D7C84B3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6="http://schemas.microsoft.com/office/drawing/2014/chart" uri="{C3380CC4-5D6E-409C-BE32-E72D297353CC}">
                <c16:uniqueId val="{0000001B-CE08-9A4F-9F62-F9645D7C84B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Recurso 1</c:v>
                </c:pt>
                <c:pt idx="1">
                  <c:v>Recurso 2</c:v>
                </c:pt>
                <c:pt idx="2">
                  <c:v>Recurso 3</c:v>
                </c:pt>
                <c:pt idx="3">
                  <c:v>Recurso 4</c:v>
                </c:pt>
                <c:pt idx="4">
                  <c:v>Recurso 5</c:v>
                </c:pt>
                <c:pt idx="5">
                  <c:v>Recurso 6</c:v>
                </c:pt>
                <c:pt idx="6">
                  <c:v>Recurso 7</c:v>
                </c:pt>
                <c:pt idx="7">
                  <c:v>Recurso 8</c:v>
                </c:pt>
                <c:pt idx="8">
                  <c:v>Recurso 9</c:v>
                </c:pt>
                <c:pt idx="9">
                  <c:v>Recurso 10</c:v>
                </c:pt>
                <c:pt idx="10">
                  <c:v>Recurso 11</c:v>
                </c:pt>
                <c:pt idx="11">
                  <c:v>Recurso 12</c:v>
                </c:pt>
                <c:pt idx="12">
                  <c:v>Recurso 13</c:v>
                </c:pt>
                <c:pt idx="13">
                  <c:v>Recurso 14</c:v>
                </c:pt>
              </c:strCache>
            </c:strRef>
          </c:cat>
          <c:val>
            <c:numRef>
              <c:f>Sheet1!$B$2:$B$15</c:f>
              <c:numCache>
                <c:formatCode>_("$"* #,##0.00_);_("$"* \(#,##0.00\);_("$"* "-"??_);_(@_)</c:formatCode>
                <c:ptCount val="14"/>
                <c:pt idx="0">
                  <c:v>1100</c:v>
                </c:pt>
                <c:pt idx="1">
                  <c:v>8405</c:v>
                </c:pt>
                <c:pt idx="2">
                  <c:v>4532</c:v>
                </c:pt>
                <c:pt idx="3">
                  <c:v>4567</c:v>
                </c:pt>
                <c:pt idx="4">
                  <c:v>23423</c:v>
                </c:pt>
                <c:pt idx="5">
                  <c:v>3578</c:v>
                </c:pt>
                <c:pt idx="6">
                  <c:v>8762</c:v>
                </c:pt>
                <c:pt idx="7">
                  <c:v>456</c:v>
                </c:pt>
                <c:pt idx="8">
                  <c:v>1238</c:v>
                </c:pt>
                <c:pt idx="9">
                  <c:v>9823</c:v>
                </c:pt>
                <c:pt idx="10">
                  <c:v>54</c:v>
                </c:pt>
                <c:pt idx="11">
                  <c:v>4567</c:v>
                </c:pt>
                <c:pt idx="12">
                  <c:v>761</c:v>
                </c:pt>
                <c:pt idx="13">
                  <c:v>789</c:v>
                </c:pt>
              </c:numCache>
            </c:numRef>
          </c:val>
      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4990-A94B-88FE-4F35F4F918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205897104"/>
        <c:axId val="1338991040"/>
      </c:barChart>
      <c:catAx>
        <c:axId val="120589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338991040"/>
        <c:crosses val="autoZero"/>
        <c:auto val="1"/>
        <c:lblAlgn val="ctr"/>
        <c:lblOffset val="100"/>
        <c:noMultiLvlLbl val="0"/>
      </c:catAx>
      <c:valAx>
        <c:axId val="1338991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1205897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3="http://schemas.microsoft.com/office/drawing/2017/03/chart" xmlns:c15="http://schemas.microsoft.com/office/drawing/2012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>
          <a:latin typeface="Century Gothic" panose="020B0502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0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472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897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PLANTILLA DE ACTUALIZACIÓN DEL PROYECTO CEO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926287"/>
            <a:ext cx="11221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5400" dirty="0">
                <a:latin typeface="Century Gothic" panose="020B0502020202020204" pitchFamily="34" charset="0"/>
              </a:rPr>
              <a:t>PLANTILLA DE ACTUALIZACIÓN DEL PROYECTO CEO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2347150"/>
            <a:ext cx="813808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36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NOMBRE DE LA EMPRESA</a:t>
            </a:r>
          </a:p>
          <a:p>
            <a:r>
              <a:rPr lang="en-US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r>
              <a:rPr lang="es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00/00/0000</a:t>
            </a:r>
          </a:p>
          <a:p>
            <a:r>
              <a:rPr lang="en-US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r>
              <a:rPr lang="es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Dirección</a:t>
            </a:r>
          </a:p>
          <a:p>
            <a:r>
              <a:rPr lang="es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Teléfono de contacto</a:t>
            </a:r>
          </a:p>
          <a:p>
            <a:r>
              <a:rPr lang="es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Dirección web</a:t>
            </a:r>
          </a:p>
          <a:p>
            <a:r>
              <a:rPr lang="es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Dirección de correo electrónico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406242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USTED</a:t>
              </a:r>
            </a:p>
            <a:p>
              <a:pPr algn="ctr"/>
              <a:r>
                <a:rPr lang="es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LOGOTIPO</a:t>
              </a:r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92FE157-1C86-3441-A861-8D9B293C61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750005"/>
              </p:ext>
            </p:extLst>
          </p:nvPr>
        </p:nvGraphicFramePr>
        <p:xfrm>
          <a:off x="552992" y="5571765"/>
          <a:ext cx="7746872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6809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2007989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452418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2585906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  <a:gridCol w="517491">
                  <a:extLst>
                    <a:ext uri="{9D8B030D-6E8A-4147-A177-3AD203B41FA5}">
                      <a16:colId xmlns:a16="http://schemas.microsoft.com/office/drawing/2014/main" val="2523715833"/>
                    </a:ext>
                  </a:extLst>
                </a:gridCol>
                <a:gridCol w="1216259">
                  <a:extLst>
                    <a:ext uri="{9D8B030D-6E8A-4147-A177-3AD203B41FA5}">
                      <a16:colId xmlns:a16="http://schemas.microsoft.com/office/drawing/2014/main" val="2610600395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PREPARADO POR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TÍTULO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APROBADO POR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TÍTULO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FECHA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BC44ED-2B4D-EB4F-B4F3-DA0B26C88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855253"/>
              </p:ext>
            </p:extLst>
          </p:nvPr>
        </p:nvGraphicFramePr>
        <p:xfrm>
          <a:off x="725214" y="228600"/>
          <a:ext cx="10941269" cy="554355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46457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476690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543550">
                <a:tc>
                  <a:txBody>
                    <a:bodyPr/>
                    <a:lstStyle/>
                    <a:p>
                      <a:pPr algn="l" fontAlgn="b"/>
                      <a:r>
                        <a:rPr lang="es" sz="14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MESA</a:t>
                      </a:r>
                    </a:p>
                    <a:p>
                      <a:pPr algn="l" fontAlgn="b"/>
                      <a:r>
                        <a:rPr lang="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De</a:t>
                      </a:r>
                    </a:p>
                    <a:p>
                      <a:pPr algn="l" fontAlgn="b"/>
                      <a:r>
                        <a:rPr lang="e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CONTENIDO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354330" algn="l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Font typeface="Arial Unicode MS" panose="020B0604020202020204" pitchFamily="34" charset="-128"/>
                        <a:buChar char="✙"/>
                      </a:pPr>
                      <a:endParaRPr lang="en-US" sz="17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579" y="6477000"/>
            <a:ext cx="11476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| DE ACTUALIZACIÓN DEL PROYECTO CEO TABLA DE CONTENIDOS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866523-4C8E-7643-889D-E7B32BD5DA74}"/>
              </a:ext>
            </a:extLst>
          </p:cNvPr>
          <p:cNvSpPr txBox="1"/>
          <p:nvPr/>
        </p:nvSpPr>
        <p:spPr>
          <a:xfrm>
            <a:off x="2426231" y="905987"/>
            <a:ext cx="8363952" cy="2803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Detalles y componentes del proyecto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Progreso planificado versus progreso real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Desglose del presupuesto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Cantidad de riesgos/problemas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Recursos financieros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" sz="2000" dirty="0">
                <a:latin typeface="Century Gothic" panose="020B0502020202020204" pitchFamily="34" charset="0"/>
              </a:rPr>
              <a:t>Comentarios</a:t>
            </a:r>
          </a:p>
        </p:txBody>
      </p:sp>
    </p:spTree>
    <p:extLst>
      <p:ext uri="{BB962C8B-B14F-4D97-AF65-F5344CB8AC3E}">
        <p14:creationId xmlns:p14="http://schemas.microsoft.com/office/powerpoint/2010/main" val="159959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EF65D44-666B-694E-A122-AE70E10059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006406"/>
              </p:ext>
            </p:extLst>
          </p:nvPr>
        </p:nvGraphicFramePr>
        <p:xfrm>
          <a:off x="359770" y="359960"/>
          <a:ext cx="11431896" cy="11412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2051">
                  <a:extLst>
                    <a:ext uri="{9D8B030D-6E8A-4147-A177-3AD203B41FA5}">
                      <a16:colId xmlns:a16="http://schemas.microsoft.com/office/drawing/2014/main" val="3324479843"/>
                    </a:ext>
                  </a:extLst>
                </a:gridCol>
                <a:gridCol w="4153897">
                  <a:extLst>
                    <a:ext uri="{9D8B030D-6E8A-4147-A177-3AD203B41FA5}">
                      <a16:colId xmlns:a16="http://schemas.microsoft.com/office/drawing/2014/main" val="2514661359"/>
                    </a:ext>
                  </a:extLst>
                </a:gridCol>
                <a:gridCol w="1562051">
                  <a:extLst>
                    <a:ext uri="{9D8B030D-6E8A-4147-A177-3AD203B41FA5}">
                      <a16:colId xmlns:a16="http://schemas.microsoft.com/office/drawing/2014/main" val="1484756175"/>
                    </a:ext>
                  </a:extLst>
                </a:gridCol>
                <a:gridCol w="4153897">
                  <a:extLst>
                    <a:ext uri="{9D8B030D-6E8A-4147-A177-3AD203B41FA5}">
                      <a16:colId xmlns:a16="http://schemas.microsoft.com/office/drawing/2014/main" val="3286568053"/>
                    </a:ext>
                  </a:extLst>
                </a:gridCol>
              </a:tblGrid>
              <a:tr h="380431">
                <a:tc>
                  <a:txBody>
                    <a:bodyPr/>
                    <a:lstStyle/>
                    <a:p>
                      <a:pPr algn="l" fontAlgn="ctr"/>
                      <a:r>
                        <a:rPr lang="es" sz="900" u="none" strike="noStrike">
                          <a:effectLst/>
                          <a:latin typeface="Century Gothic" panose="020B0502020202020204" pitchFamily="34" charset="0"/>
                        </a:rPr>
                        <a:t>NOMBRE DEL PROYECTO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900" u="none" strike="noStrike">
                          <a:effectLst/>
                          <a:latin typeface="Century Gothic" panose="020B0502020202020204" pitchFamily="34" charset="0"/>
                        </a:rPr>
                        <a:t>CÓDIGO DEL PROYECTO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982813327"/>
                  </a:ext>
                </a:extLst>
              </a:tr>
              <a:tr h="380431">
                <a:tc>
                  <a:txBody>
                    <a:bodyPr/>
                    <a:lstStyle/>
                    <a:p>
                      <a:pPr algn="l" fontAlgn="ctr"/>
                      <a:r>
                        <a:rPr lang="es" sz="900" u="none" strike="noStrike">
                          <a:effectLst/>
                          <a:latin typeface="Century Gothic" panose="020B0502020202020204" pitchFamily="34" charset="0"/>
                        </a:rPr>
                        <a:t>GERENTE DE PROYECTO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900" u="none" strike="noStrike">
                          <a:effectLst/>
                          <a:latin typeface="Century Gothic" panose="020B0502020202020204" pitchFamily="34" charset="0"/>
                        </a:rPr>
                        <a:t>FECHA DE ENTRADA DE ESTADO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657133171"/>
                  </a:ext>
                </a:extLst>
              </a:tr>
              <a:tr h="380431">
                <a:tc>
                  <a:txBody>
                    <a:bodyPr/>
                    <a:lstStyle/>
                    <a:p>
                      <a:pPr algn="l" fontAlgn="ctr"/>
                      <a:r>
                        <a:rPr lang="es" sz="900" u="none" strike="noStrike">
                          <a:effectLst/>
                          <a:latin typeface="Century Gothic" panose="020B0502020202020204" pitchFamily="34" charset="0"/>
                        </a:rPr>
                        <a:t>PERIODO CUBIERTO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900" u="none" strike="noStrike">
                          <a:effectLst/>
                          <a:latin typeface="Century Gothic" panose="020B0502020202020204" pitchFamily="34" charset="0"/>
                        </a:rPr>
                        <a:t>FECHA PREVISTA </a:t>
                      </a:r>
                      <a:br>
                        <a:rPr lang="en-US" sz="900" u="none" strike="noStrike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" sz="900" u="none" strike="noStrike">
                          <a:effectLst/>
                          <a:latin typeface="Century Gothic" panose="020B0502020202020204" pitchFamily="34" charset="0"/>
                        </a:rPr>
                        <a:t>DE FINALIZACIÓN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363855347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F1730E7-B586-1F4C-BD66-72192756CC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216682"/>
              </p:ext>
            </p:extLst>
          </p:nvPr>
        </p:nvGraphicFramePr>
        <p:xfrm>
          <a:off x="359770" y="2184398"/>
          <a:ext cx="11431896" cy="40843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2051">
                  <a:extLst>
                    <a:ext uri="{9D8B030D-6E8A-4147-A177-3AD203B41FA5}">
                      <a16:colId xmlns:a16="http://schemas.microsoft.com/office/drawing/2014/main" val="4260491130"/>
                    </a:ext>
                  </a:extLst>
                </a:gridCol>
                <a:gridCol w="4153897">
                  <a:extLst>
                    <a:ext uri="{9D8B030D-6E8A-4147-A177-3AD203B41FA5}">
                      <a16:colId xmlns:a16="http://schemas.microsoft.com/office/drawing/2014/main" val="91412843"/>
                    </a:ext>
                  </a:extLst>
                </a:gridCol>
                <a:gridCol w="1562051">
                  <a:extLst>
                    <a:ext uri="{9D8B030D-6E8A-4147-A177-3AD203B41FA5}">
                      <a16:colId xmlns:a16="http://schemas.microsoft.com/office/drawing/2014/main" val="2839457675"/>
                    </a:ext>
                  </a:extLst>
                </a:gridCol>
                <a:gridCol w="4153897">
                  <a:extLst>
                    <a:ext uri="{9D8B030D-6E8A-4147-A177-3AD203B41FA5}">
                      <a16:colId xmlns:a16="http://schemas.microsoft.com/office/drawing/2014/main" val="3928883173"/>
                    </a:ext>
                  </a:extLst>
                </a:gridCol>
              </a:tblGrid>
              <a:tr h="336070">
                <a:tc>
                  <a:txBody>
                    <a:bodyPr/>
                    <a:lstStyle/>
                    <a:p>
                      <a:pPr algn="ctr" fontAlgn="ctr"/>
                      <a:r>
                        <a:rPr lang="es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COMPONENTE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ESTADO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PROPIETARIO / EQUIPO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200" b="1" u="none" strike="noStrike" dirty="0">
                          <a:effectLst/>
                          <a:latin typeface="Century Gothic" panose="020B0502020202020204" pitchFamily="34" charset="0"/>
                        </a:rPr>
                        <a:t>NOTAS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79160"/>
                  </a:ext>
                </a:extLst>
              </a:tr>
              <a:tr h="624708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u="none" strike="noStrike" dirty="0">
                          <a:effectLst/>
                          <a:latin typeface="Century Gothic" panose="020B0502020202020204" pitchFamily="34" charset="0"/>
                        </a:rPr>
                        <a:t>PRESUPUESTO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1191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200" u="none" strike="noStrike" dirty="0">
                          <a:effectLst/>
                          <a:latin typeface="Century Gothic" panose="020B0502020202020204" pitchFamily="34" charset="0"/>
                        </a:rPr>
                        <a:t>DEBAJO</a:t>
                      </a:r>
                      <a:endParaRPr lang="en-US" sz="1200" b="0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1191" marR="0" marT="0" marB="0" anchor="ctr"/>
                </a:tc>
                <a:extLst>
                  <a:ext uri="{0D108BD9-81ED-4DB2-BD59-A6C34878D82A}">
                    <a16:rowId xmlns:a16="http://schemas.microsoft.com/office/drawing/2014/main" val="2044023219"/>
                  </a:ext>
                </a:extLst>
              </a:tr>
              <a:tr h="624708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u="none" strike="noStrike">
                          <a:effectLst/>
                          <a:latin typeface="Century Gothic" panose="020B0502020202020204" pitchFamily="34" charset="0"/>
                        </a:rPr>
                        <a:t>HORARIO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1191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200" u="none" strike="noStrike" dirty="0">
                          <a:effectLst/>
                          <a:latin typeface="Century Gothic" panose="020B0502020202020204" pitchFamily="34" charset="0"/>
                        </a:rPr>
                        <a:t>SANO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22381" marR="0" marT="0" marB="0" anchor="ctr"/>
                </a:tc>
                <a:extLst>
                  <a:ext uri="{0D108BD9-81ED-4DB2-BD59-A6C34878D82A}">
                    <a16:rowId xmlns:a16="http://schemas.microsoft.com/office/drawing/2014/main" val="939509812"/>
                  </a:ext>
                </a:extLst>
              </a:tr>
              <a:tr h="624708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u="none" strike="noStrike">
                          <a:effectLst/>
                          <a:latin typeface="Century Gothic" panose="020B0502020202020204" pitchFamily="34" charset="0"/>
                        </a:rPr>
                        <a:t>CALIDAD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1191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200" u="none" strike="noStrike" dirty="0">
                          <a:effectLst/>
                          <a:latin typeface="Century Gothic" panose="020B0502020202020204" pitchFamily="34" charset="0"/>
                        </a:rPr>
                        <a:t>EN RIESGO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22381" marR="0" marT="0" marB="0" anchor="ctr"/>
                </a:tc>
                <a:extLst>
                  <a:ext uri="{0D108BD9-81ED-4DB2-BD59-A6C34878D82A}">
                    <a16:rowId xmlns:a16="http://schemas.microsoft.com/office/drawing/2014/main" val="327751207"/>
                  </a:ext>
                </a:extLst>
              </a:tr>
              <a:tr h="624708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u="none" strike="noStrike">
                          <a:effectLst/>
                          <a:latin typeface="Century Gothic" panose="020B0502020202020204" pitchFamily="34" charset="0"/>
                        </a:rPr>
                        <a:t>ALCANCE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1191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200" u="none" strike="noStrike" dirty="0">
                          <a:effectLst/>
                          <a:latin typeface="Century Gothic" panose="020B0502020202020204" pitchFamily="34" charset="0"/>
                        </a:rPr>
                        <a:t>PROGRESO DETENIDO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22381" marR="0" marT="0" marB="0" anchor="ctr"/>
                </a:tc>
                <a:extLst>
                  <a:ext uri="{0D108BD9-81ED-4DB2-BD59-A6C34878D82A}">
                    <a16:rowId xmlns:a16="http://schemas.microsoft.com/office/drawing/2014/main" val="241509482"/>
                  </a:ext>
                </a:extLst>
              </a:tr>
              <a:tr h="624708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u="none" strike="noStrike">
                          <a:effectLst/>
                          <a:latin typeface="Century Gothic" panose="020B0502020202020204" pitchFamily="34" charset="0"/>
                        </a:rPr>
                        <a:t>RIESGOS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1191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22381" marR="0" marT="0" marB="0" anchor="ctr"/>
                </a:tc>
                <a:extLst>
                  <a:ext uri="{0D108BD9-81ED-4DB2-BD59-A6C34878D82A}">
                    <a16:rowId xmlns:a16="http://schemas.microsoft.com/office/drawing/2014/main" val="3675618829"/>
                  </a:ext>
                </a:extLst>
              </a:tr>
              <a:tr h="624708">
                <a:tc>
                  <a:txBody>
                    <a:bodyPr/>
                    <a:lstStyle/>
                    <a:p>
                      <a:pPr algn="l" fontAlgn="ctr"/>
                      <a:r>
                        <a:rPr lang="es" sz="1200" u="none" strike="noStrike">
                          <a:effectLst/>
                          <a:latin typeface="Century Gothic" panose="020B0502020202020204" pitchFamily="34" charset="0"/>
                        </a:rPr>
                        <a:t>OBSTÁCULOS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1191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22381" marR="0" marT="0" marB="0" anchor="ctr"/>
                </a:tc>
                <a:extLst>
                  <a:ext uri="{0D108BD9-81ED-4DB2-BD59-A6C34878D82A}">
                    <a16:rowId xmlns:a16="http://schemas.microsoft.com/office/drawing/2014/main" val="227646490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915BB66-46E8-2949-B020-86473542AA7D}"/>
              </a:ext>
            </a:extLst>
          </p:cNvPr>
          <p:cNvSpPr txBox="1"/>
          <p:nvPr/>
        </p:nvSpPr>
        <p:spPr>
          <a:xfrm>
            <a:off x="308970" y="1859280"/>
            <a:ext cx="33384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400" dirty="0">
                <a:latin typeface="Century Gothic" panose="020B0502020202020204" pitchFamily="34" charset="0"/>
              </a:rPr>
              <a:t>COMPONENTES DEL PROYECTO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C06B08D-ED6C-884C-B69D-ED661233909D}"/>
              </a:ext>
            </a:extLst>
          </p:cNvPr>
          <p:cNvCxnSpPr/>
          <p:nvPr/>
        </p:nvCxnSpPr>
        <p:spPr>
          <a:xfrm>
            <a:off x="359770" y="2525084"/>
            <a:ext cx="11431896" cy="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EDFD48-4A40-1D48-9A5A-2803739EBB52}"/>
              </a:ext>
            </a:extLst>
          </p:cNvPr>
          <p:cNvCxnSpPr/>
          <p:nvPr/>
        </p:nvCxnSpPr>
        <p:spPr>
          <a:xfrm>
            <a:off x="359770" y="3138269"/>
            <a:ext cx="11431896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5F282E8-468E-B646-9916-2CFF74FD5228}"/>
              </a:ext>
            </a:extLst>
          </p:cNvPr>
          <p:cNvCxnSpPr/>
          <p:nvPr/>
        </p:nvCxnSpPr>
        <p:spPr>
          <a:xfrm>
            <a:off x="359770" y="3762212"/>
            <a:ext cx="11431896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8F9D34-ABBF-CD47-B370-C3682081ECB7}"/>
              </a:ext>
            </a:extLst>
          </p:cNvPr>
          <p:cNvCxnSpPr/>
          <p:nvPr/>
        </p:nvCxnSpPr>
        <p:spPr>
          <a:xfrm>
            <a:off x="359770" y="4386156"/>
            <a:ext cx="11431896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88E66D4-35F1-0749-94A5-06661D526DEF}"/>
              </a:ext>
            </a:extLst>
          </p:cNvPr>
          <p:cNvCxnSpPr/>
          <p:nvPr/>
        </p:nvCxnSpPr>
        <p:spPr>
          <a:xfrm>
            <a:off x="359770" y="5010100"/>
            <a:ext cx="11431896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278CE02-95CF-8449-BD07-44473C455A41}"/>
              </a:ext>
            </a:extLst>
          </p:cNvPr>
          <p:cNvCxnSpPr/>
          <p:nvPr/>
        </p:nvCxnSpPr>
        <p:spPr>
          <a:xfrm>
            <a:off x="359770" y="5634043"/>
            <a:ext cx="11431896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324C7ED-64AD-484D-9C08-17FD7925C42F}"/>
              </a:ext>
            </a:extLst>
          </p:cNvPr>
          <p:cNvCxnSpPr/>
          <p:nvPr/>
        </p:nvCxnSpPr>
        <p:spPr>
          <a:xfrm>
            <a:off x="1914861" y="2167057"/>
            <a:ext cx="0" cy="410165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2E42F34-0779-174D-83B1-974009EE7E48}"/>
              </a:ext>
            </a:extLst>
          </p:cNvPr>
          <p:cNvCxnSpPr/>
          <p:nvPr/>
        </p:nvCxnSpPr>
        <p:spPr>
          <a:xfrm>
            <a:off x="6067313" y="2167057"/>
            <a:ext cx="0" cy="410165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0ADB485-8982-C94B-98A0-D18719E33118}"/>
              </a:ext>
            </a:extLst>
          </p:cNvPr>
          <p:cNvCxnSpPr/>
          <p:nvPr/>
        </p:nvCxnSpPr>
        <p:spPr>
          <a:xfrm>
            <a:off x="7637930" y="2167057"/>
            <a:ext cx="0" cy="410165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7">
            <a:extLst>
              <a:ext uri="{FF2B5EF4-FFF2-40B4-BE49-F238E27FC236}">
                <a16:creationId xmlns:a16="http://schemas.microsoft.com/office/drawing/2014/main" id="{F6A1FCA9-CE8C-5A4A-A3EB-42AB1CD858F6}"/>
              </a:ext>
            </a:extLst>
          </p:cNvPr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2D18BE0-D5CD-1F4F-9643-F34D9F44F132}"/>
              </a:ext>
            </a:extLst>
          </p:cNvPr>
          <p:cNvSpPr txBox="1"/>
          <p:nvPr/>
        </p:nvSpPr>
        <p:spPr>
          <a:xfrm>
            <a:off x="588579" y="6477000"/>
            <a:ext cx="11476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DETALLES DEL PROYECTO</a:t>
            </a:r>
          </a:p>
        </p:txBody>
      </p:sp>
    </p:spTree>
    <p:extLst>
      <p:ext uri="{BB962C8B-B14F-4D97-AF65-F5344CB8AC3E}">
        <p14:creationId xmlns:p14="http://schemas.microsoft.com/office/powerpoint/2010/main" val="2730906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4650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58720" y="6487758"/>
            <a:ext cx="9606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PROGRESO PLANIFICADO VERSUS PROGRESO REAL DE LOS COMPONENTES DEL PROYECTO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66F07E2-2AE6-F44A-85D5-3E05BE8E95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8674144"/>
              </p:ext>
            </p:extLst>
          </p:nvPr>
        </p:nvGraphicFramePr>
        <p:xfrm>
          <a:off x="731520" y="368969"/>
          <a:ext cx="11333520" cy="5710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7E74F45-CCF3-3E40-A924-8F9ECBEA7B95}"/>
              </a:ext>
            </a:extLst>
          </p:cNvPr>
          <p:cNvSpPr txBox="1"/>
          <p:nvPr/>
        </p:nvSpPr>
        <p:spPr>
          <a:xfrm>
            <a:off x="650240" y="22997"/>
            <a:ext cx="4416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</a:rPr>
              <a:t>PROGRESO PLANIFICADO VERSUS PROGRESO REAL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DESGLOSE DEL PRESUPUESTO/RIESGOS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EF28078-BC53-1A47-AA53-3974765DCF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6269176"/>
              </p:ext>
            </p:extLst>
          </p:nvPr>
        </p:nvGraphicFramePr>
        <p:xfrm>
          <a:off x="-825428" y="179530"/>
          <a:ext cx="6921426" cy="5855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0AF0062-0FB5-7043-8BC4-368C5F59AC02}"/>
              </a:ext>
            </a:extLst>
          </p:cNvPr>
          <p:cNvSpPr txBox="1"/>
          <p:nvPr/>
        </p:nvSpPr>
        <p:spPr>
          <a:xfrm>
            <a:off x="487680" y="286389"/>
            <a:ext cx="406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</a:rPr>
              <a:t>DESGLOSE DEL PRESUPUESTO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6BADFD2-CF7B-F040-BDF0-D5488FEB68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898242"/>
              </p:ext>
            </p:extLst>
          </p:nvPr>
        </p:nvGraphicFramePr>
        <p:xfrm>
          <a:off x="6095998" y="822960"/>
          <a:ext cx="5801361" cy="53189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0882">
                  <a:extLst>
                    <a:ext uri="{9D8B030D-6E8A-4147-A177-3AD203B41FA5}">
                      <a16:colId xmlns:a16="http://schemas.microsoft.com/office/drawing/2014/main" val="1306105270"/>
                    </a:ext>
                  </a:extLst>
                </a:gridCol>
                <a:gridCol w="3840479">
                  <a:extLst>
                    <a:ext uri="{9D8B030D-6E8A-4147-A177-3AD203B41FA5}">
                      <a16:colId xmlns:a16="http://schemas.microsoft.com/office/drawing/2014/main" val="2082711131"/>
                    </a:ext>
                  </a:extLst>
                </a:gridCol>
              </a:tblGrid>
              <a:tr h="298116">
                <a:tc>
                  <a:txBody>
                    <a:bodyPr/>
                    <a:lstStyle/>
                    <a:p>
                      <a:pPr algn="l" fontAlgn="ctr"/>
                      <a:r>
                        <a:rPr lang="es" sz="1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PARTIDA PRESUPUESTARIA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" sz="1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NOTAS/COMENTARIOS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981042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4130328914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1090298403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1270790657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378420300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1198771850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2680186261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2655349142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3012559148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3281526791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2893264634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3328165115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1540990617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1675820035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2432504096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348585188"/>
                  </a:ext>
                </a:extLst>
              </a:tr>
              <a:tr h="313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8749" marR="4305" marT="4305" marB="0" anchor="ctr"/>
                </a:tc>
                <a:extLst>
                  <a:ext uri="{0D108BD9-81ED-4DB2-BD59-A6C34878D82A}">
                    <a16:rowId xmlns:a16="http://schemas.microsoft.com/office/drawing/2014/main" val="49579235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2D39F582-9822-F549-8E0B-B39A612CDC18}"/>
              </a:ext>
            </a:extLst>
          </p:cNvPr>
          <p:cNvSpPr txBox="1"/>
          <p:nvPr/>
        </p:nvSpPr>
        <p:spPr>
          <a:xfrm>
            <a:off x="5994400" y="303177"/>
            <a:ext cx="4064000" cy="335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</a:rPr>
              <a:t>NOTAS PRESUPUESTARIAS</a:t>
            </a:r>
          </a:p>
        </p:txBody>
      </p:sp>
    </p:spTree>
    <p:extLst>
      <p:ext uri="{BB962C8B-B14F-4D97-AF65-F5344CB8AC3E}">
        <p14:creationId xmlns:p14="http://schemas.microsoft.com/office/powerpoint/2010/main" val="4143605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7260819E-19AD-234D-816F-7518528483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4533473"/>
              </p:ext>
            </p:extLst>
          </p:nvPr>
        </p:nvGraphicFramePr>
        <p:xfrm>
          <a:off x="423008" y="1432991"/>
          <a:ext cx="4905953" cy="366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670453B-BD9D-DB4A-9825-07A394AEC48A}"/>
              </a:ext>
            </a:extLst>
          </p:cNvPr>
          <p:cNvSpPr txBox="1"/>
          <p:nvPr/>
        </p:nvSpPr>
        <p:spPr>
          <a:xfrm>
            <a:off x="457200" y="810496"/>
            <a:ext cx="406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</a:rPr>
              <a:t>CANTIDAD DE RIESGOS INVOLUCRADOS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8309AA52-0799-5F4D-B618-10008BEBD9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9463845"/>
              </p:ext>
            </p:extLst>
          </p:nvPr>
        </p:nvGraphicFramePr>
        <p:xfrm>
          <a:off x="5868768" y="1432991"/>
          <a:ext cx="4905953" cy="366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D33FADFB-CBD3-0243-9624-F13E440D20BB}"/>
              </a:ext>
            </a:extLst>
          </p:cNvPr>
          <p:cNvSpPr txBox="1"/>
          <p:nvPr/>
        </p:nvSpPr>
        <p:spPr>
          <a:xfrm>
            <a:off x="5902960" y="810496"/>
            <a:ext cx="406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</a:rPr>
              <a:t>CANTIDAD DE EMISIONES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492EB330-BF1E-124B-AA76-BE91C3EA6CE1}"/>
              </a:ext>
            </a:extLst>
          </p:cNvPr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79BBE1D-A489-4646-9DCD-84FE56327CF0}"/>
              </a:ext>
            </a:extLst>
          </p:cNvPr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RIESGOS Y PROBLEMAS</a:t>
            </a:r>
          </a:p>
        </p:txBody>
      </p:sp>
    </p:spTree>
    <p:extLst>
      <p:ext uri="{BB962C8B-B14F-4D97-AF65-F5344CB8AC3E}">
        <p14:creationId xmlns:p14="http://schemas.microsoft.com/office/powerpoint/2010/main" val="16340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RECURSOS FINANCIEROS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0C6BBAC-887C-CB4C-8B5D-B2106F18D0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4134450"/>
              </p:ext>
            </p:extLst>
          </p:nvPr>
        </p:nvGraphicFramePr>
        <p:xfrm>
          <a:off x="417095" y="883920"/>
          <a:ext cx="11309683" cy="5254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6A56DBC-8DFF-C840-94CF-12A4FFA0D01A}"/>
              </a:ext>
            </a:extLst>
          </p:cNvPr>
          <p:cNvSpPr txBox="1"/>
          <p:nvPr/>
        </p:nvSpPr>
        <p:spPr>
          <a:xfrm>
            <a:off x="457200" y="286389"/>
            <a:ext cx="406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</a:rPr>
              <a:t>RECURSOS FINANCIEROS</a:t>
            </a:r>
          </a:p>
        </p:txBody>
      </p:sp>
    </p:spTree>
    <p:extLst>
      <p:ext uri="{BB962C8B-B14F-4D97-AF65-F5344CB8AC3E}">
        <p14:creationId xmlns:p14="http://schemas.microsoft.com/office/powerpoint/2010/main" val="3424029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577787"/>
              </p:ext>
            </p:extLst>
          </p:nvPr>
        </p:nvGraphicFramePr>
        <p:xfrm>
          <a:off x="473710" y="497304"/>
          <a:ext cx="11139170" cy="544630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2289810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  <a:gridCol w="8849360">
                  <a:extLst>
                    <a:ext uri="{9D8B030D-6E8A-4147-A177-3AD203B41FA5}">
                      <a16:colId xmlns:a16="http://schemas.microsoft.com/office/drawing/2014/main" val="4205413144"/>
                    </a:ext>
                  </a:extLst>
                </a:gridCol>
              </a:tblGrid>
              <a:tr h="544630">
                <a:tc>
                  <a:txBody>
                    <a:bodyPr/>
                    <a:lstStyle/>
                    <a:p>
                      <a:pPr algn="l" fontAlgn="ctr"/>
                      <a:r>
                        <a:rPr lang="e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NOMBRE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" sz="1100" u="none" strike="noStrike" dirty="0">
                          <a:effectLst/>
                          <a:latin typeface="Century Gothic" panose="020B0502020202020204" pitchFamily="34" charset="0"/>
                        </a:rPr>
                        <a:t>NOTAS/COMENTARIOS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  <a:tr h="54463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39416"/>
                  </a:ext>
                </a:extLst>
              </a:tr>
              <a:tr h="54463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995216"/>
                  </a:ext>
                </a:extLst>
              </a:tr>
              <a:tr h="54463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97412"/>
                  </a:ext>
                </a:extLst>
              </a:tr>
              <a:tr h="54463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193600"/>
                  </a:ext>
                </a:extLst>
              </a:tr>
              <a:tr h="54463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444574"/>
                  </a:ext>
                </a:extLst>
              </a:tr>
              <a:tr h="54463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373141"/>
                  </a:ext>
                </a:extLst>
              </a:tr>
              <a:tr h="54463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111382"/>
                  </a:ext>
                </a:extLst>
              </a:tr>
              <a:tr h="54463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728724"/>
                  </a:ext>
                </a:extLst>
              </a:tr>
              <a:tr h="544630"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123409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COMENTARIOS/NOTAS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209B8C-DD7A-AE42-A6D8-DE2B6146500F}"/>
              </a:ext>
            </a:extLst>
          </p:cNvPr>
          <p:cNvSpPr txBox="1"/>
          <p:nvPr/>
        </p:nvSpPr>
        <p:spPr>
          <a:xfrm>
            <a:off x="473710" y="127973"/>
            <a:ext cx="406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dirty="0">
                <a:latin typeface="Century Gothic" panose="020B0502020202020204" pitchFamily="34" charset="0"/>
              </a:rPr>
              <a:t>COMENTARIO DEL GRUPO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ACC143FC-2339-41CB-9091-836DF2FADB0B}" vid="{F5693860-8DD3-4836-AD37-19754CFA4D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IC-CEO-Project-Update-Template_PowerPoint - sr edits</Template>
  <TotalTime>2</TotalTime>
  <Words>323</Words>
  <Application>Microsoft Macintosh PowerPoint</Application>
  <PresentationFormat>Widescreen</PresentationFormat>
  <Paragraphs>126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Alexandra Ragazhinskaya</dc:creator>
  <cp:lastModifiedBy>Jason Flores</cp:lastModifiedBy>
  <cp:revision>2</cp:revision>
  <dcterms:created xsi:type="dcterms:W3CDTF">2021-06-14T19:29:14Z</dcterms:created>
  <dcterms:modified xsi:type="dcterms:W3CDTF">2022-09-11T04:18:28Z</dcterms:modified>
</cp:coreProperties>
</file>