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309" r:id="rId3"/>
    <p:sldId id="354" r:id="rId4"/>
    <p:sldId id="316" r:id="rId5"/>
    <p:sldId id="353" r:id="rId6"/>
    <p:sldId id="355" r:id="rId7"/>
    <p:sldId id="349" r:id="rId8"/>
    <p:sldId id="352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5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39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FINIRE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5A19-D146-984C-846EC845E5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2-5A19-D146-984C-846EC845E5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5A19-D146-984C-846EC845E54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4-5A19-D146-984C-846EC845E54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5A19-D146-984C-846EC845E5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6-5A19-D146-984C-846EC845E54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5A19-D146-984C-846EC845E546}"/>
              </c:ext>
            </c:extLst>
          </c:dPt>
          <c:cat>
            <c:strRef>
              <c:f>Sheet1!$A$2:$A$15</c:f>
              <c:strCache>
                <c:ptCount val="14"/>
                <c:pt idx="0">
                  <c:v>Componente 1</c:v>
                </c:pt>
                <c:pt idx="1">
                  <c:v>Componente 1 Effettivo</c:v>
                </c:pt>
                <c:pt idx="2">
                  <c:v>Componente 2</c:v>
                </c:pt>
                <c:pt idx="3">
                  <c:v>Componente 2 Effettivo</c:v>
                </c:pt>
                <c:pt idx="4">
                  <c:v>Componente 3</c:v>
                </c:pt>
                <c:pt idx="5">
                  <c:v>Componente 3 Effettivo</c:v>
                </c:pt>
                <c:pt idx="6">
                  <c:v>Componente 4</c:v>
                </c:pt>
                <c:pt idx="7">
                  <c:v>Componente 4 Effettivo</c:v>
                </c:pt>
                <c:pt idx="8">
                  <c:v>Componente 5</c:v>
                </c:pt>
                <c:pt idx="9">
                  <c:v>Componente 5 Effettivo</c:v>
                </c:pt>
                <c:pt idx="10">
                  <c:v>Componente 6</c:v>
                </c:pt>
                <c:pt idx="11">
                  <c:v>Componente 6 Effettivo</c:v>
                </c:pt>
                <c:pt idx="12">
                  <c:v>Componente 7</c:v>
                </c:pt>
                <c:pt idx="13">
                  <c:v>Componente 7 Effettivo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45837</c:v>
                </c:pt>
                <c:pt idx="2">
                  <c:v>45830</c:v>
                </c:pt>
                <c:pt idx="3">
                  <c:v>45809</c:v>
                </c:pt>
                <c:pt idx="4">
                  <c:v>45879</c:v>
                </c:pt>
                <c:pt idx="5">
                  <c:v>45881</c:v>
                </c:pt>
                <c:pt idx="6">
                  <c:v>45931</c:v>
                </c:pt>
                <c:pt idx="7">
                  <c:v>45986</c:v>
                </c:pt>
                <c:pt idx="8">
                  <c:v>46001</c:v>
                </c:pt>
                <c:pt idx="9">
                  <c:v>45972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46016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COMINCIARE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Componente 1</c:v>
                </c:pt>
                <c:pt idx="1">
                  <c:v>Componente 1 Effettivo</c:v>
                </c:pt>
                <c:pt idx="2">
                  <c:v>Componente 2</c:v>
                </c:pt>
                <c:pt idx="3">
                  <c:v>Componente 2 Effettivo</c:v>
                </c:pt>
                <c:pt idx="4">
                  <c:v>Componente 3</c:v>
                </c:pt>
                <c:pt idx="5">
                  <c:v>Componente 3 Effettivo</c:v>
                </c:pt>
                <c:pt idx="6">
                  <c:v>Componente 4</c:v>
                </c:pt>
                <c:pt idx="7">
                  <c:v>Componente 4 Effettivo</c:v>
                </c:pt>
                <c:pt idx="8">
                  <c:v>Componente 5</c:v>
                </c:pt>
                <c:pt idx="9">
                  <c:v>Componente 5 Effettivo</c:v>
                </c:pt>
                <c:pt idx="10">
                  <c:v>Componente 6</c:v>
                </c:pt>
                <c:pt idx="11">
                  <c:v>Componente 6 Effettivo</c:v>
                </c:pt>
                <c:pt idx="12">
                  <c:v>Componente 7</c:v>
                </c:pt>
                <c:pt idx="13">
                  <c:v>Componente 7 Effettivo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45800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45931</c:v>
                </c:pt>
                <c:pt idx="12">
                  <c:v>45971</c:v>
                </c:pt>
                <c:pt idx="13">
                  <c:v>45971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IMPORTO SPESO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dLbl>
              <c:idx val="11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AD1-6B48-BAB6-3A167ABB94C4}"/>
                </c:ext>
              </c:extLst>
            </c:dLbl>
            <c:dLbl>
              <c:idx val="12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AD1-6B48-BAB6-3A167ABB94C4}"/>
                </c:ext>
              </c:extLst>
            </c:dLbl>
            <c:dLbl>
              <c:idx val="13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AD1-6B48-BAB6-3A167ABB9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VOCE DI BILANCIO 1</c:v>
                </c:pt>
                <c:pt idx="1">
                  <c:v>VOCE DI BILANCIO 2</c:v>
                </c:pt>
                <c:pt idx="2">
                  <c:v>VOCE DI BILANCIO 3</c:v>
                </c:pt>
                <c:pt idx="3">
                  <c:v>VOCE DI BILANCIO 4</c:v>
                </c:pt>
                <c:pt idx="4">
                  <c:v>VOCE DI BILANCIO 5</c:v>
                </c:pt>
                <c:pt idx="5">
                  <c:v>VOCE DI BILANCIO 6</c:v>
                </c:pt>
                <c:pt idx="6">
                  <c:v>VOCE DI BILANCIO 7</c:v>
                </c:pt>
                <c:pt idx="7">
                  <c:v>VOCE DI BILANCIO 8</c:v>
                </c:pt>
              </c:strCache>
            </c:str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450</c:v>
                </c:pt>
                <c:pt idx="1">
                  <c:v>220</c:v>
                </c:pt>
                <c:pt idx="2">
                  <c:v>1102.56</c:v>
                </c:pt>
                <c:pt idx="3">
                  <c:v>400</c:v>
                </c:pt>
                <c:pt idx="4">
                  <c:v>765.09</c:v>
                </c:pt>
                <c:pt idx="5">
                  <c:v>430</c:v>
                </c:pt>
                <c:pt idx="6">
                  <c:v>234.98</c:v>
                </c:pt>
                <c:pt idx="7">
                  <c:v>800.04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345980576149905"/>
          <c:y val="0.17068007243423058"/>
          <c:w val="0.24702766094479284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Numero di rischi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Sheet1!$A$2:$A$5</c:f>
              <c:strCache>
                <c:ptCount val="4"/>
                <c:pt idx="0">
                  <c:v>Alto</c:v>
                </c:pt>
                <c:pt idx="1">
                  <c:v>Medio</c:v>
                </c:pt>
                <c:pt idx="2">
                  <c:v>Basso</c:v>
                </c:pt>
                <c:pt idx="3">
                  <c:v>Potenziale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Numero di problemi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Sheet1!$A$2:$A$4</c:f>
              <c:strCache>
                <c:ptCount val="3"/>
                <c:pt idx="0">
                  <c:v>Alto</c:v>
                </c:pt>
                <c:pt idx="1">
                  <c:v>Medio</c:v>
                </c:pt>
                <c:pt idx="2">
                  <c:v>Basso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Sheet1!$B$1</c:f>
              <c:strCache>
                <c:ptCount val="1"/>
                <c:pt idx="0">
                  <c:v>Numero di GIORNI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Risorsa 1</c:v>
                </c:pt>
                <c:pt idx="1">
                  <c:v>Risorsa 2</c:v>
                </c:pt>
                <c:pt idx="2">
                  <c:v>Risorsa 3</c:v>
                </c:pt>
                <c:pt idx="3">
                  <c:v>Risorsa 4</c:v>
                </c:pt>
                <c:pt idx="4">
                  <c:v>Risorsa 5</c:v>
                </c:pt>
                <c:pt idx="5">
                  <c:v>Risorsa 6</c:v>
                </c:pt>
                <c:pt idx="6">
                  <c:v>Risorsa 7</c:v>
                </c:pt>
                <c:pt idx="7">
                  <c:v>Risorsa 8</c:v>
                </c:pt>
                <c:pt idx="8">
                  <c:v>Risorsa 9</c:v>
                </c:pt>
                <c:pt idx="9">
                  <c:v>Risorsa 10</c:v>
                </c:pt>
                <c:pt idx="10">
                  <c:v>Risorsa 11</c:v>
                </c:pt>
                <c:pt idx="11">
                  <c:v>Risorsa 12</c:v>
                </c:pt>
                <c:pt idx="12">
                  <c:v>Risorsa 13</c:v>
                </c:pt>
                <c:pt idx="13">
                  <c:v>Risorsa 14</c:v>
                </c:pt>
              </c:strCache>
            </c:strRef>
          </c:cat>
          <c:val>
            <c:numRef>
              <c:f>Sheet1!$B$2:$B$15</c:f>
              <c:numCache>
                <c:formatCode>_("$"* #,##0.00_);_("$"* \(#,##0.00\);_("$"* "-"??_);_(@_)</c:formatCode>
                <c:ptCount val="14"/>
                <c:pt idx="0">
                  <c:v>1100</c:v>
                </c:pt>
                <c:pt idx="1">
                  <c:v>8405</c:v>
                </c:pt>
                <c:pt idx="2">
                  <c:v>4532</c:v>
                </c:pt>
                <c:pt idx="3">
                  <c:v>4567</c:v>
                </c:pt>
                <c:pt idx="4">
                  <c:v>23423</c:v>
                </c:pt>
                <c:pt idx="5">
                  <c:v>3578</c:v>
                </c:pt>
                <c:pt idx="6">
                  <c:v>8762</c:v>
                </c:pt>
                <c:pt idx="7">
                  <c:v>456</c:v>
                </c:pt>
                <c:pt idx="8">
                  <c:v>1238</c:v>
                </c:pt>
                <c:pt idx="9">
                  <c:v>9823</c:v>
                </c:pt>
                <c:pt idx="10">
                  <c:v>54</c:v>
                </c:pt>
                <c:pt idx="11">
                  <c:v>4567</c:v>
                </c:pt>
                <c:pt idx="12">
                  <c:v>761</c:v>
                </c:pt>
                <c:pt idx="13">
                  <c:v>789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AGGIORNAMENTO DEL PROGETTO CEO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30773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MODELLO DI AGGIORNAMENTO DEL PROGETTO CEO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RAGIONE SOCIALE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Telefono di contatto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 Web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 email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PREPARATO DA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APPROVATO DA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AGGIORNAMENTO DEL PROGETTO CEO 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Dettagli e componenti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Progresso pianificato rispetto a quello effettivo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Ripartizione del budget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Quantità di rischi/problemi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Risorse finanziarie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F65D44-666B-694E-A122-AE70E1005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06406"/>
              </p:ext>
            </p:extLst>
          </p:nvPr>
        </p:nvGraphicFramePr>
        <p:xfrm>
          <a:off x="359770" y="359960"/>
          <a:ext cx="11431896" cy="1141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3324479843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2514661359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14847561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286568053"/>
                    </a:ext>
                  </a:extLst>
                </a:gridCol>
              </a:tblGrid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NOME DEL PROGETTO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CODICE DEL PROGETTO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982813327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DATA DI INSERIMENTO DELLO STATUS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657133171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PERIODO COPERTO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DATA PREVISTA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" sz="900" u="none" strike="noStrike">
                          <a:effectLst/>
                          <a:latin typeface="Century Gothic" panose="020B0502020202020204" pitchFamily="34" charset="0"/>
                        </a:rPr>
                        <a:t>DI COMPLETAMENTO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6385534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F1730E7-B586-1F4C-BD66-72192756C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16682"/>
              </p:ext>
            </p:extLst>
          </p:nvPr>
        </p:nvGraphicFramePr>
        <p:xfrm>
          <a:off x="359770" y="2184398"/>
          <a:ext cx="11431896" cy="4084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4260491130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91412843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28394576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928883173"/>
                    </a:ext>
                  </a:extLst>
                </a:gridCol>
              </a:tblGrid>
              <a:tr h="336070"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79160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SOTTO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extLst>
                  <a:ext uri="{0D108BD9-81ED-4DB2-BD59-A6C34878D82A}">
                    <a16:rowId xmlns:a16="http://schemas.microsoft.com/office/drawing/2014/main" val="204402321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>
                          <a:effectLst/>
                          <a:latin typeface="Century Gothic" panose="020B0502020202020204" pitchFamily="34" charset="0"/>
                        </a:rPr>
                        <a:t>PROGRAMMA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SANO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93950981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>
                          <a:effectLst/>
                          <a:latin typeface="Century Gothic" panose="020B0502020202020204" pitchFamily="34" charset="0"/>
                        </a:rPr>
                        <a:t>QUALITÀ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A RISCHIO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27751207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>
                          <a:effectLst/>
                          <a:latin typeface="Century Gothic" panose="020B0502020202020204" pitchFamily="34" charset="0"/>
                        </a:rPr>
                        <a:t>PORTATA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I PROGRESSI SI SONO FERMATI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4150948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67561882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>
                          <a:effectLst/>
                          <a:latin typeface="Century Gothic" panose="020B0502020202020204" pitchFamily="34" charset="0"/>
                        </a:rPr>
                        <a:t>BLOCCHI STRADALI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2764649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15BB66-46E8-2949-B020-86473542AA7D}"/>
              </a:ext>
            </a:extLst>
          </p:cNvPr>
          <p:cNvSpPr txBox="1"/>
          <p:nvPr/>
        </p:nvSpPr>
        <p:spPr>
          <a:xfrm>
            <a:off x="308970" y="1859280"/>
            <a:ext cx="3338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400" dirty="0">
                <a:latin typeface="Century Gothic" panose="020B0502020202020204" pitchFamily="34" charset="0"/>
              </a:rPr>
              <a:t>COMPONENTI DEL PROGETTO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06B08D-ED6C-884C-B69D-ED661233909D}"/>
              </a:ext>
            </a:extLst>
          </p:cNvPr>
          <p:cNvCxnSpPr/>
          <p:nvPr/>
        </p:nvCxnSpPr>
        <p:spPr>
          <a:xfrm>
            <a:off x="359770" y="2525084"/>
            <a:ext cx="11431896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EDFD48-4A40-1D48-9A5A-2803739EBB52}"/>
              </a:ext>
            </a:extLst>
          </p:cNvPr>
          <p:cNvCxnSpPr/>
          <p:nvPr/>
        </p:nvCxnSpPr>
        <p:spPr>
          <a:xfrm>
            <a:off x="359770" y="3138269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F282E8-468E-B646-9916-2CFF74FD5228}"/>
              </a:ext>
            </a:extLst>
          </p:cNvPr>
          <p:cNvCxnSpPr/>
          <p:nvPr/>
        </p:nvCxnSpPr>
        <p:spPr>
          <a:xfrm>
            <a:off x="359770" y="3762212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8F9D34-ABBF-CD47-B370-C3682081ECB7}"/>
              </a:ext>
            </a:extLst>
          </p:cNvPr>
          <p:cNvCxnSpPr/>
          <p:nvPr/>
        </p:nvCxnSpPr>
        <p:spPr>
          <a:xfrm>
            <a:off x="359770" y="4386156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88E66D4-35F1-0749-94A5-06661D526DEF}"/>
              </a:ext>
            </a:extLst>
          </p:cNvPr>
          <p:cNvCxnSpPr/>
          <p:nvPr/>
        </p:nvCxnSpPr>
        <p:spPr>
          <a:xfrm>
            <a:off x="359770" y="5010100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278CE02-95CF-8449-BD07-44473C455A41}"/>
              </a:ext>
            </a:extLst>
          </p:cNvPr>
          <p:cNvCxnSpPr/>
          <p:nvPr/>
        </p:nvCxnSpPr>
        <p:spPr>
          <a:xfrm>
            <a:off x="359770" y="5634043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24C7ED-64AD-484D-9C08-17FD7925C42F}"/>
              </a:ext>
            </a:extLst>
          </p:cNvPr>
          <p:cNvCxnSpPr/>
          <p:nvPr/>
        </p:nvCxnSpPr>
        <p:spPr>
          <a:xfrm>
            <a:off x="1914861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2E42F34-0779-174D-83B1-974009EE7E48}"/>
              </a:ext>
            </a:extLst>
          </p:cNvPr>
          <p:cNvCxnSpPr/>
          <p:nvPr/>
        </p:nvCxnSpPr>
        <p:spPr>
          <a:xfrm>
            <a:off x="6067313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ADB485-8982-C94B-98A0-D18719E33118}"/>
              </a:ext>
            </a:extLst>
          </p:cNvPr>
          <p:cNvCxnSpPr/>
          <p:nvPr/>
        </p:nvCxnSpPr>
        <p:spPr>
          <a:xfrm>
            <a:off x="7637930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F6A1FCA9-CE8C-5A4A-A3EB-42AB1CD858F6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8BE0-D5CD-1F4F-9643-F34D9F44F132}"/>
              </a:ext>
            </a:extLst>
          </p:cNvPr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DETTAGLI DEL PROGETTO</a:t>
            </a:r>
          </a:p>
        </p:txBody>
      </p:sp>
    </p:spTree>
    <p:extLst>
      <p:ext uri="{BB962C8B-B14F-4D97-AF65-F5344CB8AC3E}">
        <p14:creationId xmlns:p14="http://schemas.microsoft.com/office/powerpoint/2010/main" val="273090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4650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8720" y="6487758"/>
            <a:ext cx="9606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AVANZAMENTO PIANIFICATO RISPETTO A QUELLO EFFETTIVO DEI COMPONENTI DEL PROGETTO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674144"/>
              </p:ext>
            </p:extLst>
          </p:nvPr>
        </p:nvGraphicFramePr>
        <p:xfrm>
          <a:off x="731520" y="368969"/>
          <a:ext cx="11333520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E74F45-CCF3-3E40-A924-8F9ECBEA7B95}"/>
              </a:ext>
            </a:extLst>
          </p:cNvPr>
          <p:cNvSpPr txBox="1"/>
          <p:nvPr/>
        </p:nvSpPr>
        <p:spPr>
          <a:xfrm>
            <a:off x="650240" y="22997"/>
            <a:ext cx="441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PROGRESSI PIANIFICATI RISPETTO A QUELLI EFFETTIVI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RIPARTIZIONE DEL BILANCIO/RISCHI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269176"/>
              </p:ext>
            </p:extLst>
          </p:nvPr>
        </p:nvGraphicFramePr>
        <p:xfrm>
          <a:off x="-825428" y="179530"/>
          <a:ext cx="6921426" cy="585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AF0062-0FB5-7043-8BC4-368C5F59AC02}"/>
              </a:ext>
            </a:extLst>
          </p:cNvPr>
          <p:cNvSpPr txBox="1"/>
          <p:nvPr/>
        </p:nvSpPr>
        <p:spPr>
          <a:xfrm>
            <a:off x="48768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RIPARTIZIONE DEL BILANCIO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BADFD2-CF7B-F040-BDF0-D5488FEB6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898242"/>
              </p:ext>
            </p:extLst>
          </p:nvPr>
        </p:nvGraphicFramePr>
        <p:xfrm>
          <a:off x="6095998" y="822960"/>
          <a:ext cx="5801361" cy="5318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0882">
                  <a:extLst>
                    <a:ext uri="{9D8B030D-6E8A-4147-A177-3AD203B41FA5}">
                      <a16:colId xmlns:a16="http://schemas.microsoft.com/office/drawing/2014/main" val="1306105270"/>
                    </a:ext>
                  </a:extLst>
                </a:gridCol>
                <a:gridCol w="3840479">
                  <a:extLst>
                    <a:ext uri="{9D8B030D-6E8A-4147-A177-3AD203B41FA5}">
                      <a16:colId xmlns:a16="http://schemas.microsoft.com/office/drawing/2014/main" val="2082711131"/>
                    </a:ext>
                  </a:extLst>
                </a:gridCol>
              </a:tblGrid>
              <a:tr h="298116">
                <a:tc>
                  <a:txBody>
                    <a:bodyPr/>
                    <a:lstStyle/>
                    <a:p>
                      <a:pPr algn="l" fontAlgn="ctr"/>
                      <a:r>
                        <a:rPr lang="it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VOCE DI BILANCIO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NOTE/COMMENTI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10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13032891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090298403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27079065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7842030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19877185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8018626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553491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01255914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28152679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89326463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32816511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54099061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67582003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432504096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4858518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9579235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39F582-9822-F549-8E0B-B39A612CDC18}"/>
              </a:ext>
            </a:extLst>
          </p:cNvPr>
          <p:cNvSpPr txBox="1"/>
          <p:nvPr/>
        </p:nvSpPr>
        <p:spPr>
          <a:xfrm>
            <a:off x="5994400" y="303177"/>
            <a:ext cx="406400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NOTE DI BILANCIO</a:t>
            </a:r>
          </a:p>
        </p:txBody>
      </p:sp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260819E-19AD-234D-816F-7518528483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4533473"/>
              </p:ext>
            </p:extLst>
          </p:nvPr>
        </p:nvGraphicFramePr>
        <p:xfrm>
          <a:off x="42300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70453B-BD9D-DB4A-9825-07A394AEC48A}"/>
              </a:ext>
            </a:extLst>
          </p:cNvPr>
          <p:cNvSpPr txBox="1"/>
          <p:nvPr/>
        </p:nvSpPr>
        <p:spPr>
          <a:xfrm>
            <a:off x="45720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QUANTITÀ DEI RISCHI CONNESSI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309AA52-0799-5F4D-B618-10008BEBD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463845"/>
              </p:ext>
            </p:extLst>
          </p:nvPr>
        </p:nvGraphicFramePr>
        <p:xfrm>
          <a:off x="586876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3FADFB-CBD3-0243-9624-F13E440D20BB}"/>
              </a:ext>
            </a:extLst>
          </p:cNvPr>
          <p:cNvSpPr txBox="1"/>
          <p:nvPr/>
        </p:nvSpPr>
        <p:spPr>
          <a:xfrm>
            <a:off x="590296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QUANTITÀ DI PROBLEMI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492EB330-BF1E-124B-AA76-BE91C3EA6CE1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9BBE1D-A489-4646-9DCD-84FE56327CF0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RISCHI E PROBLEMI</a:t>
            </a:r>
          </a:p>
        </p:txBody>
      </p:sp>
    </p:spTree>
    <p:extLst>
      <p:ext uri="{BB962C8B-B14F-4D97-AF65-F5344CB8AC3E}">
        <p14:creationId xmlns:p14="http://schemas.microsoft.com/office/powerpoint/2010/main" val="1634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RISORSE FINANZIARIE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134450"/>
              </p:ext>
            </p:extLst>
          </p:nvPr>
        </p:nvGraphicFramePr>
        <p:xfrm>
          <a:off x="417095" y="883920"/>
          <a:ext cx="11309683" cy="525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A56DBC-8DFF-C840-94CF-12A4FFA0D01A}"/>
              </a:ext>
            </a:extLst>
          </p:cNvPr>
          <p:cNvSpPr txBox="1"/>
          <p:nvPr/>
        </p:nvSpPr>
        <p:spPr>
          <a:xfrm>
            <a:off x="45720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RISORSE FINANZIARIE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7787"/>
              </p:ext>
            </p:extLst>
          </p:nvPr>
        </p:nvGraphicFramePr>
        <p:xfrm>
          <a:off x="473710" y="497304"/>
          <a:ext cx="11139170" cy="544630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289810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8849360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</a:tblGrid>
              <a:tr h="54463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NOTE/COMMENTI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COMMENTI/NOTE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09B8C-DD7A-AE42-A6D8-DE2B6146500F}"/>
              </a:ext>
            </a:extLst>
          </p:cNvPr>
          <p:cNvSpPr txBox="1"/>
          <p:nvPr/>
        </p:nvSpPr>
        <p:spPr>
          <a:xfrm>
            <a:off x="473710" y="127973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COMMENTO DI GRUPPO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CC143FC-2339-41CB-9091-836DF2FADB0B}" vid="{F5693860-8DD3-4836-AD37-19754CFA4D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IC-CEO-Project-Update-Template_PowerPoint - sr edits</Template>
  <TotalTime>3</TotalTime>
  <Words>325</Words>
  <Application>Microsoft Macintosh PowerPoint</Application>
  <PresentationFormat>Widescreen</PresentationFormat>
  <Paragraphs>126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2021-06-14T19:29:14Z</dcterms:created>
  <dcterms:modified xsi:type="dcterms:W3CDTF">2022-09-11T04:30:51Z</dcterms:modified>
</cp:coreProperties>
</file>