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8" r:id="rId2"/>
    <p:sldId id="309" r:id="rId3"/>
    <p:sldId id="354" r:id="rId4"/>
    <p:sldId id="316" r:id="rId5"/>
    <p:sldId id="353" r:id="rId6"/>
    <p:sldId id="355" r:id="rId7"/>
    <p:sldId id="349" r:id="rId8"/>
    <p:sldId id="352"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EAEEF3"/>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15"/>
    <p:restoredTop sz="86447"/>
  </p:normalViewPr>
  <p:slideViewPr>
    <p:cSldViewPr snapToGrid="0" snapToObjects="1">
      <p:cViewPr varScale="1">
        <p:scale>
          <a:sx n="112" d="100"/>
          <a:sy n="112" d="100"/>
        </p:scale>
        <p:origin x="392"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9.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Sheet1!$B$1</c:f>
              <c:strCache>
                <c:ptCount val="1"/>
                <c:pt idx="0">
                  <c:v>BEENDEN</c:v>
                </c:pt>
              </c:strCache>
            </c:strRef>
          </c:tx>
          <c:spPr>
            <a:solidFill>
              <a:schemeClr val="accent4"/>
            </a:solidFill>
            <a:ln>
              <a:noFill/>
            </a:ln>
            <a:effectLst/>
          </c:spPr>
          <c:invertIfNegative val="0"/>
          <c:dPt>
            <c:idx val="0"/>
            <c:invertIfNegative val="0"/>
            <c:bubble3D val="0"/>
            <c:spPr>
              <a:solidFill>
                <a:schemeClr val="accent6">
                  <a:lumMod val="60000"/>
                  <a:lumOff val="40000"/>
                </a:schemeClr>
              </a:solidFill>
              <a:ln>
                <a:noFill/>
              </a:ln>
              <a:effectLst/>
            </c:spPr>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5A19-D146-984C-846EC845E546}"/>
              </c:ext>
            </c:extLst>
          </c:dPt>
          <c:dPt>
            <c:idx val="2"/>
            <c:invertIfNegative val="0"/>
            <c:bubble3D val="0"/>
            <c:spPr>
              <a:solidFill>
                <a:schemeClr val="accent6">
                  <a:lumMod val="60000"/>
                  <a:lumOff val="40000"/>
                </a:schemeClr>
              </a:solidFill>
              <a:ln>
                <a:noFill/>
              </a:ln>
              <a:effectLst/>
            </c:spPr>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5A19-D146-984C-846EC845E546}"/>
              </c:ext>
            </c:extLst>
          </c:dPt>
          <c:dPt>
            <c:idx val="4"/>
            <c:invertIfNegative val="0"/>
            <c:bubble3D val="0"/>
            <c:spPr>
              <a:solidFill>
                <a:schemeClr val="accent6">
                  <a:lumMod val="60000"/>
                  <a:lumOff val="40000"/>
                </a:schemeClr>
              </a:solidFill>
              <a:ln>
                <a:noFill/>
              </a:ln>
              <a:effectLst/>
            </c:spPr>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5A19-D146-984C-846EC845E546}"/>
              </c:ext>
            </c:extLst>
          </c:dPt>
          <c:dPt>
            <c:idx val="6"/>
            <c:invertIfNegative val="0"/>
            <c:bubble3D val="0"/>
            <c:spPr>
              <a:solidFill>
                <a:schemeClr val="accent6">
                  <a:lumMod val="60000"/>
                  <a:lumOff val="40000"/>
                </a:schemeClr>
              </a:solidFill>
              <a:ln>
                <a:noFill/>
              </a:ln>
              <a:effectLst/>
            </c:spPr>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4-5A19-D146-984C-846EC845E546}"/>
              </c:ext>
            </c:extLst>
          </c:dPt>
          <c:dPt>
            <c:idx val="8"/>
            <c:invertIfNegative val="0"/>
            <c:bubble3D val="0"/>
            <c:spPr>
              <a:solidFill>
                <a:schemeClr val="accent6">
                  <a:lumMod val="60000"/>
                  <a:lumOff val="40000"/>
                </a:schemeClr>
              </a:solidFill>
              <a:ln>
                <a:noFill/>
              </a:ln>
              <a:effectLst/>
            </c:spPr>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5-5A19-D146-984C-846EC845E546}"/>
              </c:ext>
            </c:extLst>
          </c:dPt>
          <c:dPt>
            <c:idx val="10"/>
            <c:invertIfNegative val="0"/>
            <c:bubble3D val="0"/>
            <c:spPr>
              <a:solidFill>
                <a:schemeClr val="accent6">
                  <a:lumMod val="60000"/>
                  <a:lumOff val="40000"/>
                </a:schemeClr>
              </a:solidFill>
              <a:ln>
                <a:noFill/>
              </a:ln>
              <a:effectLst/>
            </c:spPr>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6-5A19-D146-984C-846EC845E546}"/>
              </c:ext>
            </c:extLst>
          </c:dPt>
          <c:dPt>
            <c:idx val="12"/>
            <c:invertIfNegative val="0"/>
            <c:bubble3D val="0"/>
            <c:spPr>
              <a:solidFill>
                <a:schemeClr val="accent6">
                  <a:lumMod val="60000"/>
                  <a:lumOff val="40000"/>
                </a:schemeClr>
              </a:solidFill>
              <a:ln>
                <a:noFill/>
              </a:ln>
              <a:effectLst/>
            </c:spPr>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7-5A19-D146-984C-846EC845E546}"/>
              </c:ext>
            </c:extLst>
          </c:dPt>
          <c:cat>
            <c:strRef>
              <c:f>Sheet1!$A$2:$A$15</c:f>
              <c:strCache>
                <c:ptCount val="14"/>
                <c:pt idx="0">
                  <c:v>Komponente 1</c:v>
                </c:pt>
                <c:pt idx="1">
                  <c:v>Komponente 1 Aktuell</c:v>
                </c:pt>
                <c:pt idx="2">
                  <c:v>Komponente 2</c:v>
                </c:pt>
                <c:pt idx="3">
                  <c:v>Komponente 2 Aktuell</c:v>
                </c:pt>
                <c:pt idx="4">
                  <c:v>Komponente 3</c:v>
                </c:pt>
                <c:pt idx="5">
                  <c:v>Komponente 3 Aktuell</c:v>
                </c:pt>
                <c:pt idx="6">
                  <c:v>Komponente 4</c:v>
                </c:pt>
                <c:pt idx="7">
                  <c:v>Komponente 4 Aktuell</c:v>
                </c:pt>
                <c:pt idx="8">
                  <c:v>Komponente 5</c:v>
                </c:pt>
                <c:pt idx="9">
                  <c:v>Komponente 5 Aktuell</c:v>
                </c:pt>
                <c:pt idx="10">
                  <c:v>Komponente 6</c:v>
                </c:pt>
                <c:pt idx="11">
                  <c:v>Komponente 6 Aktuell</c:v>
                </c:pt>
                <c:pt idx="12">
                  <c:v>Komponente 7</c:v>
                </c:pt>
                <c:pt idx="13">
                  <c:v>Komponente 7 Aktuell</c:v>
                </c:pt>
              </c:strCache>
            </c:strRef>
          </c:cat>
          <c:val>
            <c:numRef>
              <c:f>Sheet1!$B$2:$B$15</c:f>
              <c:numCache>
                <c:formatCode>mm/dd/yy;@</c:formatCode>
                <c:ptCount val="14"/>
                <c:pt idx="0">
                  <c:v>45839</c:v>
                </c:pt>
                <c:pt idx="1">
                  <c:v>45837</c:v>
                </c:pt>
                <c:pt idx="2">
                  <c:v>45830</c:v>
                </c:pt>
                <c:pt idx="3">
                  <c:v>45809</c:v>
                </c:pt>
                <c:pt idx="4">
                  <c:v>45879</c:v>
                </c:pt>
                <c:pt idx="5">
                  <c:v>45881</c:v>
                </c:pt>
                <c:pt idx="6">
                  <c:v>45931</c:v>
                </c:pt>
                <c:pt idx="7">
                  <c:v>45986</c:v>
                </c:pt>
                <c:pt idx="8">
                  <c:v>46001</c:v>
                </c:pt>
                <c:pt idx="9">
                  <c:v>45972</c:v>
                </c:pt>
                <c:pt idx="10">
                  <c:v>45992</c:v>
                </c:pt>
                <c:pt idx="11">
                  <c:v>45992</c:v>
                </c:pt>
                <c:pt idx="12">
                  <c:v>46001</c:v>
                </c:pt>
                <c:pt idx="13">
                  <c:v>46016</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EF4E-7542-90B7-7A624205ECCA}"/>
            </c:ext>
          </c:extLst>
        </c:ser>
        <c:ser>
          <c:idx val="2"/>
          <c:order val="1"/>
          <c:tx>
            <c:strRef>
              <c:f>Sheet1!$C$1</c:f>
              <c:strCache>
                <c:ptCount val="1"/>
                <c:pt idx="0">
                  <c:v>ANFANGEN</c:v>
                </c:pt>
              </c:strCache>
            </c:strRef>
          </c:tx>
          <c:spPr>
            <a:solidFill>
              <a:schemeClr val="bg1"/>
            </a:solidFill>
            <a:ln>
              <a:noFill/>
            </a:ln>
            <a:effectLst/>
          </c:spPr>
          <c:invertIfNegative val="0"/>
          <c:cat>
            <c:strRef>
              <c:f>Sheet1!$A$2:$A$15</c:f>
              <c:strCache>
                <c:ptCount val="14"/>
                <c:pt idx="0">
                  <c:v>Komponente 1</c:v>
                </c:pt>
                <c:pt idx="1">
                  <c:v>Komponente 1 Aktuell</c:v>
                </c:pt>
                <c:pt idx="2">
                  <c:v>Komponente 2</c:v>
                </c:pt>
                <c:pt idx="3">
                  <c:v>Komponente 2 Aktuell</c:v>
                </c:pt>
                <c:pt idx="4">
                  <c:v>Komponente 3</c:v>
                </c:pt>
                <c:pt idx="5">
                  <c:v>Komponente 3 Aktuell</c:v>
                </c:pt>
                <c:pt idx="6">
                  <c:v>Komponente 4</c:v>
                </c:pt>
                <c:pt idx="7">
                  <c:v>Komponente 4 Aktuell</c:v>
                </c:pt>
                <c:pt idx="8">
                  <c:v>Komponente 5</c:v>
                </c:pt>
                <c:pt idx="9">
                  <c:v>Komponente 5 Aktuell</c:v>
                </c:pt>
                <c:pt idx="10">
                  <c:v>Komponente 6</c:v>
                </c:pt>
                <c:pt idx="11">
                  <c:v>Komponente 6 Aktuell</c:v>
                </c:pt>
                <c:pt idx="12">
                  <c:v>Komponente 7</c:v>
                </c:pt>
                <c:pt idx="13">
                  <c:v>Komponente 7 Aktuell</c:v>
                </c:pt>
              </c:strCache>
            </c:strRef>
          </c:cat>
          <c:val>
            <c:numRef>
              <c:f>Sheet1!$C$2:$C$15</c:f>
              <c:numCache>
                <c:formatCode>mm/dd/yy;@</c:formatCode>
                <c:ptCount val="14"/>
                <c:pt idx="0">
                  <c:v>45782</c:v>
                </c:pt>
                <c:pt idx="1">
                  <c:v>45787</c:v>
                </c:pt>
                <c:pt idx="2">
                  <c:v>45818</c:v>
                </c:pt>
                <c:pt idx="3">
                  <c:v>45800</c:v>
                </c:pt>
                <c:pt idx="4">
                  <c:v>45852</c:v>
                </c:pt>
                <c:pt idx="5">
                  <c:v>45852</c:v>
                </c:pt>
                <c:pt idx="6">
                  <c:v>45870</c:v>
                </c:pt>
                <c:pt idx="7">
                  <c:v>45883</c:v>
                </c:pt>
                <c:pt idx="8">
                  <c:v>45901</c:v>
                </c:pt>
                <c:pt idx="9">
                  <c:v>45931</c:v>
                </c:pt>
                <c:pt idx="10">
                  <c:v>45931</c:v>
                </c:pt>
                <c:pt idx="11">
                  <c:v>45931</c:v>
                </c:pt>
                <c:pt idx="12">
                  <c:v>45971</c:v>
                </c:pt>
                <c:pt idx="13">
                  <c:v>45971</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EF4E-7542-90B7-7A624205ECCA}"/>
            </c:ext>
          </c:extLst>
        </c:ser>
        <c:dLbls>
          <c:showLegendKey val="0"/>
          <c:showVal val="0"/>
          <c:showCatName val="0"/>
          <c:showSerName val="0"/>
          <c:showPercent val="0"/>
          <c:showBubbleSize val="0"/>
        </c:dLbls>
        <c:gapWidth val="50"/>
        <c:overlap val="100"/>
        <c:axId val="1334475776"/>
        <c:axId val="1334768784"/>
      </c:barChart>
      <c:catAx>
        <c:axId val="1334475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768784"/>
        <c:crosses val="autoZero"/>
        <c:auto val="1"/>
        <c:lblAlgn val="ctr"/>
        <c:lblOffset val="100"/>
        <c:noMultiLvlLbl val="0"/>
      </c:catAx>
      <c:valAx>
        <c:axId val="1334768784"/>
        <c:scaling>
          <c:orientation val="minMax"/>
          <c:max val="46100"/>
          <c:min val="45770"/>
        </c:scaling>
        <c:delete val="0"/>
        <c:axPos val="t"/>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475776"/>
        <c:crosses val="autoZero"/>
        <c:crossBetween val="between"/>
        <c:majorUnit val="30"/>
      </c:valAx>
      <c:spPr>
        <a:noFill/>
        <a:ln>
          <a:noFill/>
        </a:ln>
        <a:effectLst/>
      </c:spPr>
    </c:plotArea>
    <c:plotVisOnly val="1"/>
    <c:dispBlanksAs val="gap"/>
    <c:extLst xmlns:c16r3="http://schemas.microsoft.com/office/drawing/2017/03/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173021618256055"/>
          <c:y val="6.2148617167634715E-2"/>
          <c:w val="0.51429519571391469"/>
          <c:h val="0.93785138283236524"/>
        </c:manualLayout>
      </c:layout>
      <c:pieChart>
        <c:varyColors val="1"/>
        <c:ser>
          <c:idx val="0"/>
          <c:order val="0"/>
          <c:tx>
            <c:strRef>
              <c:f>Sheet1!$B$1</c:f>
              <c:strCache>
                <c:ptCount val="1"/>
                <c:pt idx="0">
                  <c:v>AUSGEGEBENER BETRAG </c:v>
                </c:pt>
              </c:strCache>
            </c:strRef>
          </c:tx>
          <c:spPr>
            <a:ln>
              <a:noFill/>
            </a:ln>
          </c:spPr>
          <c:dPt>
            <c:idx val="0"/>
            <c:bubble3D val="0"/>
            <c:spPr>
              <a:solidFill>
                <a:schemeClr val="accent1"/>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EAD1-6B48-BAB6-3A167ABB94C4}"/>
              </c:ext>
            </c:extLst>
          </c:dPt>
          <c:dPt>
            <c:idx val="1"/>
            <c:bubble3D val="0"/>
            <c:spPr>
              <a:solidFill>
                <a:schemeClr val="accent2"/>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EAD1-6B48-BAB6-3A167ABB94C4}"/>
              </c:ext>
            </c:extLst>
          </c:dPt>
          <c:dPt>
            <c:idx val="2"/>
            <c:bubble3D val="0"/>
            <c:spPr>
              <a:solidFill>
                <a:schemeClr val="accent3"/>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5-EAD1-6B48-BAB6-3A167ABB94C4}"/>
              </c:ext>
            </c:extLst>
          </c:dPt>
          <c:dPt>
            <c:idx val="3"/>
            <c:bubble3D val="0"/>
            <c:spPr>
              <a:solidFill>
                <a:schemeClr val="accent4"/>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7-EAD1-6B48-BAB6-3A167ABB94C4}"/>
              </c:ext>
            </c:extLst>
          </c:dPt>
          <c:dPt>
            <c:idx val="4"/>
            <c:bubble3D val="0"/>
            <c:spPr>
              <a:solidFill>
                <a:schemeClr val="accent5"/>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9-EAD1-6B48-BAB6-3A167ABB94C4}"/>
              </c:ext>
            </c:extLst>
          </c:dPt>
          <c:dPt>
            <c:idx val="5"/>
            <c:bubble3D val="0"/>
            <c:spPr>
              <a:solidFill>
                <a:schemeClr val="accent6"/>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B-EAD1-6B48-BAB6-3A167ABB94C4}"/>
              </c:ext>
            </c:extLst>
          </c:dPt>
          <c:dPt>
            <c:idx val="6"/>
            <c:bubble3D val="0"/>
            <c:spPr>
              <a:solidFill>
                <a:schemeClr val="accent1">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D-EAD1-6B48-BAB6-3A167ABB94C4}"/>
              </c:ext>
            </c:extLst>
          </c:dPt>
          <c:dPt>
            <c:idx val="7"/>
            <c:bubble3D val="0"/>
            <c:spPr>
              <a:solidFill>
                <a:schemeClr val="accent2">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F-EAD1-6B48-BAB6-3A167ABB94C4}"/>
              </c:ext>
            </c:extLst>
          </c:dPt>
          <c:dPt>
            <c:idx val="8"/>
            <c:bubble3D val="0"/>
            <c:spPr>
              <a:solidFill>
                <a:schemeClr val="accent3">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1-EAD1-6B48-BAB6-3A167ABB94C4}"/>
              </c:ext>
            </c:extLst>
          </c:dPt>
          <c:dPt>
            <c:idx val="9"/>
            <c:bubble3D val="0"/>
            <c:spPr>
              <a:solidFill>
                <a:schemeClr val="accent4">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3-EAD1-6B48-BAB6-3A167ABB94C4}"/>
              </c:ext>
            </c:extLst>
          </c:dPt>
          <c:dPt>
            <c:idx val="10"/>
            <c:bubble3D val="0"/>
            <c:spPr>
              <a:solidFill>
                <a:schemeClr val="accent5">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5-EAD1-6B48-BAB6-3A167ABB94C4}"/>
              </c:ext>
            </c:extLst>
          </c:dPt>
          <c:dPt>
            <c:idx val="11"/>
            <c:bubble3D val="0"/>
            <c:spPr>
              <a:solidFill>
                <a:schemeClr val="accent6">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7-EAD1-6B48-BAB6-3A167ABB94C4}"/>
              </c:ext>
            </c:extLst>
          </c:dPt>
          <c:dPt>
            <c:idx val="12"/>
            <c:bubble3D val="0"/>
            <c:spPr>
              <a:solidFill>
                <a:schemeClr val="accent1">
                  <a:lumMod val="80000"/>
                  <a:lumOff val="2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9-EAD1-6B48-BAB6-3A167ABB94C4}"/>
              </c:ext>
            </c:extLst>
          </c:dPt>
          <c:dPt>
            <c:idx val="13"/>
            <c:bubble3D val="0"/>
            <c:spPr>
              <a:solidFill>
                <a:schemeClr val="accent2">
                  <a:lumMod val="80000"/>
                  <a:lumOff val="2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B-EAD1-6B48-BAB6-3A167ABB94C4}"/>
              </c:ext>
            </c:extLst>
          </c:dPt>
          <c:dLbls>
            <c:dLbl>
              <c:idx val="11"/>
              <c:delete val="1"/>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5="http://schemas.microsoft.com/office/drawing/2012/chart" uri="{CE6537A1-D6FC-4f65-9D91-7224C49458BB}"/>
                <c:ext xmlns:c16="http://schemas.microsoft.com/office/drawing/2014/chart" uri="{C3380CC4-5D6E-409C-BE32-E72D297353CC}">
                  <c16:uniqueId val="{00000017-EAD1-6B48-BAB6-3A167ABB94C4}"/>
                </c:ext>
              </c:extLst>
            </c:dLbl>
            <c:dLbl>
              <c:idx val="12"/>
              <c:delete val="1"/>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5="http://schemas.microsoft.com/office/drawing/2012/chart" uri="{CE6537A1-D6FC-4f65-9D91-7224C49458BB}"/>
                <c:ext xmlns:c16="http://schemas.microsoft.com/office/drawing/2014/chart" uri="{C3380CC4-5D6E-409C-BE32-E72D297353CC}">
                  <c16:uniqueId val="{00000019-EAD1-6B48-BAB6-3A167ABB94C4}"/>
                </c:ext>
              </c:extLst>
            </c:dLbl>
            <c:dLbl>
              <c:idx val="13"/>
              <c:delete val="1"/>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5="http://schemas.microsoft.com/office/drawing/2012/chart" uri="{CE6537A1-D6FC-4f65-9D91-7224C49458BB}"/>
                <c:ext xmlns:c16="http://schemas.microsoft.com/office/drawing/2014/chart" uri="{C3380CC4-5D6E-409C-BE32-E72D297353CC}">
                  <c16:uniqueId val="{0000001B-EAD1-6B48-BAB6-3A167ABB94C4}"/>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5="http://schemas.microsoft.com/office/drawing/2012/chart" uri="{CE6537A1-D6FC-4f65-9D91-7224C49458BB}"/>
            </c:extLst>
          </c:dLbls>
          <c:cat>
            <c:strRef>
              <c:f>Sheet1!$A$2:$A$9</c:f>
              <c:strCache>
                <c:ptCount val="8"/>
                <c:pt idx="0">
                  <c:v>HAUSHALTSPOSTEN 1</c:v>
                </c:pt>
                <c:pt idx="1">
                  <c:v>HAUSHALTSPOSTEN 2</c:v>
                </c:pt>
                <c:pt idx="2">
                  <c:v>HAUSHALTSPOSTEN 3</c:v>
                </c:pt>
                <c:pt idx="3">
                  <c:v>HAUSHALTSPOSTEN 4</c:v>
                </c:pt>
                <c:pt idx="4">
                  <c:v>HAUSHALTSPOSTEN 5</c:v>
                </c:pt>
                <c:pt idx="5">
                  <c:v>HAUSHALTSPOSTEN 6</c:v>
                </c:pt>
                <c:pt idx="6">
                  <c:v>HAUSHALTSPOSTEN 7</c:v>
                </c:pt>
                <c:pt idx="7">
                  <c:v>HAUSHALTSPOSTEN 8</c:v>
                </c:pt>
              </c:strCache>
            </c:strRef>
          </c:cat>
          <c:val>
            <c:numRef>
              <c:f>Sheet1!$B$2:$B$9</c:f>
              <c:numCache>
                <c:formatCode>_("$"* #,##0.00_);_("$"* \(#,##0.00\);_("$"* "-"??_);_(@_)</c:formatCode>
                <c:ptCount val="8"/>
                <c:pt idx="0">
                  <c:v>450</c:v>
                </c:pt>
                <c:pt idx="1">
                  <c:v>220</c:v>
                </c:pt>
                <c:pt idx="2">
                  <c:v>1102.56</c:v>
                </c:pt>
                <c:pt idx="3">
                  <c:v>400</c:v>
                </c:pt>
                <c:pt idx="4">
                  <c:v>765.09</c:v>
                </c:pt>
                <c:pt idx="5">
                  <c:v>430</c:v>
                </c:pt>
                <c:pt idx="6">
                  <c:v>234.98</c:v>
                </c:pt>
                <c:pt idx="7">
                  <c:v>800.04</c:v>
                </c:pt>
              </c:numCache>
            </c:numRef>
          </c:val>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5D2D-454B-BE49-879E26930A1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73345980576149905"/>
          <c:y val="0.17068007243423058"/>
          <c:w val="0.24702766094479284"/>
          <c:h val="0.7455398896351402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Anzahl der Risiken</c:v>
                </c:pt>
              </c:strCache>
            </c:strRef>
          </c:tx>
          <c:spPr>
            <a:solidFill>
              <a:schemeClr val="accent1"/>
            </a:solidFill>
            <a:ln>
              <a:noFill/>
            </a:ln>
            <a:effectLst/>
          </c:spPr>
          <c:invertIfNegative val="0"/>
          <c:dPt>
            <c:idx val="0"/>
            <c:invertIfNegative val="0"/>
            <c:bubble3D val="0"/>
            <c:spPr>
              <a:solidFill>
                <a:srgbClr val="C00000"/>
              </a:solidFill>
              <a:ln>
                <a:noFill/>
              </a:ln>
              <a:effectLst/>
            </c:spPr>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2AD0-BF47-99CB-8F5F940FDDD8}"/>
              </c:ext>
            </c:extLst>
          </c:dPt>
          <c:dPt>
            <c:idx val="1"/>
            <c:invertIfNegative val="0"/>
            <c:bubble3D val="0"/>
            <c:spPr>
              <a:solidFill>
                <a:schemeClr val="accent2">
                  <a:lumMod val="60000"/>
                  <a:lumOff val="40000"/>
                </a:schemeClr>
              </a:solidFill>
              <a:ln>
                <a:noFill/>
              </a:ln>
              <a:effectLst/>
            </c:spPr>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2AD0-BF47-99CB-8F5F940FDDD8}"/>
              </c:ext>
            </c:extLst>
          </c:dPt>
          <c:dPt>
            <c:idx val="2"/>
            <c:invertIfNegative val="0"/>
            <c:bubble3D val="0"/>
            <c:spPr>
              <a:solidFill>
                <a:srgbClr val="92D050"/>
              </a:solidFill>
              <a:ln>
                <a:noFill/>
              </a:ln>
              <a:effectLst/>
            </c:spPr>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5-2AD0-BF47-99CB-8F5F940FDDD8}"/>
              </c:ext>
            </c:extLst>
          </c:dPt>
          <c:cat>
            <c:strRef>
              <c:f>Sheet1!$A$2:$A$5</c:f>
              <c:strCache>
                <c:ptCount val="4"/>
                <c:pt idx="0">
                  <c:v>Hoch</c:v>
                </c:pt>
                <c:pt idx="1">
                  <c:v>Mittel</c:v>
                </c:pt>
                <c:pt idx="2">
                  <c:v>Niedrig</c:v>
                </c:pt>
                <c:pt idx="3">
                  <c:v>Potenziell</c:v>
                </c:pt>
              </c:strCache>
            </c:strRef>
          </c:cat>
          <c:val>
            <c:numRef>
              <c:f>Sheet1!$B$2:$B$5</c:f>
              <c:numCache>
                <c:formatCode>General</c:formatCode>
                <c:ptCount val="4"/>
                <c:pt idx="0">
                  <c:v>12</c:v>
                </c:pt>
                <c:pt idx="1">
                  <c:v>8</c:v>
                </c:pt>
                <c:pt idx="2">
                  <c:v>5</c:v>
                </c:pt>
                <c:pt idx="3">
                  <c:v>22</c:v>
                </c:pt>
              </c:numCache>
            </c:numRef>
          </c:val>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6-2AD0-BF47-99CB-8F5F940FDDD8}"/>
            </c:ext>
          </c:extLst>
        </c:ser>
        <c:dLbls>
          <c:showLegendKey val="0"/>
          <c:showVal val="0"/>
          <c:showCatName val="0"/>
          <c:showSerName val="0"/>
          <c:showPercent val="0"/>
          <c:showBubbleSize val="0"/>
        </c:dLbls>
        <c:gapWidth val="219"/>
        <c:overlap val="-5"/>
        <c:axId val="202755712"/>
        <c:axId val="202750816"/>
      </c:barChart>
      <c:catAx>
        <c:axId val="202755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202750816"/>
        <c:crosses val="autoZero"/>
        <c:auto val="1"/>
        <c:lblAlgn val="ctr"/>
        <c:lblOffset val="100"/>
        <c:noMultiLvlLbl val="0"/>
      </c:catAx>
      <c:valAx>
        <c:axId val="202750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Century Gothic" panose="020B0502020202020204" pitchFamily="34" charset="0"/>
                <a:ea typeface="+mn-ea"/>
                <a:cs typeface="+mn-cs"/>
              </a:defRPr>
            </a:pPr>
            <a:endParaRPr lang="en-US"/>
          </a:p>
        </c:txPr>
        <c:crossAx val="202755712"/>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Anzahl der Ausgaben</c:v>
                </c:pt>
              </c:strCache>
            </c:strRef>
          </c:tx>
          <c:spPr>
            <a:solidFill>
              <a:schemeClr val="accent1"/>
            </a:solidFill>
            <a:ln>
              <a:noFill/>
            </a:ln>
            <a:effectLst/>
          </c:spPr>
          <c:invertIfNegative val="0"/>
          <c:dPt>
            <c:idx val="0"/>
            <c:invertIfNegative val="0"/>
            <c:bubble3D val="0"/>
            <c:spPr>
              <a:solidFill>
                <a:srgbClr val="C00000"/>
              </a:solidFill>
              <a:ln>
                <a:noFill/>
              </a:ln>
              <a:effectLst/>
            </c:spPr>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2AD0-BF47-99CB-8F5F940FDDD8}"/>
              </c:ext>
            </c:extLst>
          </c:dPt>
          <c:dPt>
            <c:idx val="1"/>
            <c:invertIfNegative val="0"/>
            <c:bubble3D val="0"/>
            <c:spPr>
              <a:solidFill>
                <a:schemeClr val="accent2">
                  <a:lumMod val="60000"/>
                  <a:lumOff val="40000"/>
                </a:schemeClr>
              </a:solidFill>
              <a:ln>
                <a:noFill/>
              </a:ln>
              <a:effectLst/>
            </c:spPr>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2AD0-BF47-99CB-8F5F940FDDD8}"/>
              </c:ext>
            </c:extLst>
          </c:dPt>
          <c:dPt>
            <c:idx val="2"/>
            <c:invertIfNegative val="0"/>
            <c:bubble3D val="0"/>
            <c:spPr>
              <a:solidFill>
                <a:srgbClr val="92D050"/>
              </a:solidFill>
              <a:ln>
                <a:noFill/>
              </a:ln>
              <a:effectLst/>
            </c:spPr>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5-2AD0-BF47-99CB-8F5F940FDDD8}"/>
              </c:ext>
            </c:extLst>
          </c:dPt>
          <c:cat>
            <c:strRef>
              <c:f>Sheet1!$A$2:$A$4</c:f>
              <c:strCache>
                <c:ptCount val="3"/>
                <c:pt idx="0">
                  <c:v>Hoch</c:v>
                </c:pt>
                <c:pt idx="1">
                  <c:v>Mittel</c:v>
                </c:pt>
                <c:pt idx="2">
                  <c:v>Niedrig</c:v>
                </c:pt>
              </c:strCache>
            </c:strRef>
          </c:cat>
          <c:val>
            <c:numRef>
              <c:f>Sheet1!$B$2:$B$4</c:f>
              <c:numCache>
                <c:formatCode>General</c:formatCode>
                <c:ptCount val="3"/>
                <c:pt idx="0">
                  <c:v>4</c:v>
                </c:pt>
                <c:pt idx="1">
                  <c:v>5</c:v>
                </c:pt>
                <c:pt idx="2">
                  <c:v>5</c:v>
                </c:pt>
              </c:numCache>
            </c:numRef>
          </c:val>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6-2AD0-BF47-99CB-8F5F940FDDD8}"/>
            </c:ext>
          </c:extLst>
        </c:ser>
        <c:dLbls>
          <c:showLegendKey val="0"/>
          <c:showVal val="0"/>
          <c:showCatName val="0"/>
          <c:showSerName val="0"/>
          <c:showPercent val="0"/>
          <c:showBubbleSize val="0"/>
        </c:dLbls>
        <c:gapWidth val="219"/>
        <c:overlap val="-5"/>
        <c:axId val="202755712"/>
        <c:axId val="202750816"/>
      </c:barChart>
      <c:catAx>
        <c:axId val="202755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202750816"/>
        <c:crosses val="autoZero"/>
        <c:auto val="1"/>
        <c:lblAlgn val="ctr"/>
        <c:lblOffset val="100"/>
        <c:noMultiLvlLbl val="0"/>
      </c:catAx>
      <c:valAx>
        <c:axId val="202750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Century Gothic" panose="020B0502020202020204" pitchFamily="34" charset="0"/>
                <a:ea typeface="+mn-ea"/>
                <a:cs typeface="+mn-cs"/>
              </a:defRPr>
            </a:pPr>
            <a:endParaRPr lang="en-US"/>
          </a:p>
        </c:txPr>
        <c:crossAx val="202755712"/>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2"/>
          <c:order val="0"/>
          <c:tx>
            <c:strRef>
              <c:f>Sheet1!$B$1</c:f>
              <c:strCache>
                <c:ptCount val="1"/>
                <c:pt idx="0">
                  <c:v># der TAGE</c:v>
                </c:pt>
              </c:strCache>
            </c:strRef>
          </c:tx>
          <c:spPr>
            <a:solidFill>
              <a:schemeClr val="accent6">
                <a:lumMod val="75000"/>
              </a:schemeClr>
            </a:solidFill>
          </c:spPr>
          <c:invertIfNegative val="0"/>
          <c:dPt>
            <c:idx val="0"/>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CE08-9A4F-9F62-F9645D7C84B3}"/>
              </c:ext>
            </c:extLst>
          </c:dPt>
          <c:dPt>
            <c:idx val="1"/>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CE08-9A4F-9F62-F9645D7C84B3}"/>
              </c:ext>
            </c:extLst>
          </c:dPt>
          <c:dPt>
            <c:idx val="2"/>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5-CE08-9A4F-9F62-F9645D7C84B3}"/>
              </c:ext>
            </c:extLst>
          </c:dPt>
          <c:dPt>
            <c:idx val="3"/>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7-CE08-9A4F-9F62-F9645D7C84B3}"/>
              </c:ext>
            </c:extLst>
          </c:dPt>
          <c:dPt>
            <c:idx val="4"/>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9-CE08-9A4F-9F62-F9645D7C84B3}"/>
              </c:ext>
            </c:extLst>
          </c:dPt>
          <c:dPt>
            <c:idx val="5"/>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B-CE08-9A4F-9F62-F9645D7C84B3}"/>
              </c:ext>
            </c:extLst>
          </c:dPt>
          <c:dPt>
            <c:idx val="6"/>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D-CE08-9A4F-9F62-F9645D7C84B3}"/>
              </c:ext>
            </c:extLst>
          </c:dPt>
          <c:dPt>
            <c:idx val="7"/>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F-CE08-9A4F-9F62-F9645D7C84B3}"/>
              </c:ext>
            </c:extLst>
          </c:dPt>
          <c:dPt>
            <c:idx val="8"/>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1-CE08-9A4F-9F62-F9645D7C84B3}"/>
              </c:ext>
            </c:extLst>
          </c:dPt>
          <c:dPt>
            <c:idx val="9"/>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3-CE08-9A4F-9F62-F9645D7C84B3}"/>
              </c:ext>
            </c:extLst>
          </c:dPt>
          <c:dPt>
            <c:idx val="10"/>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5-CE08-9A4F-9F62-F9645D7C84B3}"/>
              </c:ext>
            </c:extLst>
          </c:dPt>
          <c:dPt>
            <c:idx val="11"/>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7-CE08-9A4F-9F62-F9645D7C84B3}"/>
              </c:ext>
            </c:extLst>
          </c:dPt>
          <c:dPt>
            <c:idx val="12"/>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9-CE08-9A4F-9F62-F9645D7C84B3}"/>
              </c:ext>
            </c:extLst>
          </c:dPt>
          <c:dPt>
            <c:idx val="13"/>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B-CE08-9A4F-9F62-F9645D7C84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Ressource 1</c:v>
                </c:pt>
                <c:pt idx="1">
                  <c:v>Ressource 2</c:v>
                </c:pt>
                <c:pt idx="2">
                  <c:v>Ressource 3</c:v>
                </c:pt>
                <c:pt idx="3">
                  <c:v>Ressource 4</c:v>
                </c:pt>
                <c:pt idx="4">
                  <c:v>Ressource 5</c:v>
                </c:pt>
                <c:pt idx="5">
                  <c:v>Ressource 6</c:v>
                </c:pt>
                <c:pt idx="6">
                  <c:v>Ressource 7</c:v>
                </c:pt>
                <c:pt idx="7">
                  <c:v>Ressource 8</c:v>
                </c:pt>
                <c:pt idx="8">
                  <c:v>Ressource 9</c:v>
                </c:pt>
                <c:pt idx="9">
                  <c:v>Ressource 10</c:v>
                </c:pt>
                <c:pt idx="10">
                  <c:v>Ressource 11</c:v>
                </c:pt>
                <c:pt idx="11">
                  <c:v>Ressource 12</c:v>
                </c:pt>
                <c:pt idx="12">
                  <c:v>Ressource 13</c:v>
                </c:pt>
                <c:pt idx="13">
                  <c:v>Ressource 14</c:v>
                </c:pt>
              </c:strCache>
            </c:strRef>
          </c:cat>
          <c:val>
            <c:numRef>
              <c:f>Sheet1!$B$2:$B$15</c:f>
              <c:numCache>
                <c:formatCode>_("$"* #,##0.00_);_("$"* \(#,##0.00\);_("$"* "-"??_);_(@_)</c:formatCode>
                <c:ptCount val="14"/>
                <c:pt idx="0">
                  <c:v>1100</c:v>
                </c:pt>
                <c:pt idx="1">
                  <c:v>8405</c:v>
                </c:pt>
                <c:pt idx="2">
                  <c:v>4532</c:v>
                </c:pt>
                <c:pt idx="3">
                  <c:v>4567</c:v>
                </c:pt>
                <c:pt idx="4">
                  <c:v>23423</c:v>
                </c:pt>
                <c:pt idx="5">
                  <c:v>3578</c:v>
                </c:pt>
                <c:pt idx="6">
                  <c:v>8762</c:v>
                </c:pt>
                <c:pt idx="7">
                  <c:v>456</c:v>
                </c:pt>
                <c:pt idx="8">
                  <c:v>1238</c:v>
                </c:pt>
                <c:pt idx="9">
                  <c:v>9823</c:v>
                </c:pt>
                <c:pt idx="10">
                  <c:v>54</c:v>
                </c:pt>
                <c:pt idx="11">
                  <c:v>4567</c:v>
                </c:pt>
                <c:pt idx="12">
                  <c:v>761</c:v>
                </c:pt>
                <c:pt idx="13">
                  <c:v>789</c:v>
                </c:pt>
              </c:numCache>
            </c:numRef>
          </c:val>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4990-A94B-88FE-4F35F4F9183E}"/>
            </c:ext>
          </c:extLst>
        </c:ser>
        <c:dLbls>
          <c:showLegendKey val="0"/>
          <c:showVal val="0"/>
          <c:showCatName val="0"/>
          <c:showSerName val="0"/>
          <c:showPercent val="0"/>
          <c:showBubbleSize val="0"/>
        </c:dLbls>
        <c:gapWidth val="50"/>
        <c:axId val="1205897104"/>
        <c:axId val="1338991040"/>
      </c:barChart>
      <c:catAx>
        <c:axId val="120589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8991040"/>
        <c:crosses val="autoZero"/>
        <c:auto val="1"/>
        <c:lblAlgn val="ctr"/>
        <c:lblOffset val="100"/>
        <c:noMultiLvlLbl val="0"/>
      </c:catAx>
      <c:valAx>
        <c:axId val="1338991040"/>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205897104"/>
        <c:crosses val="autoZero"/>
        <c:crossBetween val="between"/>
      </c:valAx>
      <c:spPr>
        <a:noFill/>
        <a:ln>
          <a:noFill/>
        </a:ln>
        <a:effectLst/>
      </c:spPr>
    </c:plotArea>
    <c:plotVisOnly val="1"/>
    <c:dispBlanksAs val="gap"/>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331472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VORLAGE FÜR DIE AKTUALISIERUNG DES CEO-PROJEKTS</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584775"/>
          </a:xfrm>
          <a:prstGeom prst="rect">
            <a:avLst/>
          </a:prstGeom>
          <a:noFill/>
        </p:spPr>
        <p:txBody>
          <a:bodyPr wrap="square" rtlCol="0">
            <a:spAutoFit/>
          </a:bodyPr>
          <a:lstStyle/>
          <a:p>
            <a:r>
              <a:rPr lang="de" sz="3200" dirty="0">
                <a:latin typeface="Century Gothic" panose="020B0502020202020204" pitchFamily="34" charset="0"/>
              </a:rPr>
              <a:t>VORLAGE FÜR DIE AKTUALISIERUNG DES CEO-PROJEKTS</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de" sz="3600" dirty="0">
                <a:solidFill>
                  <a:schemeClr val="tx2">
                    <a:lumMod val="50000"/>
                  </a:schemeClr>
                </a:solidFill>
                <a:latin typeface="Century Gothic" panose="020B0502020202020204" pitchFamily="34" charset="0"/>
              </a:rPr>
              <a:t>FIRMENNAME</a:t>
            </a:r>
          </a:p>
          <a:p>
            <a:r>
              <a:rPr lang="en-US" sz="2000" dirty="0">
                <a:solidFill>
                  <a:schemeClr val="tx2"/>
                </a:solidFill>
                <a:latin typeface="Century Gothic" panose="020B0502020202020204" pitchFamily="34" charset="0"/>
              </a:rPr>
              <a:t> </a:t>
            </a:r>
          </a:p>
          <a:p>
            <a:r>
              <a:rPr lang="de"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de" sz="1400" dirty="0">
                <a:solidFill>
                  <a:schemeClr val="tx2"/>
                </a:solidFill>
                <a:latin typeface="Century Gothic" panose="020B0502020202020204" pitchFamily="34" charset="0"/>
              </a:rPr>
              <a:t>Adresse</a:t>
            </a:r>
          </a:p>
          <a:p>
            <a:r>
              <a:rPr lang="de" sz="1400" dirty="0">
                <a:solidFill>
                  <a:schemeClr val="tx2"/>
                </a:solidFill>
                <a:latin typeface="Century Gothic" panose="020B0502020202020204" pitchFamily="34" charset="0"/>
              </a:rPr>
              <a:t>Kontakt Telefon</a:t>
            </a:r>
          </a:p>
          <a:p>
            <a:r>
              <a:rPr lang="de" sz="1400" dirty="0">
                <a:solidFill>
                  <a:schemeClr val="tx2"/>
                </a:solidFill>
                <a:latin typeface="Century Gothic" panose="020B0502020202020204" pitchFamily="34" charset="0"/>
              </a:rPr>
              <a:t>Webadresse</a:t>
            </a:r>
          </a:p>
          <a:p>
            <a:r>
              <a:rPr lang="de" sz="1400" dirty="0">
                <a:solidFill>
                  <a:schemeClr val="tx2"/>
                </a:solidFill>
                <a:latin typeface="Century Gothic" panose="020B0502020202020204" pitchFamily="34" charset="0"/>
              </a:rPr>
              <a:t>E-Mail-Adresse</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de" sz="4400" b="1" dirty="0">
                  <a:solidFill>
                    <a:schemeClr val="bg1"/>
                  </a:solidFill>
                  <a:latin typeface="Century Gothic" panose="020B0502020202020204" pitchFamily="34" charset="0"/>
                </a:rPr>
                <a:t>DEIN</a:t>
              </a:r>
            </a:p>
            <a:p>
              <a:pPr algn="ctr"/>
              <a:r>
                <a:rPr lang="de"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de" sz="800" dirty="0">
                          <a:solidFill>
                            <a:sysClr val="windowText" lastClr="000000"/>
                          </a:solidFill>
                          <a:effectLst/>
                          <a:latin typeface="Century Gothic" panose="020B0502020202020204" pitchFamily="34" charset="0"/>
                        </a:rPr>
                        <a:t>VORBEREITET VON</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de" sz="800" b="1" dirty="0">
                          <a:solidFill>
                            <a:sysClr val="windowText" lastClr="000000"/>
                          </a:solidFill>
                          <a:effectLst/>
                          <a:latin typeface="Century Gothic" panose="020B0502020202020204" pitchFamily="34" charset="0"/>
                        </a:rPr>
                        <a:t>TITEL</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de" sz="800" b="1" dirty="0">
                          <a:solidFill>
                            <a:sysClr val="windowText" lastClr="000000"/>
                          </a:solidFill>
                          <a:effectLst/>
                          <a:latin typeface="Century Gothic" panose="020B0502020202020204" pitchFamily="34" charset="0"/>
                        </a:rPr>
                        <a:t>DATUM</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de" sz="800" dirty="0">
                          <a:solidFill>
                            <a:sysClr val="windowText" lastClr="000000"/>
                          </a:solidFill>
                          <a:effectLst/>
                          <a:latin typeface="Century Gothic" panose="020B0502020202020204" pitchFamily="34" charset="0"/>
                        </a:rPr>
                        <a:t>GENEHMIGT VON</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de" sz="800" b="1" dirty="0">
                          <a:solidFill>
                            <a:sysClr val="windowText" lastClr="000000"/>
                          </a:solidFill>
                          <a:effectLst/>
                          <a:latin typeface="Century Gothic" panose="020B0502020202020204" pitchFamily="34" charset="0"/>
                        </a:rPr>
                        <a:t>TITEL</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de" sz="800" b="1" dirty="0">
                          <a:solidFill>
                            <a:sysClr val="windowText" lastClr="000000"/>
                          </a:solidFill>
                          <a:effectLst/>
                          <a:latin typeface="Century Gothic" panose="020B0502020202020204" pitchFamily="34" charset="0"/>
                        </a:rPr>
                        <a:t>DATUM</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de" sz="1400" b="1" u="none" strike="noStrike" dirty="0">
                          <a:solidFill>
                            <a:schemeClr val="bg1"/>
                          </a:solidFill>
                          <a:effectLst/>
                          <a:latin typeface="Century Gothic" panose="020B0502020202020204" pitchFamily="34" charset="0"/>
                        </a:rPr>
                        <a:t>TISCH</a:t>
                      </a:r>
                    </a:p>
                    <a:p>
                      <a:pPr algn="l" fontAlgn="b"/>
                      <a:r>
                        <a:rPr lang="de" sz="1400" b="1" i="0" u="none" strike="noStrike" dirty="0">
                          <a:solidFill>
                            <a:schemeClr val="bg1"/>
                          </a:solidFill>
                          <a:effectLst/>
                          <a:latin typeface="Century Gothic" panose="020B0502020202020204" pitchFamily="34" charset="0"/>
                        </a:rPr>
                        <a:t>Von</a:t>
                      </a:r>
                    </a:p>
                    <a:p>
                      <a:pPr algn="l" fontAlgn="b"/>
                      <a:r>
                        <a:rPr lang="de" sz="1400" b="1" i="0" u="none" strike="noStrike" dirty="0">
                          <a:solidFill>
                            <a:schemeClr val="bg1"/>
                          </a:solidFill>
                          <a:effectLst/>
                          <a:latin typeface="Century Gothic" panose="020B0502020202020204" pitchFamily="34" charset="0"/>
                        </a:rPr>
                        <a:t>INHALT</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UPDATE DES CEO-PROJEKTS | INHALTSVERZEICHNIS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2803781"/>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de" sz="2000" dirty="0">
                <a:latin typeface="Century Gothic" panose="020B0502020202020204" pitchFamily="34" charset="0"/>
              </a:rPr>
              <a:t>Projektdetails und Komponenten</a:t>
            </a:r>
          </a:p>
          <a:p>
            <a:pPr marL="342900" indent="-342900">
              <a:lnSpc>
                <a:spcPct val="150000"/>
              </a:lnSpc>
              <a:buFont typeface="Arial" panose="020B0604020202020204" pitchFamily="34" charset="0"/>
              <a:buChar char="•"/>
            </a:pPr>
            <a:r>
              <a:rPr lang="de" sz="2000" dirty="0">
                <a:latin typeface="Century Gothic" panose="020B0502020202020204" pitchFamily="34" charset="0"/>
              </a:rPr>
              <a:t>Geplanter und tatsächlicher Fortschritt </a:t>
            </a:r>
          </a:p>
          <a:p>
            <a:pPr marL="342900" indent="-342900">
              <a:lnSpc>
                <a:spcPct val="150000"/>
              </a:lnSpc>
              <a:buFont typeface="Arial" panose="020B0604020202020204" pitchFamily="34" charset="0"/>
              <a:buChar char="•"/>
            </a:pPr>
            <a:r>
              <a:rPr lang="de" sz="2000" dirty="0">
                <a:latin typeface="Century Gothic" panose="020B0502020202020204" pitchFamily="34" charset="0"/>
              </a:rPr>
              <a:t>Aufschlüsselung der Haushaltsmittel</a:t>
            </a:r>
          </a:p>
          <a:p>
            <a:pPr marL="342900" indent="-342900">
              <a:lnSpc>
                <a:spcPct val="150000"/>
              </a:lnSpc>
              <a:buFont typeface="Arial" panose="020B0604020202020204" pitchFamily="34" charset="0"/>
              <a:buChar char="•"/>
            </a:pPr>
            <a:r>
              <a:rPr lang="de" sz="2000" dirty="0">
                <a:latin typeface="Century Gothic" panose="020B0502020202020204" pitchFamily="34" charset="0"/>
              </a:rPr>
              <a:t>Anzahl der Risiken/Probleme</a:t>
            </a:r>
          </a:p>
          <a:p>
            <a:pPr marL="342900" indent="-342900">
              <a:lnSpc>
                <a:spcPct val="150000"/>
              </a:lnSpc>
              <a:buFont typeface="Arial" panose="020B0604020202020204" pitchFamily="34" charset="0"/>
              <a:buChar char="•"/>
            </a:pPr>
            <a:r>
              <a:rPr lang="de" sz="2000" dirty="0">
                <a:latin typeface="Century Gothic" panose="020B0502020202020204" pitchFamily="34" charset="0"/>
              </a:rPr>
              <a:t>Geldmittel</a:t>
            </a:r>
          </a:p>
          <a:p>
            <a:pPr marL="342900" indent="-342900">
              <a:lnSpc>
                <a:spcPct val="150000"/>
              </a:lnSpc>
              <a:buFont typeface="Arial" panose="020B0604020202020204" pitchFamily="34" charset="0"/>
              <a:buChar char="•"/>
            </a:pPr>
            <a:r>
              <a:rPr lang="de" sz="2000" dirty="0">
                <a:latin typeface="Century Gothic" panose="020B0502020202020204" pitchFamily="34" charset="0"/>
              </a:rPr>
              <a:t>Kommentare</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EF65D44-666B-694E-A122-AE70E100598C}"/>
              </a:ext>
            </a:extLst>
          </p:cNvPr>
          <p:cNvGraphicFramePr>
            <a:graphicFrameLocks noGrp="1"/>
          </p:cNvGraphicFramePr>
          <p:nvPr>
            <p:extLst>
              <p:ext uri="{D42A27DB-BD31-4B8C-83A1-F6EECF244321}">
                <p14:modId xmlns:p14="http://schemas.microsoft.com/office/powerpoint/2010/main" val="2850006406"/>
              </p:ext>
            </p:extLst>
          </p:nvPr>
        </p:nvGraphicFramePr>
        <p:xfrm>
          <a:off x="359770" y="359960"/>
          <a:ext cx="11431896" cy="1141293"/>
        </p:xfrm>
        <a:graphic>
          <a:graphicData uri="http://schemas.openxmlformats.org/drawingml/2006/table">
            <a:tbl>
              <a:tblPr>
                <a:tableStyleId>{5C22544A-7EE6-4342-B048-85BDC9FD1C3A}</a:tableStyleId>
              </a:tblPr>
              <a:tblGrid>
                <a:gridCol w="1562051">
                  <a:extLst>
                    <a:ext uri="{9D8B030D-6E8A-4147-A177-3AD203B41FA5}">
                      <a16:colId xmlns:a16="http://schemas.microsoft.com/office/drawing/2014/main" val="3324479843"/>
                    </a:ext>
                  </a:extLst>
                </a:gridCol>
                <a:gridCol w="4153897">
                  <a:extLst>
                    <a:ext uri="{9D8B030D-6E8A-4147-A177-3AD203B41FA5}">
                      <a16:colId xmlns:a16="http://schemas.microsoft.com/office/drawing/2014/main" val="2514661359"/>
                    </a:ext>
                  </a:extLst>
                </a:gridCol>
                <a:gridCol w="1562051">
                  <a:extLst>
                    <a:ext uri="{9D8B030D-6E8A-4147-A177-3AD203B41FA5}">
                      <a16:colId xmlns:a16="http://schemas.microsoft.com/office/drawing/2014/main" val="1484756175"/>
                    </a:ext>
                  </a:extLst>
                </a:gridCol>
                <a:gridCol w="4153897">
                  <a:extLst>
                    <a:ext uri="{9D8B030D-6E8A-4147-A177-3AD203B41FA5}">
                      <a16:colId xmlns:a16="http://schemas.microsoft.com/office/drawing/2014/main" val="3286568053"/>
                    </a:ext>
                  </a:extLst>
                </a:gridCol>
              </a:tblGrid>
              <a:tr h="380431">
                <a:tc>
                  <a:txBody>
                    <a:bodyPr/>
                    <a:lstStyle/>
                    <a:p>
                      <a:pPr algn="l" fontAlgn="ctr"/>
                      <a:r>
                        <a:rPr lang="de" sz="900" u="none" strike="noStrike">
                          <a:effectLst/>
                          <a:latin typeface="Century Gothic" panose="020B0502020202020204" pitchFamily="34" charset="0"/>
                        </a:rPr>
                        <a:t>PROJEKTNAME</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tc>
                  <a:txBody>
                    <a:bodyPr/>
                    <a:lstStyle/>
                    <a:p>
                      <a:pPr algn="l" fontAlgn="ctr"/>
                      <a:r>
                        <a:rPr lang="de" sz="900" u="none" strike="noStrike">
                          <a:effectLst/>
                          <a:latin typeface="Century Gothic" panose="020B0502020202020204" pitchFamily="34" charset="0"/>
                        </a:rPr>
                        <a:t>PROJEKTCODE</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85725" marR="0" marT="0" marB="0" anchor="ctr"/>
                </a:tc>
                <a:extLst>
                  <a:ext uri="{0D108BD9-81ED-4DB2-BD59-A6C34878D82A}">
                    <a16:rowId xmlns:a16="http://schemas.microsoft.com/office/drawing/2014/main" val="982813327"/>
                  </a:ext>
                </a:extLst>
              </a:tr>
              <a:tr h="380431">
                <a:tc>
                  <a:txBody>
                    <a:bodyPr/>
                    <a:lstStyle/>
                    <a:p>
                      <a:pPr algn="l" fontAlgn="ctr"/>
                      <a:r>
                        <a:rPr lang="de" sz="900" u="none" strike="noStrike">
                          <a:effectLst/>
                          <a:latin typeface="Century Gothic" panose="020B0502020202020204" pitchFamily="34" charset="0"/>
                        </a:rPr>
                        <a:t>PROJEKTLEITER</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tc>
                  <a:txBody>
                    <a:bodyPr/>
                    <a:lstStyle/>
                    <a:p>
                      <a:pPr algn="l" fontAlgn="ctr"/>
                      <a:r>
                        <a:rPr lang="de" sz="900" u="none" strike="noStrike">
                          <a:effectLst/>
                          <a:latin typeface="Century Gothic" panose="020B0502020202020204" pitchFamily="34" charset="0"/>
                        </a:rPr>
                        <a:t>DATUM DER STATUSEINGABE</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extLst>
                  <a:ext uri="{0D108BD9-81ED-4DB2-BD59-A6C34878D82A}">
                    <a16:rowId xmlns:a16="http://schemas.microsoft.com/office/drawing/2014/main" val="2657133171"/>
                  </a:ext>
                </a:extLst>
              </a:tr>
              <a:tr h="380431">
                <a:tc>
                  <a:txBody>
                    <a:bodyPr/>
                    <a:lstStyle/>
                    <a:p>
                      <a:pPr algn="l" fontAlgn="ctr"/>
                      <a:r>
                        <a:rPr lang="de" sz="900" u="none" strike="noStrike">
                          <a:effectLst/>
                          <a:latin typeface="Century Gothic" panose="020B0502020202020204" pitchFamily="34" charset="0"/>
                        </a:rPr>
                        <a:t>ABGEDECKTER ZEITRAUM</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tc>
                  <a:txBody>
                    <a:bodyPr/>
                    <a:lstStyle/>
                    <a:p>
                      <a:pPr algn="l" fontAlgn="ctr"/>
                      <a:r>
                        <a:rPr lang="de" sz="900" u="none" strike="noStrike">
                          <a:effectLst/>
                          <a:latin typeface="Century Gothic" panose="020B0502020202020204" pitchFamily="34" charset="0"/>
                        </a:rPr>
                        <a:t>VORAUSSICHTLICHES FERTIGSTELLUNGSDATUM </a:t>
                      </a:r>
                      <a:br>
                        <a:rPr lang="en-US" sz="900" u="none" strike="noStrike">
                          <a:effectLst/>
                          <a:latin typeface="Century Gothic" panose="020B0502020202020204" pitchFamily="34" charset="0"/>
                        </a:rPr>
                      </a:b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extLst>
                  <a:ext uri="{0D108BD9-81ED-4DB2-BD59-A6C34878D82A}">
                    <a16:rowId xmlns:a16="http://schemas.microsoft.com/office/drawing/2014/main" val="3638553471"/>
                  </a:ext>
                </a:extLst>
              </a:tr>
            </a:tbl>
          </a:graphicData>
        </a:graphic>
      </p:graphicFrame>
      <p:graphicFrame>
        <p:nvGraphicFramePr>
          <p:cNvPr id="6" name="Table 5">
            <a:extLst>
              <a:ext uri="{FF2B5EF4-FFF2-40B4-BE49-F238E27FC236}">
                <a16:creationId xmlns:a16="http://schemas.microsoft.com/office/drawing/2014/main" id="{3F1730E7-B586-1F4C-BD66-72192756CCC4}"/>
              </a:ext>
            </a:extLst>
          </p:cNvPr>
          <p:cNvGraphicFramePr>
            <a:graphicFrameLocks noGrp="1"/>
          </p:cNvGraphicFramePr>
          <p:nvPr>
            <p:extLst>
              <p:ext uri="{D42A27DB-BD31-4B8C-83A1-F6EECF244321}">
                <p14:modId xmlns:p14="http://schemas.microsoft.com/office/powerpoint/2010/main" val="360216682"/>
              </p:ext>
            </p:extLst>
          </p:nvPr>
        </p:nvGraphicFramePr>
        <p:xfrm>
          <a:off x="359770" y="2184398"/>
          <a:ext cx="11431896" cy="4084318"/>
        </p:xfrm>
        <a:graphic>
          <a:graphicData uri="http://schemas.openxmlformats.org/drawingml/2006/table">
            <a:tbl>
              <a:tblPr>
                <a:tableStyleId>{5C22544A-7EE6-4342-B048-85BDC9FD1C3A}</a:tableStyleId>
              </a:tblPr>
              <a:tblGrid>
                <a:gridCol w="1562051">
                  <a:extLst>
                    <a:ext uri="{9D8B030D-6E8A-4147-A177-3AD203B41FA5}">
                      <a16:colId xmlns:a16="http://schemas.microsoft.com/office/drawing/2014/main" val="4260491130"/>
                    </a:ext>
                  </a:extLst>
                </a:gridCol>
                <a:gridCol w="4153897">
                  <a:extLst>
                    <a:ext uri="{9D8B030D-6E8A-4147-A177-3AD203B41FA5}">
                      <a16:colId xmlns:a16="http://schemas.microsoft.com/office/drawing/2014/main" val="91412843"/>
                    </a:ext>
                  </a:extLst>
                </a:gridCol>
                <a:gridCol w="1562051">
                  <a:extLst>
                    <a:ext uri="{9D8B030D-6E8A-4147-A177-3AD203B41FA5}">
                      <a16:colId xmlns:a16="http://schemas.microsoft.com/office/drawing/2014/main" val="2839457675"/>
                    </a:ext>
                  </a:extLst>
                </a:gridCol>
                <a:gridCol w="4153897">
                  <a:extLst>
                    <a:ext uri="{9D8B030D-6E8A-4147-A177-3AD203B41FA5}">
                      <a16:colId xmlns:a16="http://schemas.microsoft.com/office/drawing/2014/main" val="3928883173"/>
                    </a:ext>
                  </a:extLst>
                </a:gridCol>
              </a:tblGrid>
              <a:tr h="336070">
                <a:tc>
                  <a:txBody>
                    <a:bodyPr/>
                    <a:lstStyle/>
                    <a:p>
                      <a:pPr algn="ctr" fontAlgn="ctr"/>
                      <a:r>
                        <a:rPr lang="de" sz="1200" b="1" u="none" strike="noStrike" dirty="0">
                          <a:effectLst/>
                          <a:latin typeface="Century Gothic" panose="020B0502020202020204" pitchFamily="34" charset="0"/>
                        </a:rPr>
                        <a:t>BESTANDTEIL</a:t>
                      </a:r>
                      <a:endParaRPr lang="en-US" sz="12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de" sz="1200" b="1" u="none" strike="noStrike" dirty="0">
                          <a:effectLst/>
                          <a:latin typeface="Century Gothic" panose="020B0502020202020204" pitchFamily="34" charset="0"/>
                        </a:rPr>
                        <a:t>STATUS</a:t>
                      </a:r>
                      <a:endParaRPr lang="en-US" sz="12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de" sz="1200" b="1" u="none" strike="noStrike" dirty="0">
                          <a:effectLst/>
                          <a:latin typeface="Century Gothic" panose="020B0502020202020204" pitchFamily="34" charset="0"/>
                        </a:rPr>
                        <a:t>INHABER / TEAM</a:t>
                      </a:r>
                      <a:endParaRPr lang="en-US" sz="12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de" sz="1200" b="1" u="none" strike="noStrike" dirty="0">
                          <a:effectLst/>
                          <a:latin typeface="Century Gothic" panose="020B0502020202020204" pitchFamily="34" charset="0"/>
                        </a:rPr>
                        <a:t>NOTIZEN</a:t>
                      </a:r>
                      <a:endParaRPr lang="en-US" sz="1200" b="1" i="0" u="none" strike="noStrike" dirty="0">
                        <a:solidFill>
                          <a:srgbClr val="000000"/>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5179160"/>
                  </a:ext>
                </a:extLst>
              </a:tr>
              <a:tr h="624708">
                <a:tc>
                  <a:txBody>
                    <a:bodyPr/>
                    <a:lstStyle/>
                    <a:p>
                      <a:pPr algn="l" fontAlgn="ctr"/>
                      <a:r>
                        <a:rPr lang="de" sz="1200" u="none" strike="noStrike" dirty="0">
                          <a:effectLst/>
                          <a:latin typeface="Century Gothic" panose="020B0502020202020204" pitchFamily="34" charset="0"/>
                        </a:rPr>
                        <a:t>BUDGET</a:t>
                      </a:r>
                      <a:endParaRPr lang="en-US" sz="1200" b="1" i="0" u="none" strike="noStrike" dirty="0">
                        <a:solidFill>
                          <a:srgbClr val="000000"/>
                        </a:solidFill>
                        <a:effectLst/>
                        <a:latin typeface="Century Gothic" panose="020B0502020202020204" pitchFamily="34" charset="0"/>
                      </a:endParaRPr>
                    </a:p>
                  </a:txBody>
                  <a:tcPr marL="61191" marR="0" marT="0" marB="0" anchor="ctr"/>
                </a:tc>
                <a:tc>
                  <a:txBody>
                    <a:bodyPr/>
                    <a:lstStyle/>
                    <a:p>
                      <a:pPr algn="ctr" fontAlgn="ctr"/>
                      <a:r>
                        <a:rPr lang="de" sz="1200" u="none" strike="noStrike" dirty="0">
                          <a:effectLst/>
                          <a:latin typeface="Century Gothic" panose="020B0502020202020204" pitchFamily="34" charset="0"/>
                        </a:rPr>
                        <a:t>UNTER</a:t>
                      </a:r>
                      <a:endParaRPr lang="en-US" sz="1200" b="0" i="0" u="none" strike="noStrike" dirty="0">
                        <a:solidFill>
                          <a:srgbClr val="FFFFFF"/>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1191" marR="0" marT="0" marB="0" anchor="ctr"/>
                </a:tc>
                <a:extLst>
                  <a:ext uri="{0D108BD9-81ED-4DB2-BD59-A6C34878D82A}">
                    <a16:rowId xmlns:a16="http://schemas.microsoft.com/office/drawing/2014/main" val="2044023219"/>
                  </a:ext>
                </a:extLst>
              </a:tr>
              <a:tr h="624708">
                <a:tc>
                  <a:txBody>
                    <a:bodyPr/>
                    <a:lstStyle/>
                    <a:p>
                      <a:pPr algn="l" fontAlgn="ctr"/>
                      <a:r>
                        <a:rPr lang="de" sz="1200" u="none" strike="noStrike">
                          <a:effectLst/>
                          <a:latin typeface="Century Gothic" panose="020B0502020202020204" pitchFamily="34" charset="0"/>
                        </a:rPr>
                        <a:t>ZEITPLAN</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de" sz="1200" u="none" strike="noStrike" dirty="0">
                          <a:effectLst/>
                          <a:latin typeface="Century Gothic" panose="020B0502020202020204" pitchFamily="34" charset="0"/>
                        </a:rPr>
                        <a:t>GESUND</a:t>
                      </a:r>
                      <a:endParaRPr lang="en-US" sz="12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939509812"/>
                  </a:ext>
                </a:extLst>
              </a:tr>
              <a:tr h="624708">
                <a:tc>
                  <a:txBody>
                    <a:bodyPr/>
                    <a:lstStyle/>
                    <a:p>
                      <a:pPr algn="l" fontAlgn="ctr"/>
                      <a:r>
                        <a:rPr lang="de" sz="1200" u="none" strike="noStrike">
                          <a:effectLst/>
                          <a:latin typeface="Century Gothic" panose="020B0502020202020204" pitchFamily="34" charset="0"/>
                        </a:rPr>
                        <a:t>QUALITÄT</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de" sz="1200" u="none" strike="noStrike" dirty="0">
                          <a:effectLst/>
                          <a:latin typeface="Century Gothic" panose="020B0502020202020204" pitchFamily="34" charset="0"/>
                        </a:rPr>
                        <a:t>IN GEFAHR</a:t>
                      </a:r>
                      <a:endParaRPr lang="en-US" sz="12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327751207"/>
                  </a:ext>
                </a:extLst>
              </a:tr>
              <a:tr h="624708">
                <a:tc>
                  <a:txBody>
                    <a:bodyPr/>
                    <a:lstStyle/>
                    <a:p>
                      <a:pPr algn="l" fontAlgn="ctr"/>
                      <a:r>
                        <a:rPr lang="de" sz="1200" u="none" strike="noStrike">
                          <a:effectLst/>
                          <a:latin typeface="Century Gothic" panose="020B0502020202020204" pitchFamily="34" charset="0"/>
                        </a:rPr>
                        <a:t>UMFANG</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de" sz="1200" u="none" strike="noStrike" dirty="0">
                          <a:effectLst/>
                          <a:latin typeface="Century Gothic" panose="020B0502020202020204" pitchFamily="34" charset="0"/>
                        </a:rPr>
                        <a:t>FORTSCHRITT GESTOPPT</a:t>
                      </a:r>
                      <a:endParaRPr lang="en-US" sz="12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241509482"/>
                  </a:ext>
                </a:extLst>
              </a:tr>
              <a:tr h="624708">
                <a:tc>
                  <a:txBody>
                    <a:bodyPr/>
                    <a:lstStyle/>
                    <a:p>
                      <a:pPr algn="l" fontAlgn="ctr"/>
                      <a:r>
                        <a:rPr lang="de" sz="1200" u="none" strike="noStrike">
                          <a:effectLst/>
                          <a:latin typeface="Century Gothic" panose="020B0502020202020204" pitchFamily="34" charset="0"/>
                        </a:rPr>
                        <a:t>RISIKEN</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3675618829"/>
                  </a:ext>
                </a:extLst>
              </a:tr>
              <a:tr h="624708">
                <a:tc>
                  <a:txBody>
                    <a:bodyPr/>
                    <a:lstStyle/>
                    <a:p>
                      <a:pPr algn="l" fontAlgn="ctr"/>
                      <a:r>
                        <a:rPr lang="de" sz="1200" u="none" strike="noStrike">
                          <a:effectLst/>
                          <a:latin typeface="Century Gothic" panose="020B0502020202020204" pitchFamily="34" charset="0"/>
                        </a:rPr>
                        <a:t>STRAßENSPERREN</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2276464900"/>
                  </a:ext>
                </a:extLst>
              </a:tr>
            </a:tbl>
          </a:graphicData>
        </a:graphic>
      </p:graphicFrame>
      <p:sp>
        <p:nvSpPr>
          <p:cNvPr id="7" name="TextBox 6">
            <a:extLst>
              <a:ext uri="{FF2B5EF4-FFF2-40B4-BE49-F238E27FC236}">
                <a16:creationId xmlns:a16="http://schemas.microsoft.com/office/drawing/2014/main" id="{2915BB66-46E8-2949-B020-86473542AA7D}"/>
              </a:ext>
            </a:extLst>
          </p:cNvPr>
          <p:cNvSpPr txBox="1"/>
          <p:nvPr/>
        </p:nvSpPr>
        <p:spPr>
          <a:xfrm>
            <a:off x="308970" y="1859280"/>
            <a:ext cx="3338470" cy="307777"/>
          </a:xfrm>
          <a:prstGeom prst="rect">
            <a:avLst/>
          </a:prstGeom>
          <a:noFill/>
        </p:spPr>
        <p:txBody>
          <a:bodyPr wrap="square" rtlCol="0">
            <a:spAutoFit/>
          </a:bodyPr>
          <a:lstStyle/>
          <a:p>
            <a:r>
              <a:rPr lang="de" sz="1400" dirty="0">
                <a:latin typeface="Century Gothic" panose="020B0502020202020204" pitchFamily="34" charset="0"/>
              </a:rPr>
              <a:t>PROJEKTKOMPONENTEN</a:t>
            </a:r>
          </a:p>
        </p:txBody>
      </p:sp>
      <p:cxnSp>
        <p:nvCxnSpPr>
          <p:cNvPr id="9" name="Straight Connector 8">
            <a:extLst>
              <a:ext uri="{FF2B5EF4-FFF2-40B4-BE49-F238E27FC236}">
                <a16:creationId xmlns:a16="http://schemas.microsoft.com/office/drawing/2014/main" id="{0C06B08D-ED6C-884C-B69D-ED661233909D}"/>
              </a:ext>
            </a:extLst>
          </p:cNvPr>
          <p:cNvCxnSpPr/>
          <p:nvPr/>
        </p:nvCxnSpPr>
        <p:spPr>
          <a:xfrm>
            <a:off x="359770" y="2525084"/>
            <a:ext cx="11431896" cy="0"/>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EEDFD48-4A40-1D48-9A5A-2803739EBB52}"/>
              </a:ext>
            </a:extLst>
          </p:cNvPr>
          <p:cNvCxnSpPr/>
          <p:nvPr/>
        </p:nvCxnSpPr>
        <p:spPr>
          <a:xfrm>
            <a:off x="359770" y="3138269"/>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5F282E8-468E-B646-9916-2CFF74FD5228}"/>
              </a:ext>
            </a:extLst>
          </p:cNvPr>
          <p:cNvCxnSpPr/>
          <p:nvPr/>
        </p:nvCxnSpPr>
        <p:spPr>
          <a:xfrm>
            <a:off x="359770" y="3762212"/>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F8F9D34-ABBF-CD47-B370-C3682081ECB7}"/>
              </a:ext>
            </a:extLst>
          </p:cNvPr>
          <p:cNvCxnSpPr/>
          <p:nvPr/>
        </p:nvCxnSpPr>
        <p:spPr>
          <a:xfrm>
            <a:off x="359770" y="4386156"/>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88E66D4-35F1-0749-94A5-06661D526DEF}"/>
              </a:ext>
            </a:extLst>
          </p:cNvPr>
          <p:cNvCxnSpPr/>
          <p:nvPr/>
        </p:nvCxnSpPr>
        <p:spPr>
          <a:xfrm>
            <a:off x="359770" y="5010100"/>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278CE02-95CF-8449-BD07-44473C455A41}"/>
              </a:ext>
            </a:extLst>
          </p:cNvPr>
          <p:cNvCxnSpPr/>
          <p:nvPr/>
        </p:nvCxnSpPr>
        <p:spPr>
          <a:xfrm>
            <a:off x="359770" y="5634043"/>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324C7ED-64AD-484D-9C08-17FD7925C42F}"/>
              </a:ext>
            </a:extLst>
          </p:cNvPr>
          <p:cNvCxnSpPr/>
          <p:nvPr/>
        </p:nvCxnSpPr>
        <p:spPr>
          <a:xfrm>
            <a:off x="1914861" y="2167057"/>
            <a:ext cx="0" cy="410165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2E42F34-0779-174D-83B1-974009EE7E48}"/>
              </a:ext>
            </a:extLst>
          </p:cNvPr>
          <p:cNvCxnSpPr/>
          <p:nvPr/>
        </p:nvCxnSpPr>
        <p:spPr>
          <a:xfrm>
            <a:off x="6067313" y="2167057"/>
            <a:ext cx="0" cy="410165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0ADB485-8982-C94B-98A0-D18719E33118}"/>
              </a:ext>
            </a:extLst>
          </p:cNvPr>
          <p:cNvCxnSpPr/>
          <p:nvPr/>
        </p:nvCxnSpPr>
        <p:spPr>
          <a:xfrm>
            <a:off x="7637930" y="2167057"/>
            <a:ext cx="0" cy="410165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 name="Rectangle 7">
            <a:extLst>
              <a:ext uri="{FF2B5EF4-FFF2-40B4-BE49-F238E27FC236}">
                <a16:creationId xmlns:a16="http://schemas.microsoft.com/office/drawing/2014/main" id="{F6A1FCA9-CE8C-5A4A-A3EB-42AB1CD858F6}"/>
              </a:ext>
            </a:extLst>
          </p:cNvPr>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20" name="TextBox 19">
            <a:extLst>
              <a:ext uri="{FF2B5EF4-FFF2-40B4-BE49-F238E27FC236}">
                <a16:creationId xmlns:a16="http://schemas.microsoft.com/office/drawing/2014/main" id="{42D18BE0-D5CD-1F4F-9643-F34D9F44F132}"/>
              </a:ext>
            </a:extLst>
          </p:cNvPr>
          <p:cNvSpPr txBox="1"/>
          <p:nvPr/>
        </p:nvSpPr>
        <p:spPr>
          <a:xfrm>
            <a:off x="588579" y="6477000"/>
            <a:ext cx="11476462"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PROJEKTDETAILS</a:t>
            </a:r>
          </a:p>
        </p:txBody>
      </p:sp>
    </p:spTree>
    <p:extLst>
      <p:ext uri="{BB962C8B-B14F-4D97-AF65-F5344CB8AC3E}">
        <p14:creationId xmlns:p14="http://schemas.microsoft.com/office/powerpoint/2010/main" val="2730906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4650"/>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2458720" y="6487758"/>
            <a:ext cx="9606321"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GEPLANTER VERSUS TATSÄCHLICHER FORTSCHRITT DER PROJEKTKOMPONENTEN</a:t>
            </a:r>
          </a:p>
        </p:txBody>
      </p:sp>
      <p:graphicFrame>
        <p:nvGraphicFramePr>
          <p:cNvPr id="2" name="Chart 1">
            <a:extLst>
              <a:ext uri="{FF2B5EF4-FFF2-40B4-BE49-F238E27FC236}">
                <a16:creationId xmlns:a16="http://schemas.microsoft.com/office/drawing/2014/main" id="{166F07E2-2AE6-F44A-85D5-3E05BE8E95E2}"/>
              </a:ext>
            </a:extLst>
          </p:cNvPr>
          <p:cNvGraphicFramePr/>
          <p:nvPr>
            <p:extLst>
              <p:ext uri="{D42A27DB-BD31-4B8C-83A1-F6EECF244321}">
                <p14:modId xmlns:p14="http://schemas.microsoft.com/office/powerpoint/2010/main" val="4258674144"/>
              </p:ext>
            </p:extLst>
          </p:nvPr>
        </p:nvGraphicFramePr>
        <p:xfrm>
          <a:off x="731520" y="368969"/>
          <a:ext cx="11333520" cy="571098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77E74F45-CCF3-3E40-A924-8F9ECBEA7B95}"/>
              </a:ext>
            </a:extLst>
          </p:cNvPr>
          <p:cNvSpPr txBox="1"/>
          <p:nvPr/>
        </p:nvSpPr>
        <p:spPr>
          <a:xfrm>
            <a:off x="650240" y="22997"/>
            <a:ext cx="4416710" cy="369332"/>
          </a:xfrm>
          <a:prstGeom prst="rect">
            <a:avLst/>
          </a:prstGeom>
          <a:noFill/>
        </p:spPr>
        <p:txBody>
          <a:bodyPr wrap="square" rtlCol="0">
            <a:spAutoFit/>
          </a:bodyPr>
          <a:lstStyle/>
          <a:p>
            <a:r>
              <a:rPr lang="de" dirty="0">
                <a:latin typeface="Century Gothic" panose="020B0502020202020204" pitchFamily="34" charset="0"/>
              </a:rPr>
              <a:t>GEPLANTER IM VERGLEICH ZU TATSÄCHLICHEM FORTSCHRITT</a:t>
            </a:r>
          </a:p>
        </p:txBody>
      </p:sp>
    </p:spTree>
    <p:extLst>
      <p:ext uri="{BB962C8B-B14F-4D97-AF65-F5344CB8AC3E}">
        <p14:creationId xmlns:p14="http://schemas.microsoft.com/office/powerpoint/2010/main" val="1521696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AUFSCHLÜSSELUNG DES HAUSHALTSPLANS/RISIKEN</a:t>
            </a:r>
          </a:p>
        </p:txBody>
      </p:sp>
      <p:graphicFrame>
        <p:nvGraphicFramePr>
          <p:cNvPr id="3" name="Chart 2">
            <a:extLst>
              <a:ext uri="{FF2B5EF4-FFF2-40B4-BE49-F238E27FC236}">
                <a16:creationId xmlns:a16="http://schemas.microsoft.com/office/drawing/2014/main" id="{7EF28078-BC53-1A47-AA53-3974765DCFE2}"/>
              </a:ext>
            </a:extLst>
          </p:cNvPr>
          <p:cNvGraphicFramePr/>
          <p:nvPr>
            <p:extLst>
              <p:ext uri="{D42A27DB-BD31-4B8C-83A1-F6EECF244321}">
                <p14:modId xmlns:p14="http://schemas.microsoft.com/office/powerpoint/2010/main" val="1266269176"/>
              </p:ext>
            </p:extLst>
          </p:nvPr>
        </p:nvGraphicFramePr>
        <p:xfrm>
          <a:off x="-825428" y="179530"/>
          <a:ext cx="6921426" cy="585551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60AF0062-0FB5-7043-8BC4-368C5F59AC02}"/>
              </a:ext>
            </a:extLst>
          </p:cNvPr>
          <p:cNvSpPr txBox="1"/>
          <p:nvPr/>
        </p:nvSpPr>
        <p:spPr>
          <a:xfrm>
            <a:off x="487680" y="286389"/>
            <a:ext cx="4064000" cy="369332"/>
          </a:xfrm>
          <a:prstGeom prst="rect">
            <a:avLst/>
          </a:prstGeom>
          <a:noFill/>
        </p:spPr>
        <p:txBody>
          <a:bodyPr wrap="square" rtlCol="0">
            <a:spAutoFit/>
          </a:bodyPr>
          <a:lstStyle/>
          <a:p>
            <a:r>
              <a:rPr lang="de" dirty="0">
                <a:latin typeface="Century Gothic" panose="020B0502020202020204" pitchFamily="34" charset="0"/>
              </a:rPr>
              <a:t>AUFSCHLÜSSELUNG DES HAUSHALTSPLANS</a:t>
            </a:r>
          </a:p>
        </p:txBody>
      </p:sp>
      <p:graphicFrame>
        <p:nvGraphicFramePr>
          <p:cNvPr id="4" name="Table 3">
            <a:extLst>
              <a:ext uri="{FF2B5EF4-FFF2-40B4-BE49-F238E27FC236}">
                <a16:creationId xmlns:a16="http://schemas.microsoft.com/office/drawing/2014/main" id="{B6BADFD2-CF7B-F040-BDF0-D5488FEB6850}"/>
              </a:ext>
            </a:extLst>
          </p:cNvPr>
          <p:cNvGraphicFramePr>
            <a:graphicFrameLocks noGrp="1"/>
          </p:cNvGraphicFramePr>
          <p:nvPr>
            <p:extLst>
              <p:ext uri="{D42A27DB-BD31-4B8C-83A1-F6EECF244321}">
                <p14:modId xmlns:p14="http://schemas.microsoft.com/office/powerpoint/2010/main" val="3377898242"/>
              </p:ext>
            </p:extLst>
          </p:nvPr>
        </p:nvGraphicFramePr>
        <p:xfrm>
          <a:off x="6095998" y="822960"/>
          <a:ext cx="5801361" cy="5318948"/>
        </p:xfrm>
        <a:graphic>
          <a:graphicData uri="http://schemas.openxmlformats.org/drawingml/2006/table">
            <a:tbl>
              <a:tblPr>
                <a:tableStyleId>{5C22544A-7EE6-4342-B048-85BDC9FD1C3A}</a:tableStyleId>
              </a:tblPr>
              <a:tblGrid>
                <a:gridCol w="1960882">
                  <a:extLst>
                    <a:ext uri="{9D8B030D-6E8A-4147-A177-3AD203B41FA5}">
                      <a16:colId xmlns:a16="http://schemas.microsoft.com/office/drawing/2014/main" val="1306105270"/>
                    </a:ext>
                  </a:extLst>
                </a:gridCol>
                <a:gridCol w="3840479">
                  <a:extLst>
                    <a:ext uri="{9D8B030D-6E8A-4147-A177-3AD203B41FA5}">
                      <a16:colId xmlns:a16="http://schemas.microsoft.com/office/drawing/2014/main" val="2082711131"/>
                    </a:ext>
                  </a:extLst>
                </a:gridCol>
              </a:tblGrid>
              <a:tr h="298116">
                <a:tc>
                  <a:txBody>
                    <a:bodyPr/>
                    <a:lstStyle/>
                    <a:p>
                      <a:pPr algn="l" fontAlgn="ctr"/>
                      <a:r>
                        <a:rPr lang="de" sz="1000" u="none" strike="noStrike" dirty="0">
                          <a:solidFill>
                            <a:schemeClr val="bg1"/>
                          </a:solidFill>
                          <a:effectLst/>
                          <a:latin typeface="Century Gothic" panose="020B0502020202020204" pitchFamily="34" charset="0"/>
                        </a:rPr>
                        <a:t>HAUSHALTSPOSTEN</a:t>
                      </a:r>
                      <a:endParaRPr lang="en-US" sz="1000" b="1" i="0" u="none" strike="noStrike" dirty="0">
                        <a:solidFill>
                          <a:schemeClr val="bg1"/>
                        </a:solidFill>
                        <a:effectLst/>
                        <a:latin typeface="Century Gothic" panose="020B0502020202020204" pitchFamily="34" charset="0"/>
                      </a:endParaRPr>
                    </a:p>
                  </a:txBody>
                  <a:tcPr marL="38749" marR="4305" marT="4305" marB="0" anchor="ctr">
                    <a:solidFill>
                      <a:schemeClr val="tx2">
                        <a:lumMod val="75000"/>
                      </a:schemeClr>
                    </a:solidFill>
                  </a:tcPr>
                </a:tc>
                <a:tc>
                  <a:txBody>
                    <a:bodyPr/>
                    <a:lstStyle/>
                    <a:p>
                      <a:pPr algn="l" fontAlgn="ctr"/>
                      <a:r>
                        <a:rPr lang="de" sz="1000" u="none" strike="noStrike" dirty="0">
                          <a:solidFill>
                            <a:schemeClr val="bg1"/>
                          </a:solidFill>
                          <a:effectLst/>
                          <a:latin typeface="Century Gothic" panose="020B0502020202020204" pitchFamily="34" charset="0"/>
                        </a:rPr>
                        <a:t>ANMERKUNGEN/KOMMENTARE</a:t>
                      </a:r>
                      <a:endParaRPr lang="en-US" sz="1000" b="1" i="0" u="none" strike="noStrike" dirty="0">
                        <a:solidFill>
                          <a:schemeClr val="bg1"/>
                        </a:solidFill>
                        <a:effectLst/>
                        <a:latin typeface="Century Gothic" panose="020B0502020202020204" pitchFamily="34" charset="0"/>
                      </a:endParaRPr>
                    </a:p>
                  </a:txBody>
                  <a:tcPr marL="38749" marR="4305" marT="4305" marB="0" anchor="ctr">
                    <a:solidFill>
                      <a:schemeClr val="tx2">
                        <a:lumMod val="75000"/>
                      </a:schemeClr>
                    </a:solidFill>
                  </a:tcPr>
                </a:tc>
                <a:extLst>
                  <a:ext uri="{0D108BD9-81ED-4DB2-BD59-A6C34878D82A}">
                    <a16:rowId xmlns:a16="http://schemas.microsoft.com/office/drawing/2014/main" val="4028981042"/>
                  </a:ext>
                </a:extLst>
              </a:tr>
              <a:tr h="313802">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4130328914"/>
                  </a:ext>
                </a:extLst>
              </a:tr>
              <a:tr h="313802">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090298403"/>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270790657"/>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78420300"/>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198771850"/>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2680186261"/>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2655349142"/>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012559148"/>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281526791"/>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2893264634"/>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328165115"/>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540990617"/>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675820035"/>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2432504096"/>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48585188"/>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495792355"/>
                  </a:ext>
                </a:extLst>
              </a:tr>
            </a:tbl>
          </a:graphicData>
        </a:graphic>
      </p:graphicFrame>
      <p:sp>
        <p:nvSpPr>
          <p:cNvPr id="12" name="TextBox 11">
            <a:extLst>
              <a:ext uri="{FF2B5EF4-FFF2-40B4-BE49-F238E27FC236}">
                <a16:creationId xmlns:a16="http://schemas.microsoft.com/office/drawing/2014/main" id="{2D39F582-9822-F549-8E0B-B39A612CDC18}"/>
              </a:ext>
            </a:extLst>
          </p:cNvPr>
          <p:cNvSpPr txBox="1"/>
          <p:nvPr/>
        </p:nvSpPr>
        <p:spPr>
          <a:xfrm>
            <a:off x="5994400" y="303177"/>
            <a:ext cx="4064000" cy="335756"/>
          </a:xfrm>
          <a:prstGeom prst="rect">
            <a:avLst/>
          </a:prstGeom>
          <a:noFill/>
        </p:spPr>
        <p:txBody>
          <a:bodyPr wrap="square" rtlCol="0">
            <a:spAutoFit/>
          </a:bodyPr>
          <a:lstStyle/>
          <a:p>
            <a:r>
              <a:rPr lang="de" dirty="0">
                <a:latin typeface="Century Gothic" panose="020B0502020202020204" pitchFamily="34" charset="0"/>
              </a:rPr>
              <a:t>HAUSHALTSANMERKUNGEN</a:t>
            </a:r>
          </a:p>
        </p:txBody>
      </p:sp>
    </p:spTree>
    <p:extLst>
      <p:ext uri="{BB962C8B-B14F-4D97-AF65-F5344CB8AC3E}">
        <p14:creationId xmlns:p14="http://schemas.microsoft.com/office/powerpoint/2010/main" val="41436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7260819E-19AD-234D-816F-75185284835B}"/>
              </a:ext>
            </a:extLst>
          </p:cNvPr>
          <p:cNvGraphicFramePr/>
          <p:nvPr>
            <p:extLst>
              <p:ext uri="{D42A27DB-BD31-4B8C-83A1-F6EECF244321}">
                <p14:modId xmlns:p14="http://schemas.microsoft.com/office/powerpoint/2010/main" val="984533473"/>
              </p:ext>
            </p:extLst>
          </p:nvPr>
        </p:nvGraphicFramePr>
        <p:xfrm>
          <a:off x="423008" y="1432991"/>
          <a:ext cx="4905953" cy="3664375"/>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C670453B-BD9D-DB4A-9825-07A394AEC48A}"/>
              </a:ext>
            </a:extLst>
          </p:cNvPr>
          <p:cNvSpPr txBox="1"/>
          <p:nvPr/>
        </p:nvSpPr>
        <p:spPr>
          <a:xfrm>
            <a:off x="457200" y="810496"/>
            <a:ext cx="4064000" cy="369332"/>
          </a:xfrm>
          <a:prstGeom prst="rect">
            <a:avLst/>
          </a:prstGeom>
          <a:noFill/>
        </p:spPr>
        <p:txBody>
          <a:bodyPr wrap="square" rtlCol="0">
            <a:spAutoFit/>
          </a:bodyPr>
          <a:lstStyle/>
          <a:p>
            <a:r>
              <a:rPr lang="de" dirty="0">
                <a:latin typeface="Century Gothic" panose="020B0502020202020204" pitchFamily="34" charset="0"/>
              </a:rPr>
              <a:t>HÖHE DER DAMIT VERBUNDENEN RISIKEN</a:t>
            </a:r>
          </a:p>
        </p:txBody>
      </p:sp>
      <p:graphicFrame>
        <p:nvGraphicFramePr>
          <p:cNvPr id="10" name="Chart 9">
            <a:extLst>
              <a:ext uri="{FF2B5EF4-FFF2-40B4-BE49-F238E27FC236}">
                <a16:creationId xmlns:a16="http://schemas.microsoft.com/office/drawing/2014/main" id="{8309AA52-0799-5F4D-B618-10008BEBD958}"/>
              </a:ext>
            </a:extLst>
          </p:cNvPr>
          <p:cNvGraphicFramePr/>
          <p:nvPr>
            <p:extLst>
              <p:ext uri="{D42A27DB-BD31-4B8C-83A1-F6EECF244321}">
                <p14:modId xmlns:p14="http://schemas.microsoft.com/office/powerpoint/2010/main" val="1539463845"/>
              </p:ext>
            </p:extLst>
          </p:nvPr>
        </p:nvGraphicFramePr>
        <p:xfrm>
          <a:off x="5868768" y="1432991"/>
          <a:ext cx="4905953" cy="3664375"/>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D33FADFB-CBD3-0243-9624-F13E440D20BB}"/>
              </a:ext>
            </a:extLst>
          </p:cNvPr>
          <p:cNvSpPr txBox="1"/>
          <p:nvPr/>
        </p:nvSpPr>
        <p:spPr>
          <a:xfrm>
            <a:off x="5902960" y="810496"/>
            <a:ext cx="4064000" cy="369332"/>
          </a:xfrm>
          <a:prstGeom prst="rect">
            <a:avLst/>
          </a:prstGeom>
          <a:noFill/>
        </p:spPr>
        <p:txBody>
          <a:bodyPr wrap="square" rtlCol="0">
            <a:spAutoFit/>
          </a:bodyPr>
          <a:lstStyle/>
          <a:p>
            <a:r>
              <a:rPr lang="de" dirty="0">
                <a:latin typeface="Century Gothic" panose="020B0502020202020204" pitchFamily="34" charset="0"/>
              </a:rPr>
              <a:t>ANZAHL DER PROBLEME</a:t>
            </a:r>
          </a:p>
        </p:txBody>
      </p:sp>
      <p:sp>
        <p:nvSpPr>
          <p:cNvPr id="12" name="Rectangle 7">
            <a:extLst>
              <a:ext uri="{FF2B5EF4-FFF2-40B4-BE49-F238E27FC236}">
                <a16:creationId xmlns:a16="http://schemas.microsoft.com/office/drawing/2014/main" id="{492EB330-BF1E-124B-AA76-BE91C3EA6CE1}"/>
              </a:ext>
            </a:extLst>
          </p:cNvPr>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TextBox 12">
            <a:extLst>
              <a:ext uri="{FF2B5EF4-FFF2-40B4-BE49-F238E27FC236}">
                <a16:creationId xmlns:a16="http://schemas.microsoft.com/office/drawing/2014/main" id="{E79BBE1D-A489-4646-9DCD-84FE56327CF0}"/>
              </a:ext>
            </a:extLst>
          </p:cNvPr>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RISIKEN UND PROBLEME</a:t>
            </a:r>
          </a:p>
        </p:txBody>
      </p:sp>
    </p:spTree>
    <p:extLst>
      <p:ext uri="{BB962C8B-B14F-4D97-AF65-F5344CB8AC3E}">
        <p14:creationId xmlns:p14="http://schemas.microsoft.com/office/powerpoint/2010/main" val="16340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GELDMITTEL</a:t>
            </a:r>
          </a:p>
        </p:txBody>
      </p:sp>
      <p:graphicFrame>
        <p:nvGraphicFramePr>
          <p:cNvPr id="2" name="Chart 1">
            <a:extLst>
              <a:ext uri="{FF2B5EF4-FFF2-40B4-BE49-F238E27FC236}">
                <a16:creationId xmlns:a16="http://schemas.microsoft.com/office/drawing/2014/main" id="{B0C6BBAC-887C-CB4C-8B5D-B2106F18D00A}"/>
              </a:ext>
            </a:extLst>
          </p:cNvPr>
          <p:cNvGraphicFramePr/>
          <p:nvPr>
            <p:extLst>
              <p:ext uri="{D42A27DB-BD31-4B8C-83A1-F6EECF244321}">
                <p14:modId xmlns:p14="http://schemas.microsoft.com/office/powerpoint/2010/main" val="1804134450"/>
              </p:ext>
            </p:extLst>
          </p:nvPr>
        </p:nvGraphicFramePr>
        <p:xfrm>
          <a:off x="417095" y="883920"/>
          <a:ext cx="11309683" cy="525441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26A56DBC-8DFF-C840-94CF-12A4FFA0D01A}"/>
              </a:ext>
            </a:extLst>
          </p:cNvPr>
          <p:cNvSpPr txBox="1"/>
          <p:nvPr/>
        </p:nvSpPr>
        <p:spPr>
          <a:xfrm>
            <a:off x="457200" y="286389"/>
            <a:ext cx="4064000" cy="369332"/>
          </a:xfrm>
          <a:prstGeom prst="rect">
            <a:avLst/>
          </a:prstGeom>
          <a:noFill/>
        </p:spPr>
        <p:txBody>
          <a:bodyPr wrap="square" rtlCol="0">
            <a:spAutoFit/>
          </a:bodyPr>
          <a:lstStyle/>
          <a:p>
            <a:r>
              <a:rPr lang="de" dirty="0">
                <a:latin typeface="Century Gothic" panose="020B0502020202020204" pitchFamily="34" charset="0"/>
              </a:rPr>
              <a:t>GELDMITTEL</a:t>
            </a:r>
          </a:p>
        </p:txBody>
      </p:sp>
    </p:spTree>
    <p:extLst>
      <p:ext uri="{BB962C8B-B14F-4D97-AF65-F5344CB8AC3E}">
        <p14:creationId xmlns:p14="http://schemas.microsoft.com/office/powerpoint/2010/main" val="3424029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3131577787"/>
              </p:ext>
            </p:extLst>
          </p:nvPr>
        </p:nvGraphicFramePr>
        <p:xfrm>
          <a:off x="473710" y="497304"/>
          <a:ext cx="11139170" cy="544630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2289810">
                  <a:extLst>
                    <a:ext uri="{9D8B030D-6E8A-4147-A177-3AD203B41FA5}">
                      <a16:colId xmlns:a16="http://schemas.microsoft.com/office/drawing/2014/main" val="155532388"/>
                    </a:ext>
                  </a:extLst>
                </a:gridCol>
                <a:gridCol w="8849360">
                  <a:extLst>
                    <a:ext uri="{9D8B030D-6E8A-4147-A177-3AD203B41FA5}">
                      <a16:colId xmlns:a16="http://schemas.microsoft.com/office/drawing/2014/main" val="4205413144"/>
                    </a:ext>
                  </a:extLst>
                </a:gridCol>
              </a:tblGrid>
              <a:tr h="544630">
                <a:tc>
                  <a:txBody>
                    <a:bodyPr/>
                    <a:lstStyle/>
                    <a:p>
                      <a:pPr algn="l" fontAlgn="ctr"/>
                      <a:r>
                        <a:rPr lang="de" sz="1100" b="1" i="0" u="none" strike="noStrike" dirty="0">
                          <a:solidFill>
                            <a:schemeClr val="tx1"/>
                          </a:solidFill>
                          <a:effectLst/>
                          <a:latin typeface="Century Gothic" panose="020B0502020202020204" pitchFamily="34" charset="0"/>
                        </a:rPr>
                        <a:t>NAME</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de" sz="1100" u="none" strike="noStrike" dirty="0">
                          <a:effectLst/>
                          <a:latin typeface="Century Gothic" panose="020B0502020202020204" pitchFamily="34" charset="0"/>
                        </a:rPr>
                        <a:t>ANMERKUNGEN/KOMMENTARE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846645468"/>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939416"/>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3995216"/>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97412"/>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193600"/>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5444574"/>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8373141"/>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3111382"/>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87728724"/>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12340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KOMMENTARE/ANMERKUNGEN</a:t>
            </a:r>
          </a:p>
        </p:txBody>
      </p:sp>
      <p:sp>
        <p:nvSpPr>
          <p:cNvPr id="5" name="TextBox 4">
            <a:extLst>
              <a:ext uri="{FF2B5EF4-FFF2-40B4-BE49-F238E27FC236}">
                <a16:creationId xmlns:a16="http://schemas.microsoft.com/office/drawing/2014/main" id="{9F209B8C-DD7A-AE42-A6D8-DE2B6146500F}"/>
              </a:ext>
            </a:extLst>
          </p:cNvPr>
          <p:cNvSpPr txBox="1"/>
          <p:nvPr/>
        </p:nvSpPr>
        <p:spPr>
          <a:xfrm>
            <a:off x="473710" y="127973"/>
            <a:ext cx="4064000" cy="369332"/>
          </a:xfrm>
          <a:prstGeom prst="rect">
            <a:avLst/>
          </a:prstGeom>
          <a:noFill/>
        </p:spPr>
        <p:txBody>
          <a:bodyPr wrap="square" rtlCol="0">
            <a:spAutoFit/>
          </a:bodyPr>
          <a:lstStyle/>
          <a:p>
            <a:r>
              <a:rPr lang="de" dirty="0">
                <a:latin typeface="Century Gothic" panose="020B0502020202020204" pitchFamily="34" charset="0"/>
              </a:rPr>
              <a:t>GRUPPENKOMMENTAR</a:t>
            </a:r>
          </a:p>
        </p:txBody>
      </p:sp>
    </p:spTree>
    <p:extLst>
      <p:ext uri="{BB962C8B-B14F-4D97-AF65-F5344CB8AC3E}">
        <p14:creationId xmlns:p14="http://schemas.microsoft.com/office/powerpoint/2010/main" val="822524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CC143FC-2339-41CB-9091-836DF2FADB0B}" vid="{F5693860-8DD3-4836-AD37-19754CFA4D7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IC-CEO-Project-Update-Template_PowerPoint - sr edits</Template>
  <TotalTime>3</TotalTime>
  <Words>292</Words>
  <Application>Microsoft Macintosh PowerPoint</Application>
  <PresentationFormat>Widescreen</PresentationFormat>
  <Paragraphs>126</Paragraphs>
  <Slides>9</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 Unicode MS</vt: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3</cp:revision>
  <dcterms:created xsi:type="dcterms:W3CDTF">2021-06-14T19:29:14Z</dcterms:created>
  <dcterms:modified xsi:type="dcterms:W3CDTF">2022-09-11T04:12:05Z</dcterms:modified>
</cp:coreProperties>
</file>