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20" r:id="rId4"/>
    <p:sldId id="298" r:id="rId5"/>
    <p:sldId id="321" r:id="rId6"/>
    <p:sldId id="322" r:id="rId7"/>
    <p:sldId id="267" r:id="rId8"/>
    <p:sldId id="314" r:id="rId9"/>
    <p:sldId id="28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AF6"/>
    <a:srgbClr val="5B7191"/>
    <a:srgbClr val="CDD5DD"/>
    <a:srgbClr val="74859B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19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09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14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75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34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CONTINUIDAD DEL SERVICIO DE TI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413814"/>
            <a:ext cx="112214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6200" dirty="0">
                <a:latin typeface="Century Gothic" panose="020B0502020202020204" pitchFamily="34" charset="0"/>
              </a:rPr>
              <a:t>PLAN DE CONTINUIDAD DEL SERVICIO DE TI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977839"/>
            <a:ext cx="78544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000" dirty="0"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Dirección de la calle</a:t>
            </a:r>
          </a:p>
          <a:p>
            <a:r>
              <a:rPr lang="es" sz="2000" dirty="0">
                <a:latin typeface="Century Gothic" panose="020B0502020202020204" pitchFamily="34" charset="0"/>
              </a:rPr>
              <a:t>Ciudad, Estado y Zip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 err="1">
                <a:latin typeface="Century Gothic" panose="020B0502020202020204" pitchFamily="34" charset="0"/>
              </a:rPr>
              <a:t>webaddress.com</a:t>
            </a:r>
            <a:endParaRPr lang="en-US" sz="2000" dirty="0">
              <a:latin typeface="Century Gothic" panose="020B0502020202020204" pitchFamily="34" charset="0"/>
            </a:endParaRP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VERSIÓN 0.0.0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es" sz="2000" dirty="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56931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80374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9040"/>
              </p:ext>
            </p:extLst>
          </p:nvPr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916385"/>
              </p:ext>
            </p:extLst>
          </p:nvPr>
        </p:nvGraphicFramePr>
        <p:xfrm>
          <a:off x="328246" y="228600"/>
          <a:ext cx="11578003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81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819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1575" y="6477000"/>
            <a:ext cx="1089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LO QUE HAY DENTRO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1973179" y="876716"/>
            <a:ext cx="9890575" cy="424731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1. ÁMBITO DE APLICACIÓN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2. OBJETIVOS DE RECUPERACIÓN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A. OBJETIVO DE TIEMPO DE RECUPERACIÓN (RTO)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B. OBJETIVO DE PUNTO DE RECUPERACIÓN (RPO)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3. EQUIPO DE RECUPERACIÓN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A. SERVICIO / ROL / FUNCIÓN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B. RESPONSABILIDAD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DEPENDENCIAS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D. TIEMPO DE RESPUESTA PREVISTO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4. ESTRATEGIA DE RECUPERACIÓN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A. RECUPERACIÓN INICIAL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B. ESTRATEGIA GENERAL DE RECUPERACIÓN</a:t>
            </a:r>
          </a:p>
          <a:p>
            <a:pPr lvl="1"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i. ESCENARIOS DE RECUPERACIÓN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5. RETORNO A LAS OPERACIONES</a:t>
            </a:r>
          </a:p>
          <a:p>
            <a:pPr>
              <a:lnSpc>
                <a:spcPct val="200000"/>
              </a:lnSpc>
            </a:pPr>
            <a:r>
              <a:rPr lang="es" dirty="0">
                <a:latin typeface="Century Gothic" panose="020B0502020202020204" pitchFamily="34" charset="0"/>
              </a:rPr>
              <a:t>6. REGISTRO DE CAMBIOS DE DOCUMENTOS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880025"/>
              </p:ext>
            </p:extLst>
          </p:nvPr>
        </p:nvGraphicFramePr>
        <p:xfrm>
          <a:off x="546234" y="722295"/>
          <a:ext cx="11036166" cy="492051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492051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1. ÁMBITO DE APLICACIÓN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9A8A93-1A2F-3A45-8CB4-43CDD520FA38}"/>
              </a:ext>
            </a:extLst>
          </p:cNvPr>
          <p:cNvSpPr txBox="1"/>
          <p:nvPr/>
        </p:nvSpPr>
        <p:spPr>
          <a:xfrm>
            <a:off x="546234" y="240632"/>
            <a:ext cx="11004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600" dirty="0">
                <a:latin typeface="Century Gothic" panose="020B0502020202020204" pitchFamily="34" charset="0"/>
              </a:rPr>
              <a:t>Área de Servicio, Ofertas de Servicio, Áreas de Servicio que dependen del servicio en riesgo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5A14A-994D-2E45-8BDA-35C939E37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10621"/>
              </p:ext>
            </p:extLst>
          </p:nvPr>
        </p:nvGraphicFramePr>
        <p:xfrm>
          <a:off x="546232" y="433137"/>
          <a:ext cx="11004083" cy="5670884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929515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7074568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791326">
                <a:tc>
                  <a:txBody>
                    <a:bodyPr/>
                    <a:lstStyle/>
                    <a:p>
                      <a:pPr marL="342900" indent="-342900" algn="l" fontAlgn="b">
                        <a:buAutoNum type="alphaUcPeriod"/>
                      </a:pPr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OBJETIVO DE TIEMPO DE RECUPERACIÓN (RTO)</a:t>
                      </a:r>
                      <a:b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br>
                        <a:rPr lang="en-US" sz="2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es" sz="1600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 período máximo de tiempo durante el cual los procesos de TI pueden estar inactivos antes de que la interrupción afecte al negocio</a:t>
                      </a:r>
                      <a:endParaRPr lang="en-US" sz="1800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89835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OBJETIVO DE PUNTO DE RECUPERACIÓN (RPO)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0388"/>
                  </a:ext>
                </a:extLst>
              </a:tr>
              <a:tr h="13956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El intervalo máximo de pérdida de datos desde la última copia de seguridad del servicio de TI que la empresa puede tolerar mientras continúa con los procesos comerciales normales</a:t>
                      </a: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56174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2. OBJETIVOS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3945395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5A14A-994D-2E45-8BDA-35C939E37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67248"/>
              </p:ext>
            </p:extLst>
          </p:nvPr>
        </p:nvGraphicFramePr>
        <p:xfrm>
          <a:off x="546232" y="352925"/>
          <a:ext cx="11004083" cy="5534528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30387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770021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383632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SERVICIO / ROL / FUNCIÓN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1383632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RESPONSABILIDAD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0388"/>
                  </a:ext>
                </a:extLst>
              </a:tr>
              <a:tr h="1383632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DEPENDENCIAS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61641"/>
                  </a:ext>
                </a:extLst>
              </a:tr>
              <a:tr h="1383632">
                <a:tc>
                  <a:txBody>
                    <a:bodyPr/>
                    <a:lstStyle/>
                    <a:p>
                      <a:pPr algn="l" fontAlgn="b"/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D. TIEMPO DE RESPUESTA PREVISTO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204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3. EQUIPO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105683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B5A14A-994D-2E45-8BDA-35C939E37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2543"/>
              </p:ext>
            </p:extLst>
          </p:nvPr>
        </p:nvGraphicFramePr>
        <p:xfrm>
          <a:off x="546232" y="433137"/>
          <a:ext cx="11004083" cy="548640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119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19212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3011462">
                <a:tc>
                  <a:txBody>
                    <a:bodyPr/>
                    <a:lstStyle/>
                    <a:p>
                      <a:pPr marL="342900" indent="-342900" algn="l" fontAlgn="b">
                        <a:buAutoNum type="alphaUcPeriod"/>
                      </a:pPr>
                      <a:r>
                        <a:rPr lang="es" sz="16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RECUPERACIÓN INICIAL</a:t>
                      </a:r>
                      <a:endParaRPr lang="en-US" sz="1800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247493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B. EN GENERAL</a:t>
                      </a: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  RECUPERACIÓN</a:t>
                      </a: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   ESTRATEGIA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fontAlgn="b">
                        <a:lnSpc>
                          <a:spcPct val="100000"/>
                        </a:lnSpc>
                      </a:pP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25038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4. ESTRATEGIA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220895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5DB2548-1866-254F-B96E-1FE38489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320596"/>
              </p:ext>
            </p:extLst>
          </p:nvPr>
        </p:nvGraphicFramePr>
        <p:xfrm>
          <a:off x="368968" y="444717"/>
          <a:ext cx="11502190" cy="5360249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1502190">
                  <a:extLst>
                    <a:ext uri="{9D8B030D-6E8A-4147-A177-3AD203B41FA5}">
                      <a16:colId xmlns:a16="http://schemas.microsoft.com/office/drawing/2014/main" val="3503263246"/>
                    </a:ext>
                  </a:extLst>
                </a:gridCol>
              </a:tblGrid>
              <a:tr h="513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" sz="16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4B. i. ESCENARIOS DE RECUPERACIÓN   </a:t>
                      </a:r>
                      <a:r>
                        <a:rPr lang="es" sz="1400" b="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Falla de datos, el equipo de recuperación crítica no está disponible, el negocio es inaccesible</a:t>
                      </a:r>
                      <a:endParaRPr lang="en-US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673668"/>
                  </a:ext>
                </a:extLst>
              </a:tr>
              <a:tr h="48463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320" marR="137160" marT="274320" marB="13716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8099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4. ESTRATEGIA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5270F0-3FE0-9045-A861-1E7D1F6D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46284"/>
              </p:ext>
            </p:extLst>
          </p:nvPr>
        </p:nvGraphicFramePr>
        <p:xfrm>
          <a:off x="546234" y="641685"/>
          <a:ext cx="11036166" cy="5001126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036166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001126">
                <a:tc>
                  <a:txBody>
                    <a:bodyPr/>
                    <a:lstStyle/>
                    <a:p>
                      <a:pPr algn="l" fontAlgn="ctr"/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5720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5. RETORNO A LAS OPERACIONES</a:t>
            </a:r>
          </a:p>
        </p:txBody>
      </p:sp>
    </p:spTree>
    <p:extLst>
      <p:ext uri="{BB962C8B-B14F-4D97-AF65-F5344CB8AC3E}">
        <p14:creationId xmlns:p14="http://schemas.microsoft.com/office/powerpoint/2010/main" val="265581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6. REGISTRO DE CAMBIOS DE DOCUMENTOS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9999A82-FD5A-3A4E-80B2-C7FB2AAEF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53462"/>
              </p:ext>
            </p:extLst>
          </p:nvPr>
        </p:nvGraphicFramePr>
        <p:xfrm>
          <a:off x="405063" y="506970"/>
          <a:ext cx="11353799" cy="374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759">
                  <a:extLst>
                    <a:ext uri="{9D8B030D-6E8A-4147-A177-3AD203B41FA5}">
                      <a16:colId xmlns:a16="http://schemas.microsoft.com/office/drawing/2014/main" val="166567411"/>
                    </a:ext>
                  </a:extLst>
                </a:gridCol>
                <a:gridCol w="2577312">
                  <a:extLst>
                    <a:ext uri="{9D8B030D-6E8A-4147-A177-3AD203B41FA5}">
                      <a16:colId xmlns:a16="http://schemas.microsoft.com/office/drawing/2014/main" val="758014479"/>
                    </a:ext>
                  </a:extLst>
                </a:gridCol>
                <a:gridCol w="1475994">
                  <a:extLst>
                    <a:ext uri="{9D8B030D-6E8A-4147-A177-3AD203B41FA5}">
                      <a16:colId xmlns:a16="http://schemas.microsoft.com/office/drawing/2014/main" val="3139782178"/>
                    </a:ext>
                  </a:extLst>
                </a:gridCol>
                <a:gridCol w="3783086">
                  <a:extLst>
                    <a:ext uri="{9D8B030D-6E8A-4147-A177-3AD203B41FA5}">
                      <a16:colId xmlns:a16="http://schemas.microsoft.com/office/drawing/2014/main" val="2012729981"/>
                    </a:ext>
                  </a:extLst>
                </a:gridCol>
                <a:gridCol w="2504648">
                  <a:extLst>
                    <a:ext uri="{9D8B030D-6E8A-4147-A177-3AD203B41FA5}">
                      <a16:colId xmlns:a16="http://schemas.microsoft.com/office/drawing/2014/main" val="2293952507"/>
                    </a:ext>
                  </a:extLst>
                </a:gridCol>
              </a:tblGrid>
              <a:tr h="416021">
                <a:tc gridSpan="5"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HISTORIAL DE VERSIONES</a:t>
                      </a:r>
                      <a:endParaRPr lang="en-US" sz="24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6615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VERSIÓN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 DE REVISIÓN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CAMBIO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1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AUTOR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97060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043089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363844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04358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21803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74101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5387"/>
                  </a:ext>
                </a:extLst>
              </a:tr>
              <a:tr h="4160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R="68553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4789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9455C73-1B3D-6F46-AEF0-1BBBE497B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96727"/>
              </p:ext>
            </p:extLst>
          </p:nvPr>
        </p:nvGraphicFramePr>
        <p:xfrm>
          <a:off x="405063" y="4743885"/>
          <a:ext cx="11353799" cy="1159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954">
                  <a:extLst>
                    <a:ext uri="{9D8B030D-6E8A-4147-A177-3AD203B41FA5}">
                      <a16:colId xmlns:a16="http://schemas.microsoft.com/office/drawing/2014/main" val="332525248"/>
                    </a:ext>
                  </a:extLst>
                </a:gridCol>
                <a:gridCol w="2974572">
                  <a:extLst>
                    <a:ext uri="{9D8B030D-6E8A-4147-A177-3AD203B41FA5}">
                      <a16:colId xmlns:a16="http://schemas.microsoft.com/office/drawing/2014/main" val="2863594441"/>
                    </a:ext>
                  </a:extLst>
                </a:gridCol>
                <a:gridCol w="631394">
                  <a:extLst>
                    <a:ext uri="{9D8B030D-6E8A-4147-A177-3AD203B41FA5}">
                      <a16:colId xmlns:a16="http://schemas.microsoft.com/office/drawing/2014/main" val="2637052626"/>
                    </a:ext>
                  </a:extLst>
                </a:gridCol>
                <a:gridCol w="3789898">
                  <a:extLst>
                    <a:ext uri="{9D8B030D-6E8A-4147-A177-3AD203B41FA5}">
                      <a16:colId xmlns:a16="http://schemas.microsoft.com/office/drawing/2014/main" val="1119338906"/>
                    </a:ext>
                  </a:extLst>
                </a:gridCol>
                <a:gridCol w="758434">
                  <a:extLst>
                    <a:ext uri="{9D8B030D-6E8A-4147-A177-3AD203B41FA5}">
                      <a16:colId xmlns:a16="http://schemas.microsoft.com/office/drawing/2014/main" val="1533297771"/>
                    </a:ext>
                  </a:extLst>
                </a:gridCol>
                <a:gridCol w="1782547">
                  <a:extLst>
                    <a:ext uri="{9D8B030D-6E8A-4147-A177-3AD203B41FA5}">
                      <a16:colId xmlns:a16="http://schemas.microsoft.com/office/drawing/2014/main" val="2055991214"/>
                    </a:ext>
                  </a:extLst>
                </a:gridCol>
              </a:tblGrid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81248"/>
                  </a:ext>
                </a:extLst>
              </a:tr>
              <a:tr h="5798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dirty="0"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4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4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60691"/>
      </p:ext>
    </p:extLst>
  </p:cSld>
  <p:clrMapOvr>
    <a:masterClrMapping/>
  </p:clrMapOvr>
</p:sld>
</file>

<file path=ppt/theme/theme1.xml><?xml version="1.0" encoding="utf-8"?>
<a:theme xmlns:a="http://schemas.openxmlformats.org/drawingml/2006/main" name="IC-IT-Service-Continuity-Plan-Template_PowerPoint - SR edi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BEFFAEE9-5857-4D45-B5AA-5F15BE7B4EEE}" vid="{19D25F75-DFD0-46B3-B342-DDD141EE50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IC-IT-Service-Continuity-Plan-9465_PowerPoint</Template>
  <TotalTime>3</TotalTime>
  <Words>431</Words>
  <Application>Microsoft Macintosh PowerPoint</Application>
  <PresentationFormat>Widescreen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IC-IT-Service-Continuity-Plan-Template_PowerPoint - SR edits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2019-10-16T20:17:04Z</dcterms:created>
  <dcterms:modified xsi:type="dcterms:W3CDTF">2022-09-11T04:18:20Z</dcterms:modified>
</cp:coreProperties>
</file>