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342" r:id="rId2"/>
    <p:sldId id="353" r:id="rId3"/>
    <p:sldId id="354" r:id="rId4"/>
    <p:sldId id="363" r:id="rId5"/>
    <p:sldId id="355" r:id="rId6"/>
    <p:sldId id="365" r:id="rId7"/>
    <p:sldId id="366" r:id="rId8"/>
    <p:sldId id="364" r:id="rId9"/>
    <p:sldId id="352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F7F9FB"/>
    <a:srgbClr val="FCF1C3"/>
    <a:srgbClr val="FCF8E4"/>
    <a:srgbClr val="FFF1E3"/>
    <a:srgbClr val="F5E2C0"/>
    <a:srgbClr val="EDEFCB"/>
    <a:srgbClr val="E2EFCD"/>
    <a:srgbClr val="EAEEF3"/>
    <a:srgbClr val="E5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18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744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784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48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979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900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87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e&#10;&#10;Description générée automatiquement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PRÉSENTATION DU PLAN D'URGENCE DES SERVICES DE TECHNOLOGIE DE L'INFORMATION (TI)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PLAN D'URGENCE DES SERVICES INFORMATIQUES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552992" y="1801243"/>
            <a:ext cx="112214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4400" dirty="0">
                <a:latin typeface="Century Gothic" panose="020B0502020202020204" pitchFamily="34" charset="0"/>
              </a:rPr>
              <a:t>PLAN D'URGENCE DES SERVICES INFORMATIQUES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552992" y="2983645"/>
            <a:ext cx="81380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[ VOTRE ORGANISATION ]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00/00/0000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552992" y="2632087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CE54CD1D-7C87-854A-A663-C5B43BFBDEB4}"/>
              </a:ext>
            </a:extLst>
          </p:cNvPr>
          <p:cNvSpPr txBox="1"/>
          <p:nvPr/>
        </p:nvSpPr>
        <p:spPr>
          <a:xfrm>
            <a:off x="8019841" y="2815456"/>
            <a:ext cx="3172076" cy="3172076"/>
          </a:xfrm>
          <a:prstGeom prst="ellipse">
            <a:avLst/>
          </a:prstGeom>
          <a:solidFill>
            <a:schemeClr val="bg1">
              <a:alpha val="81000"/>
            </a:schemeClr>
          </a:solidFill>
          <a:ln w="22225">
            <a:solidFill>
              <a:schemeClr val="bg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fr" sz="6600" dirty="0">
                <a:ln w="317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VOTRE</a:t>
            </a:r>
          </a:p>
          <a:p>
            <a:pPr algn="ctr"/>
            <a:r>
              <a:rPr lang="fr" sz="6600" dirty="0">
                <a:ln w="317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LOGO</a:t>
            </a:r>
            <a:endParaRPr lang="en-US" sz="8000" dirty="0">
              <a:ln w="31750"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5294376" y="6477000"/>
            <a:ext cx="6452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Plan d'urgence des services informatiques |  TABLE DES MATIÈRES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TABLE DES MATIÈRES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087209E-8C45-1E47-A06D-D69E46F1665D}"/>
              </a:ext>
            </a:extLst>
          </p:cNvPr>
          <p:cNvSpPr txBox="1"/>
          <p:nvPr/>
        </p:nvSpPr>
        <p:spPr>
          <a:xfrm>
            <a:off x="994723" y="1192940"/>
            <a:ext cx="3746538" cy="44079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" sz="2400" dirty="0">
                <a:latin typeface="Century Gothic" panose="020B0502020202020204" pitchFamily="34" charset="0"/>
              </a:rPr>
              <a:t>Portée</a:t>
            </a:r>
          </a:p>
          <a:p>
            <a:pPr>
              <a:lnSpc>
                <a:spcPct val="200000"/>
              </a:lnSpc>
            </a:pPr>
            <a:r>
              <a:rPr lang="fr" sz="2400" dirty="0">
                <a:latin typeface="Century Gothic" panose="020B0502020202020204" pitchFamily="34" charset="0"/>
              </a:rPr>
              <a:t>Objectifs de rétablissement</a:t>
            </a:r>
          </a:p>
          <a:p>
            <a:pPr>
              <a:lnSpc>
                <a:spcPct val="200000"/>
              </a:lnSpc>
            </a:pPr>
            <a:r>
              <a:rPr lang="fr" sz="2400" dirty="0">
                <a:latin typeface="Century Gothic" panose="020B0502020202020204" pitchFamily="34" charset="0"/>
              </a:rPr>
              <a:t>Équipe de récupération</a:t>
            </a:r>
          </a:p>
          <a:p>
            <a:pPr>
              <a:lnSpc>
                <a:spcPct val="200000"/>
              </a:lnSpc>
            </a:pPr>
            <a:r>
              <a:rPr lang="fr" sz="2400" dirty="0">
                <a:latin typeface="Century Gothic" panose="020B0502020202020204" pitchFamily="34" charset="0"/>
              </a:rPr>
              <a:t>Stratégie de rétablissement</a:t>
            </a:r>
          </a:p>
          <a:p>
            <a:pPr>
              <a:lnSpc>
                <a:spcPct val="200000"/>
              </a:lnSpc>
            </a:pPr>
            <a:r>
              <a:rPr lang="fr" sz="2400" dirty="0">
                <a:latin typeface="Century Gothic" panose="020B0502020202020204" pitchFamily="34" charset="0"/>
              </a:rPr>
              <a:t>Retour aux opérations</a:t>
            </a:r>
          </a:p>
          <a:p>
            <a:pPr>
              <a:lnSpc>
                <a:spcPct val="200000"/>
              </a:lnSpc>
            </a:pPr>
            <a:r>
              <a:rPr lang="fr" sz="2400" dirty="0">
                <a:latin typeface="Century Gothic" panose="020B0502020202020204" pitchFamily="34" charset="0"/>
              </a:rPr>
              <a:t>Journal des modifications de documents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8B9C3F8-06FB-DD40-9B7F-35DFD45768B0}"/>
              </a:ext>
            </a:extLst>
          </p:cNvPr>
          <p:cNvSpPr/>
          <p:nvPr/>
        </p:nvSpPr>
        <p:spPr>
          <a:xfrm rot="10800000">
            <a:off x="665312" y="1029660"/>
            <a:ext cx="91440" cy="4937760"/>
          </a:xfrm>
          <a:prstGeom prst="rect">
            <a:avLst/>
          </a:prstGeom>
          <a:gradFill>
            <a:gsLst>
              <a:gs pos="100000">
                <a:schemeClr val="accent4"/>
              </a:gs>
              <a:gs pos="86000">
                <a:schemeClr val="accent4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210740"/>
              </p:ext>
            </p:extLst>
          </p:nvPr>
        </p:nvGraphicFramePr>
        <p:xfrm>
          <a:off x="473710" y="1048010"/>
          <a:ext cx="11230609" cy="4844253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844253">
                <a:tc>
                  <a:txBody>
                    <a:bodyPr/>
                    <a:lstStyle/>
                    <a:p>
                      <a:pPr algn="l" fontAlgn="ctr"/>
                      <a:r>
                        <a:rPr lang="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Zone de service, offres de service, zones de service qui dépendent du service à risque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PORTÉE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1544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PORTÉE</a:t>
            </a:r>
          </a:p>
        </p:txBody>
      </p: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952926"/>
              </p:ext>
            </p:extLst>
          </p:nvPr>
        </p:nvGraphicFramePr>
        <p:xfrm>
          <a:off x="473710" y="900059"/>
          <a:ext cx="11230609" cy="2185012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2185012">
                <a:tc>
                  <a:txBody>
                    <a:bodyPr/>
                    <a:lstStyle/>
                    <a:p>
                      <a:pPr algn="l" fontAlgn="ctr"/>
                      <a:r>
                        <a:rPr lang="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 durée pendant laquelle les processus informatiques peuvent être interrompus avant l'interruption a un impact sur l'entreprise.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82C33ED-C7D9-E645-A20E-9315B33340B8}"/>
              </a:ext>
            </a:extLst>
          </p:cNvPr>
          <p:cNvSpPr txBox="1"/>
          <p:nvPr/>
        </p:nvSpPr>
        <p:spPr>
          <a:xfrm>
            <a:off x="473710" y="413786"/>
            <a:ext cx="5113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latin typeface="Century Gothic" panose="020B0502020202020204" pitchFamily="34" charset="0"/>
              </a:rPr>
              <a:t>OBJECTIF DE TEMPS DE RÉCUPÉRATION (RTO)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C70A26E3-070F-184B-8273-C75B49764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168761"/>
              </p:ext>
            </p:extLst>
          </p:nvPr>
        </p:nvGraphicFramePr>
        <p:xfrm>
          <a:off x="473710" y="3758959"/>
          <a:ext cx="11230609" cy="2185012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2185012">
                <a:tc>
                  <a:txBody>
                    <a:bodyPr/>
                    <a:lstStyle/>
                    <a:p>
                      <a:pPr algn="l" fontAlgn="ctr"/>
                      <a:r>
                        <a:rPr lang="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Intervalle maximal de perte de données depuis la dernière sauvegarde du service informatique que l'entreprise peut tolérer tout en poursuivant les processus métier normaux.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A8710EAE-4627-ED49-B0F2-D43A5339FD2C}"/>
              </a:ext>
            </a:extLst>
          </p:cNvPr>
          <p:cNvSpPr txBox="1"/>
          <p:nvPr/>
        </p:nvSpPr>
        <p:spPr>
          <a:xfrm>
            <a:off x="473710" y="3272686"/>
            <a:ext cx="5396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latin typeface="Century Gothic" panose="020B0502020202020204" pitchFamily="34" charset="0"/>
              </a:rPr>
              <a:t>OBJECTIF DE POINT DE RÉCUPÉRATION (RPO)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OBJECTIFS DE RÉCUPÉRATION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86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91F09F4-BCA4-2749-A181-95FCAD991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059183"/>
              </p:ext>
            </p:extLst>
          </p:nvPr>
        </p:nvGraphicFramePr>
        <p:xfrm>
          <a:off x="367748" y="841402"/>
          <a:ext cx="11285036" cy="5042562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3175552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3175552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  <a:gridCol w="2466966">
                  <a:extLst>
                    <a:ext uri="{9D8B030D-6E8A-4147-A177-3AD203B41FA5}">
                      <a16:colId xmlns:a16="http://schemas.microsoft.com/office/drawing/2014/main" val="3872078189"/>
                    </a:ext>
                  </a:extLst>
                </a:gridCol>
                <a:gridCol w="2466966">
                  <a:extLst>
                    <a:ext uri="{9D8B030D-6E8A-4147-A177-3AD203B41FA5}">
                      <a16:colId xmlns:a16="http://schemas.microsoft.com/office/drawing/2014/main" val="3816280040"/>
                    </a:ext>
                  </a:extLst>
                </a:gridCol>
              </a:tblGrid>
              <a:tr h="3512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SERVICE / RÔLE / FONCTION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RESPONSABILITÉ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DÉPENDANCES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TEMPS DE RÉPONSE ATTENDU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06045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940471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03567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955738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7091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5317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ÉQUIPE DE RÉCUPÉRATION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ÉQUIPE DE RÉCUPÉRATION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97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715071"/>
              </p:ext>
            </p:extLst>
          </p:nvPr>
        </p:nvGraphicFramePr>
        <p:xfrm>
          <a:off x="473710" y="1357254"/>
          <a:ext cx="11230609" cy="201168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2011680">
                <a:tc>
                  <a:txBody>
                    <a:bodyPr/>
                    <a:lstStyle/>
                    <a:p>
                      <a:pPr algn="l" fontAlgn="ctr"/>
                      <a:r>
                        <a:rPr lang="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Entrer du texte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82C33ED-C7D9-E645-A20E-9315B33340B8}"/>
              </a:ext>
            </a:extLst>
          </p:cNvPr>
          <p:cNvSpPr txBox="1"/>
          <p:nvPr/>
        </p:nvSpPr>
        <p:spPr>
          <a:xfrm>
            <a:off x="473710" y="870981"/>
            <a:ext cx="2828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latin typeface="Century Gothic" panose="020B0502020202020204" pitchFamily="34" charset="0"/>
              </a:rPr>
              <a:t>RÉCUPÉRATION INITIALE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C70A26E3-070F-184B-8273-C75B49764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705084"/>
              </p:ext>
            </p:extLst>
          </p:nvPr>
        </p:nvGraphicFramePr>
        <p:xfrm>
          <a:off x="473710" y="4096886"/>
          <a:ext cx="11230609" cy="201168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2011680">
                <a:tc>
                  <a:txBody>
                    <a:bodyPr/>
                    <a:lstStyle/>
                    <a:p>
                      <a:pPr algn="l" fontAlgn="ctr"/>
                      <a:r>
                        <a:rPr lang="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Entrer du texte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A8710EAE-4627-ED49-B0F2-D43A5339FD2C}"/>
              </a:ext>
            </a:extLst>
          </p:cNvPr>
          <p:cNvSpPr txBox="1"/>
          <p:nvPr/>
        </p:nvSpPr>
        <p:spPr>
          <a:xfrm>
            <a:off x="473710" y="3610613"/>
            <a:ext cx="4774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latin typeface="Century Gothic" panose="020B0502020202020204" pitchFamily="34" charset="0"/>
              </a:rPr>
              <a:t>STRATÉGIE GLOBALE DE RÉTABLISSEMENT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STRATÉGIE DE RELANCE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7008AE8-8EF0-D44D-B341-A7F5F51B383F}"/>
              </a:ext>
            </a:extLst>
          </p:cNvPr>
          <p:cNvSpPr txBox="1"/>
          <p:nvPr/>
        </p:nvSpPr>
        <p:spPr>
          <a:xfrm>
            <a:off x="367748" y="248400"/>
            <a:ext cx="43845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STRATÉGIE DE RELANCE</a:t>
            </a:r>
          </a:p>
        </p:txBody>
      </p:sp>
    </p:spTree>
    <p:extLst>
      <p:ext uri="{BB962C8B-B14F-4D97-AF65-F5344CB8AC3E}">
        <p14:creationId xmlns:p14="http://schemas.microsoft.com/office/powerpoint/2010/main" val="1446031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F47EBFF-6CD4-994C-82C3-198CE5524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553700"/>
              </p:ext>
            </p:extLst>
          </p:nvPr>
        </p:nvGraphicFramePr>
        <p:xfrm>
          <a:off x="367747" y="895321"/>
          <a:ext cx="11426229" cy="5042562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53549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3041374">
                  <a:extLst>
                    <a:ext uri="{9D8B030D-6E8A-4147-A177-3AD203B41FA5}">
                      <a16:colId xmlns:a16="http://schemas.microsoft.com/office/drawing/2014/main" val="3872078189"/>
                    </a:ext>
                  </a:extLst>
                </a:gridCol>
                <a:gridCol w="7331306">
                  <a:extLst>
                    <a:ext uri="{9D8B030D-6E8A-4147-A177-3AD203B41FA5}">
                      <a16:colId xmlns:a16="http://schemas.microsoft.com/office/drawing/2014/main" val="3816280040"/>
                    </a:ext>
                  </a:extLst>
                </a:gridCol>
              </a:tblGrid>
              <a:tr h="3512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Id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TITRE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STRATÉGIE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DÉFAILLANCE DES DONNÉES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06045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L'ÉQUIPE DE RÉCUPÉRATION CRITIQUE N'EST PAS DISPONIBLE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LES AFFAIRES SONT INACCESSIBLES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940471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03567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955738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7091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725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SCÉNARIOS DE RÉCUPÉRATION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SCÉNARIOS DE RÉCUPÉRATION</a:t>
            </a:r>
          </a:p>
        </p:txBody>
      </p:sp>
    </p:spTree>
    <p:extLst>
      <p:ext uri="{BB962C8B-B14F-4D97-AF65-F5344CB8AC3E}">
        <p14:creationId xmlns:p14="http://schemas.microsoft.com/office/powerpoint/2010/main" val="2796880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705757"/>
              </p:ext>
            </p:extLst>
          </p:nvPr>
        </p:nvGraphicFramePr>
        <p:xfrm>
          <a:off x="473710" y="1048010"/>
          <a:ext cx="11230609" cy="4844253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844253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" sz="1600" dirty="0">
                          <a:latin typeface="Century Gothic" panose="020B0502020202020204" pitchFamily="34" charset="0"/>
                        </a:rPr>
                        <a:t>Entrer du texte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RETOUR AUX OPÉRATIONS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9135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RETOUR AUX OPÉRATIONS</a:t>
            </a:r>
          </a:p>
        </p:txBody>
      </p:sp>
    </p:spTree>
    <p:extLst>
      <p:ext uri="{BB962C8B-B14F-4D97-AF65-F5344CB8AC3E}">
        <p14:creationId xmlns:p14="http://schemas.microsoft.com/office/powerpoint/2010/main" val="757536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F9CA47D4-F9F1-1E41-AFA1-13B627967D4B}"/>
              </a:ext>
            </a:extLst>
          </p:cNvPr>
          <p:cNvGraphicFramePr>
            <a:graphicFrameLocks noGrp="1"/>
          </p:cNvGraphicFramePr>
          <p:nvPr/>
        </p:nvGraphicFramePr>
        <p:xfrm>
          <a:off x="473711" y="1048010"/>
          <a:ext cx="7926578" cy="4844253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7926578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844253">
                <a:tc>
                  <a:txBody>
                    <a:bodyPr/>
                    <a:lstStyle/>
                    <a:p>
                      <a:pPr algn="l" fontAlgn="ctr"/>
                      <a:r>
                        <a:rPr lang="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Entrer du texte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89CDDD26-9A42-614D-92CF-ED2AD642A763}"/>
              </a:ext>
            </a:extLst>
          </p:cNvPr>
          <p:cNvSpPr txBox="1"/>
          <p:nvPr/>
        </p:nvSpPr>
        <p:spPr>
          <a:xfrm>
            <a:off x="367748" y="248400"/>
            <a:ext cx="2531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COMMENTAIRES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COMMENTAIRES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1CDC00D-7F9F-4BEF-B6FD-4DACF8822631}" vid="{C9F370FC-1590-49D2-BE9E-84189C2431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IC-Information-Technology-IT-Service-Contingency-Plan-Presentation-Template_PowerPoint - SR edits</Template>
  <TotalTime>8</TotalTime>
  <Words>355</Words>
  <Application>Microsoft Macintosh PowerPoint</Application>
  <PresentationFormat>Widescreen</PresentationFormat>
  <Paragraphs>75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2021-04-01T18:58:06Z</dcterms:created>
  <dcterms:modified xsi:type="dcterms:W3CDTF">2022-09-11T04:25:46Z</dcterms:modified>
</cp:coreProperties>
</file>