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342" r:id="rId2"/>
    <p:sldId id="353" r:id="rId3"/>
    <p:sldId id="354" r:id="rId4"/>
    <p:sldId id="363" r:id="rId5"/>
    <p:sldId id="355" r:id="rId6"/>
    <p:sldId id="365" r:id="rId7"/>
    <p:sldId id="366" r:id="rId8"/>
    <p:sldId id="364" r:id="rId9"/>
    <p:sldId id="352" r:id="rId10"/>
    <p:sldId id="29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9F9"/>
    <a:srgbClr val="F7F9FB"/>
    <a:srgbClr val="FCF1C3"/>
    <a:srgbClr val="FCF8E4"/>
    <a:srgbClr val="FFF1E3"/>
    <a:srgbClr val="F5E2C0"/>
    <a:srgbClr val="EDEFCB"/>
    <a:srgbClr val="E2EFCD"/>
    <a:srgbClr val="EAEEF3"/>
    <a:srgbClr val="E5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18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744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5" Type="http://schemas.openxmlformats.org/officeDocument/2006/relationships/slide" Target="slides/slide6.xml"/><Relationship Id="rId4" Type="http://schemas.openxmlformats.org/officeDocument/2006/relationships/slide" Target="slides/slide5.xml"/><Relationship Id="rId9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784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848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979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9002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878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ma&#10;&#10;Descripción generada automáticamente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69507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PLANTILLA DE PRESENTACIÓN DEL PLAN DE CONTINGENCIA DEL SERVICIO DE TECNOLOGÍA DE LA INFORMACIÓN (TI)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PLAN DE CONTINGENCIA DEL SERVICIO DE TI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5002CF0-EA59-CE43-9D0C-B9955C66D425}"/>
              </a:ext>
            </a:extLst>
          </p:cNvPr>
          <p:cNvSpPr txBox="1"/>
          <p:nvPr/>
        </p:nvSpPr>
        <p:spPr>
          <a:xfrm>
            <a:off x="552992" y="1801243"/>
            <a:ext cx="112214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400" dirty="0">
                <a:latin typeface="Century Gothic" panose="020B0502020202020204" pitchFamily="34" charset="0"/>
              </a:rPr>
              <a:t>PLAN DE CONTINGENCIA DEL SERVICIO DE TI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02D8FA-97A9-1F4C-B19E-615D761DF0CF}"/>
              </a:ext>
            </a:extLst>
          </p:cNvPr>
          <p:cNvSpPr txBox="1"/>
          <p:nvPr/>
        </p:nvSpPr>
        <p:spPr>
          <a:xfrm>
            <a:off x="552992" y="2983645"/>
            <a:ext cx="81380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36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[ SU ORGANIZACIÓN ]</a:t>
            </a:r>
          </a:p>
          <a:p>
            <a:r>
              <a:rPr lang="en-US" sz="20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endParaRPr lang="en-US" sz="14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en-US" sz="14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en-US" sz="14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en-US" sz="14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" sz="14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00/00/0000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 </a:t>
            </a: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CA3131A8-9212-A843-9129-EE771E22C0FA}"/>
              </a:ext>
            </a:extLst>
          </p:cNvPr>
          <p:cNvCxnSpPr>
            <a:cxnSpLocks/>
          </p:cNvCxnSpPr>
          <p:nvPr/>
        </p:nvCxnSpPr>
        <p:spPr>
          <a:xfrm>
            <a:off x="552992" y="2632087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CE54CD1D-7C87-854A-A663-C5B43BFBDEB4}"/>
              </a:ext>
            </a:extLst>
          </p:cNvPr>
          <p:cNvSpPr txBox="1"/>
          <p:nvPr/>
        </p:nvSpPr>
        <p:spPr>
          <a:xfrm>
            <a:off x="8019841" y="2815456"/>
            <a:ext cx="3172076" cy="3172076"/>
          </a:xfrm>
          <a:prstGeom prst="ellipse">
            <a:avLst/>
          </a:prstGeom>
          <a:solidFill>
            <a:schemeClr val="bg1">
              <a:alpha val="81000"/>
            </a:schemeClr>
          </a:solidFill>
          <a:ln w="22225">
            <a:solidFill>
              <a:schemeClr val="bg1"/>
            </a:solidFill>
          </a:ln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es" sz="6600" dirty="0">
                <a:ln w="3175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USTED</a:t>
            </a:r>
          </a:p>
          <a:p>
            <a:pPr algn="ctr"/>
            <a:r>
              <a:rPr lang="es" sz="6600" dirty="0">
                <a:ln w="3175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LOGOTIPO</a:t>
            </a:r>
            <a:endParaRPr lang="en-US" sz="8000" dirty="0">
              <a:ln w="31750"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Cualquier artículo, plantilla o información proporcionada por Smartsheet en el sitio web es solo para referencia. Si bien nos esforzamos por mantener la información actualizada y correcta, no hacemos representaciones o garantías de ningún tipo, expresas o implícitas, sobre la integridad, precisión, confiabilidad, idoneidad o disponibilidad con respecto al sitio web o la información, artículos, plantillas o gráficos relacionados contenidos en el sitio web. Por lo tanto, cualquier confianza que deposite en dicha información es estrictamente bajo su propio riesgo.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5294376" y="6477000"/>
            <a:ext cx="6452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Plan de CONTINGENCIA DE SERVICIOS DE TI |  TABLA DE CONTENIDOS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4161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TABLA DE CONTENIDOS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087209E-8C45-1E47-A06D-D69E46F1665D}"/>
              </a:ext>
            </a:extLst>
          </p:cNvPr>
          <p:cNvSpPr txBox="1"/>
          <p:nvPr/>
        </p:nvSpPr>
        <p:spPr>
          <a:xfrm>
            <a:off x="994723" y="1192940"/>
            <a:ext cx="3746538" cy="44079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" sz="2400" dirty="0">
                <a:latin typeface="Century Gothic" panose="020B0502020202020204" pitchFamily="34" charset="0"/>
              </a:rPr>
              <a:t>Alcance</a:t>
            </a:r>
          </a:p>
          <a:p>
            <a:pPr>
              <a:lnSpc>
                <a:spcPct val="200000"/>
              </a:lnSpc>
            </a:pPr>
            <a:r>
              <a:rPr lang="es" sz="2400" dirty="0">
                <a:latin typeface="Century Gothic" panose="020B0502020202020204" pitchFamily="34" charset="0"/>
              </a:rPr>
              <a:t>Objetivos de recuperación</a:t>
            </a:r>
          </a:p>
          <a:p>
            <a:pPr>
              <a:lnSpc>
                <a:spcPct val="200000"/>
              </a:lnSpc>
            </a:pPr>
            <a:r>
              <a:rPr lang="es" sz="2400" dirty="0">
                <a:latin typeface="Century Gothic" panose="020B0502020202020204" pitchFamily="34" charset="0"/>
              </a:rPr>
              <a:t>Equipo de recuperación</a:t>
            </a:r>
          </a:p>
          <a:p>
            <a:pPr>
              <a:lnSpc>
                <a:spcPct val="200000"/>
              </a:lnSpc>
            </a:pPr>
            <a:r>
              <a:rPr lang="es" sz="2400" dirty="0">
                <a:latin typeface="Century Gothic" panose="020B0502020202020204" pitchFamily="34" charset="0"/>
              </a:rPr>
              <a:t>Estrategia de recuperación</a:t>
            </a:r>
          </a:p>
          <a:p>
            <a:pPr>
              <a:lnSpc>
                <a:spcPct val="200000"/>
              </a:lnSpc>
            </a:pPr>
            <a:r>
              <a:rPr lang="es" sz="2400" dirty="0">
                <a:latin typeface="Century Gothic" panose="020B0502020202020204" pitchFamily="34" charset="0"/>
              </a:rPr>
              <a:t>Volver a Operaciones</a:t>
            </a:r>
          </a:p>
          <a:p>
            <a:pPr>
              <a:lnSpc>
                <a:spcPct val="200000"/>
              </a:lnSpc>
            </a:pPr>
            <a:r>
              <a:rPr lang="es" sz="2400" dirty="0">
                <a:latin typeface="Century Gothic" panose="020B0502020202020204" pitchFamily="34" charset="0"/>
              </a:rPr>
              <a:t>Registro de cambios de documento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8B9C3F8-06FB-DD40-9B7F-35DFD45768B0}"/>
              </a:ext>
            </a:extLst>
          </p:cNvPr>
          <p:cNvSpPr/>
          <p:nvPr/>
        </p:nvSpPr>
        <p:spPr>
          <a:xfrm rot="10800000">
            <a:off x="665312" y="1029660"/>
            <a:ext cx="91440" cy="4937760"/>
          </a:xfrm>
          <a:prstGeom prst="rect">
            <a:avLst/>
          </a:prstGeom>
          <a:gradFill>
            <a:gsLst>
              <a:gs pos="100000">
                <a:schemeClr val="accent4"/>
              </a:gs>
              <a:gs pos="86000">
                <a:schemeClr val="accent4"/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210740"/>
              </p:ext>
            </p:extLst>
          </p:nvPr>
        </p:nvGraphicFramePr>
        <p:xfrm>
          <a:off x="473710" y="1048010"/>
          <a:ext cx="11230609" cy="4844253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230609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4844253">
                <a:tc>
                  <a:txBody>
                    <a:bodyPr/>
                    <a:lstStyle/>
                    <a:p>
                      <a:pPr algn="l" fontAlgn="ctr"/>
                      <a:r>
                        <a:rPr lang="e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Área de Servicio, Ofertas de Servicio, Áreas de Servicio que dependen del servicio en riesgo</a:t>
                      </a: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ALCANCE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1544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ALCANCE</a:t>
            </a:r>
          </a:p>
        </p:txBody>
      </p:sp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952926"/>
              </p:ext>
            </p:extLst>
          </p:nvPr>
        </p:nvGraphicFramePr>
        <p:xfrm>
          <a:off x="473710" y="900059"/>
          <a:ext cx="11230609" cy="2185012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230609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2185012">
                <a:tc>
                  <a:txBody>
                    <a:bodyPr/>
                    <a:lstStyle/>
                    <a:p>
                      <a:pPr algn="l" fontAlgn="ctr"/>
                      <a:r>
                        <a:rPr lang="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El tiempo que los procesos de TI pueden estar inactivos antes de que la interrupción afecte al negocio.</a:t>
                      </a: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82C33ED-C7D9-E645-A20E-9315B33340B8}"/>
              </a:ext>
            </a:extLst>
          </p:cNvPr>
          <p:cNvSpPr txBox="1"/>
          <p:nvPr/>
        </p:nvSpPr>
        <p:spPr>
          <a:xfrm>
            <a:off x="473710" y="413786"/>
            <a:ext cx="51139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latin typeface="Century Gothic" panose="020B0502020202020204" pitchFamily="34" charset="0"/>
              </a:rPr>
              <a:t>OBJETIVO DE TIEMPO DE RECUPERACIÓN (RTO)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C70A26E3-070F-184B-8273-C75B497640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168761"/>
              </p:ext>
            </p:extLst>
          </p:nvPr>
        </p:nvGraphicFramePr>
        <p:xfrm>
          <a:off x="473710" y="3758959"/>
          <a:ext cx="11230609" cy="2185012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230609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2185012">
                <a:tc>
                  <a:txBody>
                    <a:bodyPr/>
                    <a:lstStyle/>
                    <a:p>
                      <a:pPr algn="l" fontAlgn="ctr"/>
                      <a:r>
                        <a:rPr lang="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El intervalo máximo de pérdida de datos desde la última copia de seguridad del servicio de TI que la empresa puede tolerar y aún así continuar con los procesos comerciales normales.</a:t>
                      </a: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41" name="TextBox 40">
            <a:extLst>
              <a:ext uri="{FF2B5EF4-FFF2-40B4-BE49-F238E27FC236}">
                <a16:creationId xmlns:a16="http://schemas.microsoft.com/office/drawing/2014/main" id="{A8710EAE-4627-ED49-B0F2-D43A5339FD2C}"/>
              </a:ext>
            </a:extLst>
          </p:cNvPr>
          <p:cNvSpPr txBox="1"/>
          <p:nvPr/>
        </p:nvSpPr>
        <p:spPr>
          <a:xfrm>
            <a:off x="473710" y="3272686"/>
            <a:ext cx="5396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latin typeface="Century Gothic" panose="020B0502020202020204" pitchFamily="34" charset="0"/>
              </a:rPr>
              <a:t>OBJETIVO DE PUNTO DE RECUPERACIÓN (RPO)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OBJETIVOS DE RECUPERACIÓN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86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91F09F4-BCA4-2749-A181-95FCAD9912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059183"/>
              </p:ext>
            </p:extLst>
          </p:nvPr>
        </p:nvGraphicFramePr>
        <p:xfrm>
          <a:off x="367748" y="841402"/>
          <a:ext cx="11285036" cy="5042562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3175552">
                  <a:extLst>
                    <a:ext uri="{9D8B030D-6E8A-4147-A177-3AD203B41FA5}">
                      <a16:colId xmlns:a16="http://schemas.microsoft.com/office/drawing/2014/main" val="4136967170"/>
                    </a:ext>
                  </a:extLst>
                </a:gridCol>
                <a:gridCol w="3175552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  <a:gridCol w="2466966">
                  <a:extLst>
                    <a:ext uri="{9D8B030D-6E8A-4147-A177-3AD203B41FA5}">
                      <a16:colId xmlns:a16="http://schemas.microsoft.com/office/drawing/2014/main" val="3872078189"/>
                    </a:ext>
                  </a:extLst>
                </a:gridCol>
                <a:gridCol w="2466966">
                  <a:extLst>
                    <a:ext uri="{9D8B030D-6E8A-4147-A177-3AD203B41FA5}">
                      <a16:colId xmlns:a16="http://schemas.microsoft.com/office/drawing/2014/main" val="3816280040"/>
                    </a:ext>
                  </a:extLst>
                </a:gridCol>
              </a:tblGrid>
              <a:tr h="3512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SERVICIO / ROL / FUNCIÓN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RESPONSABILIDAD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DEPENDENCIAS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TIEMPO DE RESPUESTA ESPERADO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  <a:tr h="7818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206045"/>
                  </a:ext>
                </a:extLst>
              </a:tr>
              <a:tr h="7818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362401"/>
                  </a:ext>
                </a:extLst>
              </a:tr>
              <a:tr h="7818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940471"/>
                  </a:ext>
                </a:extLst>
              </a:tr>
              <a:tr h="7818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03567"/>
                  </a:ext>
                </a:extLst>
              </a:tr>
              <a:tr h="7818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955738"/>
                  </a:ext>
                </a:extLst>
              </a:tr>
              <a:tr h="7818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7091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35317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EQUIPO DE RECUPERACIÓN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EQUIPO DE RECUPERACIÓN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97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715071"/>
              </p:ext>
            </p:extLst>
          </p:nvPr>
        </p:nvGraphicFramePr>
        <p:xfrm>
          <a:off x="473710" y="1357254"/>
          <a:ext cx="11230609" cy="2011680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230609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2011680">
                <a:tc>
                  <a:txBody>
                    <a:bodyPr/>
                    <a:lstStyle/>
                    <a:p>
                      <a:pPr algn="l" fontAlgn="ctr"/>
                      <a:r>
                        <a:rPr lang="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Introducir texto</a:t>
                      </a: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82C33ED-C7D9-E645-A20E-9315B33340B8}"/>
              </a:ext>
            </a:extLst>
          </p:cNvPr>
          <p:cNvSpPr txBox="1"/>
          <p:nvPr/>
        </p:nvSpPr>
        <p:spPr>
          <a:xfrm>
            <a:off x="473710" y="870981"/>
            <a:ext cx="28280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latin typeface="Century Gothic" panose="020B0502020202020204" pitchFamily="34" charset="0"/>
              </a:rPr>
              <a:t>RECUPERACIÓN INICIAL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C70A26E3-070F-184B-8273-C75B497640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705084"/>
              </p:ext>
            </p:extLst>
          </p:nvPr>
        </p:nvGraphicFramePr>
        <p:xfrm>
          <a:off x="473710" y="4096886"/>
          <a:ext cx="11230609" cy="2011680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230609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2011680">
                <a:tc>
                  <a:txBody>
                    <a:bodyPr/>
                    <a:lstStyle/>
                    <a:p>
                      <a:pPr algn="l" fontAlgn="ctr"/>
                      <a:r>
                        <a:rPr lang="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Introducir texto</a:t>
                      </a: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41" name="TextBox 40">
            <a:extLst>
              <a:ext uri="{FF2B5EF4-FFF2-40B4-BE49-F238E27FC236}">
                <a16:creationId xmlns:a16="http://schemas.microsoft.com/office/drawing/2014/main" id="{A8710EAE-4627-ED49-B0F2-D43A5339FD2C}"/>
              </a:ext>
            </a:extLst>
          </p:cNvPr>
          <p:cNvSpPr txBox="1"/>
          <p:nvPr/>
        </p:nvSpPr>
        <p:spPr>
          <a:xfrm>
            <a:off x="473710" y="3610613"/>
            <a:ext cx="47740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latin typeface="Century Gothic" panose="020B0502020202020204" pitchFamily="34" charset="0"/>
              </a:rPr>
              <a:t>ESTRATEGIA GENERAL DE RECUPERACIÓN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ESTRATEGIA DE RECUPERACIÓN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7008AE8-8EF0-D44D-B341-A7F5F51B383F}"/>
              </a:ext>
            </a:extLst>
          </p:cNvPr>
          <p:cNvSpPr txBox="1"/>
          <p:nvPr/>
        </p:nvSpPr>
        <p:spPr>
          <a:xfrm>
            <a:off x="367748" y="248400"/>
            <a:ext cx="43845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ESTRATEGIA DE RECUPERACIÓN</a:t>
            </a:r>
          </a:p>
        </p:txBody>
      </p:sp>
    </p:spTree>
    <p:extLst>
      <p:ext uri="{BB962C8B-B14F-4D97-AF65-F5344CB8AC3E}">
        <p14:creationId xmlns:p14="http://schemas.microsoft.com/office/powerpoint/2010/main" val="1446031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F47EBFF-6CD4-994C-82C3-198CE5524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553700"/>
              </p:ext>
            </p:extLst>
          </p:nvPr>
        </p:nvGraphicFramePr>
        <p:xfrm>
          <a:off x="367747" y="895321"/>
          <a:ext cx="11426229" cy="5042562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53549">
                  <a:extLst>
                    <a:ext uri="{9D8B030D-6E8A-4147-A177-3AD203B41FA5}">
                      <a16:colId xmlns:a16="http://schemas.microsoft.com/office/drawing/2014/main" val="4136967170"/>
                    </a:ext>
                  </a:extLst>
                </a:gridCol>
                <a:gridCol w="3041374">
                  <a:extLst>
                    <a:ext uri="{9D8B030D-6E8A-4147-A177-3AD203B41FA5}">
                      <a16:colId xmlns:a16="http://schemas.microsoft.com/office/drawing/2014/main" val="3872078189"/>
                    </a:ext>
                  </a:extLst>
                </a:gridCol>
                <a:gridCol w="7331306">
                  <a:extLst>
                    <a:ext uri="{9D8B030D-6E8A-4147-A177-3AD203B41FA5}">
                      <a16:colId xmlns:a16="http://schemas.microsoft.com/office/drawing/2014/main" val="3816280040"/>
                    </a:ext>
                  </a:extLst>
                </a:gridCol>
              </a:tblGrid>
              <a:tr h="3512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Identificación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TÍTULO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ESTRATEGIA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  <a:tr h="7818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FALLO DE DATOS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206045"/>
                  </a:ext>
                </a:extLst>
              </a:tr>
              <a:tr h="7818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EL EQUIPO DE RECUPERACIÓN CRÍTICA NO ESTÁ DISPONIBLE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362401"/>
                  </a:ext>
                </a:extLst>
              </a:tr>
              <a:tr h="7818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EL NEGOCIO ES INACCESIBLE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940471"/>
                  </a:ext>
                </a:extLst>
              </a:tr>
              <a:tr h="7818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03567"/>
                  </a:ext>
                </a:extLst>
              </a:tr>
              <a:tr h="7818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955738"/>
                  </a:ext>
                </a:extLst>
              </a:tr>
              <a:tr h="7818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7091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47259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ESCENARIOS DE RECUPERACIÓN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ESCENARIOS DE RECUPERACIÓN</a:t>
            </a:r>
          </a:p>
        </p:txBody>
      </p:sp>
    </p:spTree>
    <p:extLst>
      <p:ext uri="{BB962C8B-B14F-4D97-AF65-F5344CB8AC3E}">
        <p14:creationId xmlns:p14="http://schemas.microsoft.com/office/powerpoint/2010/main" val="2796880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705757"/>
              </p:ext>
            </p:extLst>
          </p:nvPr>
        </p:nvGraphicFramePr>
        <p:xfrm>
          <a:off x="473710" y="1048010"/>
          <a:ext cx="11230609" cy="4844253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230609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4844253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" sz="1600" dirty="0">
                          <a:latin typeface="Century Gothic" panose="020B0502020202020204" pitchFamily="34" charset="0"/>
                        </a:rPr>
                        <a:t>Introducir texto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VOLVER A OPERACIONES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49135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VOLVER A OPERACIONES</a:t>
            </a:r>
          </a:p>
        </p:txBody>
      </p:sp>
    </p:spTree>
    <p:extLst>
      <p:ext uri="{BB962C8B-B14F-4D97-AF65-F5344CB8AC3E}">
        <p14:creationId xmlns:p14="http://schemas.microsoft.com/office/powerpoint/2010/main" val="757536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F9CA47D4-F9F1-1E41-AFA1-13B627967D4B}"/>
              </a:ext>
            </a:extLst>
          </p:cNvPr>
          <p:cNvGraphicFramePr>
            <a:graphicFrameLocks noGrp="1"/>
          </p:cNvGraphicFramePr>
          <p:nvPr/>
        </p:nvGraphicFramePr>
        <p:xfrm>
          <a:off x="473711" y="1048010"/>
          <a:ext cx="7926578" cy="4844253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7926578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4844253">
                <a:tc>
                  <a:txBody>
                    <a:bodyPr/>
                    <a:lstStyle/>
                    <a:p>
                      <a:pPr algn="l" fontAlgn="ctr"/>
                      <a:r>
                        <a:rPr lang="e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Introducir texto</a:t>
                      </a: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89CDDD26-9A42-614D-92CF-ED2AD642A763}"/>
              </a:ext>
            </a:extLst>
          </p:cNvPr>
          <p:cNvSpPr txBox="1"/>
          <p:nvPr/>
        </p:nvSpPr>
        <p:spPr>
          <a:xfrm>
            <a:off x="367748" y="248400"/>
            <a:ext cx="25314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COMENTARIOS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COMENTARIOS</a:t>
            </a: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1CDC00D-7F9F-4BEF-B6FD-4DACF8822631}" vid="{C9F370FC-1590-49D2-BE9E-84189C2431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IC-Information-Technology-IT-Service-Contingency-Plan-Presentation-Template_PowerPoint - SR edits</Template>
  <TotalTime>5</TotalTime>
  <Words>358</Words>
  <Application>Microsoft Macintosh PowerPoint</Application>
  <PresentationFormat>Widescreen</PresentationFormat>
  <Paragraphs>75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dcterms:created xsi:type="dcterms:W3CDTF">2021-04-01T18:58:06Z</dcterms:created>
  <dcterms:modified xsi:type="dcterms:W3CDTF">2022-09-11T04:18:24Z</dcterms:modified>
</cp:coreProperties>
</file>