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42" r:id="rId2"/>
    <p:sldId id="353" r:id="rId3"/>
    <p:sldId id="354" r:id="rId4"/>
    <p:sldId id="363" r:id="rId5"/>
    <p:sldId id="355" r:id="rId6"/>
    <p:sldId id="365" r:id="rId7"/>
    <p:sldId id="366" r:id="rId8"/>
    <p:sldId id="364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7F9FB"/>
    <a:srgbClr val="FCF1C3"/>
    <a:srgbClr val="FCF8E4"/>
    <a:srgbClr val="FFF1E3"/>
    <a:srgbClr val="F5E2C0"/>
    <a:srgbClr val="EDEFCB"/>
    <a:srgbClr val="E2EFCD"/>
    <a:srgbClr val="EAEEF3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4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79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00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7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PRESENTACIÓN DEL PLAN DE CONTINGENCIA DEL SERVICIO DE TECNOLOGÍA DE LA INFORMACIÓN (TI)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 DE CONTINGENCIA DEL SERVICIO DE 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801243"/>
            <a:ext cx="11221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400" dirty="0">
                <a:latin typeface="Century Gothic" panose="020B0502020202020204" pitchFamily="34" charset="0"/>
              </a:rPr>
              <a:t>PLAN DE CONTINGENCIA DEL SERVICIO DE TI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[ SU ORGANIZACIÓN ]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2632087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815456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s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USTED</a:t>
            </a:r>
          </a:p>
          <a:p>
            <a:pPr algn="ctr"/>
            <a:r>
              <a:rPr lang="es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LOGOTIPO</a:t>
            </a:r>
            <a:endParaRPr lang="en-US" sz="8000" dirty="0">
              <a:ln w="317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5294376" y="6477000"/>
            <a:ext cx="645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 de CONTINGENCIA DE SERVICIOS DE TI |  TABLA DE CONTENIDOS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TABLA DE CONTENIDOS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994723" y="1192940"/>
            <a:ext cx="3746538" cy="4407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" sz="2400" dirty="0">
                <a:latin typeface="Century Gothic" panose="020B0502020202020204" pitchFamily="34" charset="0"/>
              </a:rPr>
              <a:t>Alcance</a:t>
            </a:r>
          </a:p>
          <a:p>
            <a:pPr>
              <a:lnSpc>
                <a:spcPct val="200000"/>
              </a:lnSpc>
            </a:pPr>
            <a:r>
              <a:rPr lang="es" sz="2400" dirty="0">
                <a:latin typeface="Century Gothic" panose="020B0502020202020204" pitchFamily="34" charset="0"/>
              </a:rPr>
              <a:t>Objetivos de recuperación</a:t>
            </a:r>
          </a:p>
          <a:p>
            <a:pPr>
              <a:lnSpc>
                <a:spcPct val="200000"/>
              </a:lnSpc>
            </a:pPr>
            <a:r>
              <a:rPr lang="es" sz="2400" dirty="0">
                <a:latin typeface="Century Gothic" panose="020B0502020202020204" pitchFamily="34" charset="0"/>
              </a:rPr>
              <a:t>Equipo de recuperación</a:t>
            </a:r>
          </a:p>
          <a:p>
            <a:pPr>
              <a:lnSpc>
                <a:spcPct val="200000"/>
              </a:lnSpc>
            </a:pPr>
            <a:r>
              <a:rPr lang="es" sz="2400" dirty="0">
                <a:latin typeface="Century Gothic" panose="020B0502020202020204" pitchFamily="34" charset="0"/>
              </a:rPr>
              <a:t>Estrategia de recuperación</a:t>
            </a:r>
          </a:p>
          <a:p>
            <a:pPr>
              <a:lnSpc>
                <a:spcPct val="200000"/>
              </a:lnSpc>
            </a:pPr>
            <a:r>
              <a:rPr lang="es" sz="2400" dirty="0">
                <a:latin typeface="Century Gothic" panose="020B0502020202020204" pitchFamily="34" charset="0"/>
              </a:rPr>
              <a:t>Volver a Operaciones</a:t>
            </a:r>
          </a:p>
          <a:p>
            <a:pPr>
              <a:lnSpc>
                <a:spcPct val="200000"/>
              </a:lnSpc>
            </a:pPr>
            <a:r>
              <a:rPr lang="es" sz="2400" dirty="0">
                <a:latin typeface="Century Gothic" panose="020B0502020202020204" pitchFamily="34" charset="0"/>
              </a:rPr>
              <a:t>Registro de cambios de documento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8B9C3F8-06FB-DD40-9B7F-35DFD45768B0}"/>
              </a:ext>
            </a:extLst>
          </p:cNvPr>
          <p:cNvSpPr/>
          <p:nvPr/>
        </p:nvSpPr>
        <p:spPr>
          <a:xfrm rot="10800000">
            <a:off x="665312" y="1029660"/>
            <a:ext cx="91440" cy="4937760"/>
          </a:xfrm>
          <a:prstGeom prst="rect">
            <a:avLst/>
          </a:prstGeom>
          <a:gradFill>
            <a:gsLst>
              <a:gs pos="100000">
                <a:schemeClr val="accent4"/>
              </a:gs>
              <a:gs pos="86000">
                <a:schemeClr val="accent4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10740"/>
              </p:ext>
            </p:extLst>
          </p:nvPr>
        </p:nvGraphicFramePr>
        <p:xfrm>
          <a:off x="473710" y="1048010"/>
          <a:ext cx="11230609" cy="4844253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844253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Área de Servicio, Ofertas de Servicio, Áreas de Servicio que dependen del servicio en riesgo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ALCANCE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ALCANCE</a:t>
            </a: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52926"/>
              </p:ext>
            </p:extLst>
          </p:nvPr>
        </p:nvGraphicFramePr>
        <p:xfrm>
          <a:off x="473710" y="900059"/>
          <a:ext cx="11230609" cy="218501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185012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tiempo que los procesos de TI pueden estar inactivos antes de que la interrupción afecte al negocio.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2C33ED-C7D9-E645-A20E-9315B33340B8}"/>
              </a:ext>
            </a:extLst>
          </p:cNvPr>
          <p:cNvSpPr txBox="1"/>
          <p:nvPr/>
        </p:nvSpPr>
        <p:spPr>
          <a:xfrm>
            <a:off x="473710" y="413786"/>
            <a:ext cx="5113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latin typeface="Century Gothic" panose="020B0502020202020204" pitchFamily="34" charset="0"/>
              </a:rPr>
              <a:t>OBJETIVO DE TIEMPO DE RECUPERACIÓN (RTO)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C70A26E3-070F-184B-8273-C75B49764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68761"/>
              </p:ext>
            </p:extLst>
          </p:nvPr>
        </p:nvGraphicFramePr>
        <p:xfrm>
          <a:off x="473710" y="3758959"/>
          <a:ext cx="11230609" cy="218501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185012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intervalo máximo de pérdida de datos desde la última copia de seguridad del servicio de TI que la empresa puede tolerar y aún así continuar con los procesos comerciales normales.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A8710EAE-4627-ED49-B0F2-D43A5339FD2C}"/>
              </a:ext>
            </a:extLst>
          </p:cNvPr>
          <p:cNvSpPr txBox="1"/>
          <p:nvPr/>
        </p:nvSpPr>
        <p:spPr>
          <a:xfrm>
            <a:off x="473710" y="3272686"/>
            <a:ext cx="5396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latin typeface="Century Gothic" panose="020B0502020202020204" pitchFamily="34" charset="0"/>
              </a:rPr>
              <a:t>OBJETIVO DE PUNTO DE RECUPERACIÓN (RPO)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OBJETIVOS DE RECUPERACIÓN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1F09F4-BCA4-2749-A181-95FCAD99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059183"/>
              </p:ext>
            </p:extLst>
          </p:nvPr>
        </p:nvGraphicFramePr>
        <p:xfrm>
          <a:off x="367748" y="841402"/>
          <a:ext cx="11285036" cy="5042562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3175552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175552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35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SERVICIO / ROL / FUNCIÓN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RESPONSABILIDAD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DEPENDENCIAS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TIEMPO DE RESPUESTA ESPERADO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03567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55738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091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31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EQUIPO DE RECUPERACIÓN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EQUIPO DE RECUPERACIÓN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15071"/>
              </p:ext>
            </p:extLst>
          </p:nvPr>
        </p:nvGraphicFramePr>
        <p:xfrm>
          <a:off x="473710" y="1357254"/>
          <a:ext cx="11230609" cy="20116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011680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2C33ED-C7D9-E645-A20E-9315B33340B8}"/>
              </a:ext>
            </a:extLst>
          </p:cNvPr>
          <p:cNvSpPr txBox="1"/>
          <p:nvPr/>
        </p:nvSpPr>
        <p:spPr>
          <a:xfrm>
            <a:off x="473710" y="870981"/>
            <a:ext cx="282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latin typeface="Century Gothic" panose="020B0502020202020204" pitchFamily="34" charset="0"/>
              </a:rPr>
              <a:t>RECUPERACIÓN INICIAL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C70A26E3-070F-184B-8273-C75B49764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05084"/>
              </p:ext>
            </p:extLst>
          </p:nvPr>
        </p:nvGraphicFramePr>
        <p:xfrm>
          <a:off x="473710" y="4096886"/>
          <a:ext cx="11230609" cy="20116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2011680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A8710EAE-4627-ED49-B0F2-D43A5339FD2C}"/>
              </a:ext>
            </a:extLst>
          </p:cNvPr>
          <p:cNvSpPr txBox="1"/>
          <p:nvPr/>
        </p:nvSpPr>
        <p:spPr>
          <a:xfrm>
            <a:off x="473710" y="3610613"/>
            <a:ext cx="477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latin typeface="Century Gothic" panose="020B0502020202020204" pitchFamily="34" charset="0"/>
              </a:rPr>
              <a:t>ESTRATEGIA GENERAL DE RECUPERACIÓN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ESTRATEGIA DE RECUPERACIÓN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008AE8-8EF0-D44D-B341-A7F5F51B383F}"/>
              </a:ext>
            </a:extLst>
          </p:cNvPr>
          <p:cNvSpPr txBox="1"/>
          <p:nvPr/>
        </p:nvSpPr>
        <p:spPr>
          <a:xfrm>
            <a:off x="367748" y="248400"/>
            <a:ext cx="4384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ESTRATEGIA DE RECUPERACIÓN</a:t>
            </a:r>
          </a:p>
        </p:txBody>
      </p:sp>
    </p:spTree>
    <p:extLst>
      <p:ext uri="{BB962C8B-B14F-4D97-AF65-F5344CB8AC3E}">
        <p14:creationId xmlns:p14="http://schemas.microsoft.com/office/powerpoint/2010/main" val="144603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F47EBFF-6CD4-994C-82C3-198CE5524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53700"/>
              </p:ext>
            </p:extLst>
          </p:nvPr>
        </p:nvGraphicFramePr>
        <p:xfrm>
          <a:off x="367747" y="895321"/>
          <a:ext cx="11426229" cy="5042562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53549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041374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733130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35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Identificación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ESTRATEGIA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FALLO DE DATOS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EQUIPO DE RECUPERACIÓN CRÍTICA NO ESTÁ DISPONIBLE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NEGOCIO ES INACCESIBLE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03567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955738"/>
                  </a:ext>
                </a:extLst>
              </a:tr>
              <a:tr h="78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7091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725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ESCENARIOS DE RECUPERACIÓN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ESCENARIOS DE RECUPERACIÓN</a:t>
            </a:r>
          </a:p>
        </p:txBody>
      </p:sp>
    </p:spTree>
    <p:extLst>
      <p:ext uri="{BB962C8B-B14F-4D97-AF65-F5344CB8AC3E}">
        <p14:creationId xmlns:p14="http://schemas.microsoft.com/office/powerpoint/2010/main" val="279688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05757"/>
              </p:ext>
            </p:extLst>
          </p:nvPr>
        </p:nvGraphicFramePr>
        <p:xfrm>
          <a:off x="473710" y="1048010"/>
          <a:ext cx="11230609" cy="4844253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84425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Introducir texto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VOLVER A OPERACIONES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913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VOLVER A OPERACIONES</a:t>
            </a:r>
          </a:p>
        </p:txBody>
      </p:sp>
    </p:spTree>
    <p:extLst>
      <p:ext uri="{BB962C8B-B14F-4D97-AF65-F5344CB8AC3E}">
        <p14:creationId xmlns:p14="http://schemas.microsoft.com/office/powerpoint/2010/main" val="75753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F9CA47D4-F9F1-1E41-AFA1-13B627967D4B}"/>
              </a:ext>
            </a:extLst>
          </p:cNvPr>
          <p:cNvGraphicFramePr>
            <a:graphicFrameLocks noGrp="1"/>
          </p:cNvGraphicFramePr>
          <p:nvPr/>
        </p:nvGraphicFramePr>
        <p:xfrm>
          <a:off x="473711" y="1048010"/>
          <a:ext cx="7926578" cy="4844253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7926578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844253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89CDDD26-9A42-614D-92CF-ED2AD642A763}"/>
              </a:ext>
            </a:extLst>
          </p:cNvPr>
          <p:cNvSpPr txBox="1"/>
          <p:nvPr/>
        </p:nvSpPr>
        <p:spPr>
          <a:xfrm>
            <a:off x="367748" y="248400"/>
            <a:ext cx="2531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COMENTARIOS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COMENTARIOS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1CDC00D-7F9F-4BEF-B6FD-4DACF8822631}" vid="{C9F370FC-1590-49D2-BE9E-84189C2431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IC-Information-Technology-IT-Service-Contingency-Plan-Presentation-Template_PowerPoint - SR edits</Template>
  <TotalTime>5</TotalTime>
  <Words>358</Words>
  <Application>Microsoft Macintosh PowerPoint</Application>
  <PresentationFormat>Widescreen</PresentationFormat>
  <Paragraphs>75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2021-04-01T18:58:06Z</dcterms:created>
  <dcterms:modified xsi:type="dcterms:W3CDTF">2022-09-11T04:18:24Z</dcterms:modified>
</cp:coreProperties>
</file>