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orme&#10;&#10;Description générée automatiquemen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fr" sz="2200" b="1" dirty="0">
                <a:solidFill>
                  <a:schemeClr val="tx1">
                    <a:lumMod val="75000"/>
                    <a:lumOff val="25000"/>
                  </a:schemeClr>
                </a:solidFill>
                <a:latin typeface="Century Gothic" panose="020B0502020202020204" pitchFamily="34" charset="0"/>
              </a:rPr>
              <a:t>MODÈLE DE PRÉSENTATION DES DIRECTIVES D'UTILISATION DU LOGO</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DIRECTIVES D'UTILISATION DU LOGO</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fr" sz="1400" dirty="0">
                <a:solidFill>
                  <a:schemeClr val="bg1">
                    <a:lumMod val="50000"/>
                  </a:schemeClr>
                </a:solidFill>
                <a:latin typeface="Century Gothic" panose="020B0502020202020204" pitchFamily="34" charset="0"/>
              </a:rPr>
              <a:t>©20XX. Tous droits réservés à votre organisation.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è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fr" sz="7200" b="1" dirty="0">
                  <a:solidFill>
                    <a:schemeClr val="bg1"/>
                  </a:solidFill>
                  <a:latin typeface="Century Gothic" panose="020B0502020202020204" pitchFamily="34" charset="0"/>
                </a:rPr>
                <a:t>VOTRE</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fr"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fr" sz="3600" dirty="0">
                <a:solidFill>
                  <a:schemeClr val="tx2">
                    <a:lumMod val="50000"/>
                  </a:schemeClr>
                </a:solidFill>
                <a:latin typeface="Century Gothic" panose="020B0502020202020204" pitchFamily="34" charset="0"/>
              </a:rPr>
              <a:t>DIRECTIVES D'UTILISATION DU LOGO</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7. </a:t>
            </a:r>
            <a:r>
              <a:rPr lang="fr" sz="3200" dirty="0">
                <a:solidFill>
                  <a:schemeClr val="tx1">
                    <a:lumMod val="65000"/>
                    <a:lumOff val="35000"/>
                  </a:schemeClr>
                </a:solidFill>
                <a:latin typeface="Century Gothic" panose="020B0502020202020204" pitchFamily="34" charset="0"/>
              </a:rPr>
              <a:t>Couleurs: Primaire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 Primaire</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Plage de Bronze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Soleil d'or</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Verdoyante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Bleu puissance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7. </a:t>
            </a:r>
            <a:r>
              <a:rPr lang="fr" sz="3200" dirty="0">
                <a:solidFill>
                  <a:schemeClr val="tx1">
                    <a:lumMod val="65000"/>
                    <a:lumOff val="35000"/>
                  </a:schemeClr>
                </a:solidFill>
                <a:latin typeface="Century Gothic" panose="020B0502020202020204" pitchFamily="34" charset="0"/>
              </a:rPr>
              <a:t>Couleurs: Secondaire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 Secondaire</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Fraise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Cantaloup</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Citron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Kiwi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fr"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fr" sz="2400" dirty="0">
                <a:latin typeface="Century Gothic" panose="020B0502020202020204" pitchFamily="34" charset="0"/>
              </a:rPr>
              <a:t>Roboto</a:t>
            </a:r>
          </a:p>
        </p:txBody>
      </p:sp>
      <p:pic>
        <p:nvPicPr>
          <p:cNvPr id="33" name="Picture 32" descr="Un panneau noir et blanc&#10;&#10;Description générée automatiquement avec une faible confia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panneau noir et blanc&#10;&#10;Description générée automatiquement avec une faible confia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8. </a:t>
            </a:r>
            <a:r>
              <a:rPr lang="fr" sz="3200" dirty="0">
                <a:solidFill>
                  <a:schemeClr val="tx1">
                    <a:lumMod val="65000"/>
                    <a:lumOff val="35000"/>
                  </a:schemeClr>
                </a:solidFill>
                <a:latin typeface="Century Gothic" panose="020B0502020202020204" pitchFamily="34" charset="0"/>
              </a:rPr>
              <a:t>Typographie</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fr" sz="2800" dirty="0">
                <a:solidFill>
                  <a:schemeClr val="tx1">
                    <a:lumMod val="65000"/>
                    <a:lumOff val="35000"/>
                  </a:schemeClr>
                </a:solidFill>
                <a:latin typeface="Century Gothic" panose="020B0502020202020204" pitchFamily="34" charset="0"/>
              </a:rPr>
              <a:t>Typographie : mise en forme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 : MISE EN FORME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fr"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fr" sz="2400" dirty="0">
                <a:latin typeface="Century Gothic" panose="020B0502020202020204" pitchFamily="34" charset="0"/>
              </a:rPr>
              <a:t>GROS TITRES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32pt</a:t>
            </a:r>
          </a:p>
          <a:p>
            <a:pPr>
              <a:spcAft>
                <a:spcPts val="800"/>
              </a:spcAft>
            </a:pPr>
            <a:r>
              <a:rPr lang="fr" sz="1200" dirty="0">
                <a:latin typeface="Century Gothic" panose="020B0502020202020204" pitchFamily="34" charset="0"/>
              </a:rPr>
              <a:t>1</a:t>
            </a:r>
          </a:p>
          <a:p>
            <a:pPr>
              <a:spcAft>
                <a:spcPts val="800"/>
              </a:spcAft>
            </a:pPr>
            <a:r>
              <a:rPr lang="fr"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fr" sz="2400" dirty="0">
                <a:latin typeface="Century Gothic" panose="020B0502020202020204" pitchFamily="34" charset="0"/>
              </a:rPr>
              <a:t>Paragraphe</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11 pts</a:t>
            </a:r>
          </a:p>
          <a:p>
            <a:pPr>
              <a:spcAft>
                <a:spcPts val="800"/>
              </a:spcAft>
            </a:pPr>
            <a:r>
              <a:rPr lang="fr" sz="1200" dirty="0">
                <a:latin typeface="Century Gothic" panose="020B0502020202020204" pitchFamily="34" charset="0"/>
              </a:rPr>
              <a:t>1.5</a:t>
            </a:r>
          </a:p>
          <a:p>
            <a:pPr>
              <a:spcAft>
                <a:spcPts val="800"/>
              </a:spcAft>
            </a:pPr>
            <a:r>
              <a:rPr lang="fr"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fr" sz="1600" b="1" dirty="0">
                          <a:solidFill>
                            <a:schemeClr val="tx1"/>
                          </a:solidFill>
                          <a:effectLst/>
                          <a:latin typeface="Century Gothic" panose="020B0502020202020204" pitchFamily="34" charset="0"/>
                        </a:rPr>
                        <a:t>DÉMENTI</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fr" sz="1400" b="0" dirty="0">
                          <a:solidFill>
                            <a:schemeClr val="tx1"/>
                          </a:solidFill>
                          <a:effectLst/>
                          <a:latin typeface="Century Gothic" panose="020B0502020202020204" pitchFamily="34" charset="0"/>
                        </a:rPr>
                        <a:t>Tous les articles, modèles ou informations fournis par Smartsheet sur le site Web sont fournis à titre de référence uniquement. Bien que nous nous efforcions de maintenir les informations à jour et correctes, nous ne faisons aucune déclaration ou garantie d'aucune sorte, expresse ou implicite, quant à l'exhaustivité, l'exactitude, la fiabilité, la pertinence ou la disponibilité en ce qui concerne le site Web ou les informations, articles, modèles ou graphiques connexes contenus sur le site Web. Toute confiance que vous accordez à ces informations est donc strictement à vos propres risques.</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ncre colorée dans l'eau">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DIRECTIVES D'UTILISATION DU LOGO</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©20XX. Tous droits réservés à votre organisation.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/entreprise/smartsheet-com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Forme&#10;&#10;Description générée automatiquemen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 |   TABLE DES MATIÈRES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fr" sz="3200" dirty="0">
                <a:solidFill>
                  <a:schemeClr val="tx1">
                    <a:lumMod val="65000"/>
                    <a:lumOff val="35000"/>
                  </a:schemeClr>
                </a:solidFill>
                <a:latin typeface="Century Gothic" panose="020B0502020202020204" pitchFamily="34" charset="0"/>
              </a:rPr>
              <a:t>TABLE DES MATIÈRES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Logo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Clairance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Utilisation incorrecte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Marquer l'utilisation NE PAS FAIRE</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Couleurs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Typographie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Directives d'utilisation</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Marquer les DO d'utilisation</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fr"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1. </a:t>
            </a:r>
            <a:r>
              <a:rPr lang="fr" sz="3200" dirty="0">
                <a:solidFill>
                  <a:schemeClr val="tx1">
                    <a:lumMod val="65000"/>
                    <a:lumOff val="35000"/>
                  </a:schemeClr>
                </a:solidFill>
                <a:latin typeface="Century Gothic" panose="020B0502020202020204" pitchFamily="34" charset="0"/>
              </a:rPr>
              <a:t>Logo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Vous trouverez ci-dessous tous les traitements acceptés du logo.</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Disposition horizontale</a:t>
            </a:r>
          </a:p>
        </p:txBody>
      </p:sp>
      <p:pic>
        <p:nvPicPr>
          <p:cNvPr id="10" name="Picture 9" descr="Une image contenant du texte, un signe&#10;&#10;Description générée automatiquemen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Mot-symbole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logotype sans logomark doit être utilisé exclusivement dans l'application.</a:t>
            </a:r>
          </a:p>
        </p:txBody>
      </p:sp>
      <p:pic>
        <p:nvPicPr>
          <p:cNvPr id="19" name="Picture 18" descr="Logo&#10;&#10;Description générée automatiquemen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générée automatiquement avec une confiance moyenn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Disposition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Logomark (icône)</a:t>
            </a:r>
          </a:p>
        </p:txBody>
      </p:sp>
      <p:pic>
        <p:nvPicPr>
          <p:cNvPr id="25" name="Picture 24" descr="Logo&#10;&#10;Description générée automatiquemen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générée automatiquemen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ône&#10;&#10;Description générée automatiquemen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e image contenant un logo&#10;&#10;Description générée automatiquemen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2. </a:t>
            </a:r>
            <a:r>
              <a:rPr lang="fr" sz="3200" dirty="0">
                <a:solidFill>
                  <a:schemeClr val="tx1">
                    <a:lumMod val="65000"/>
                    <a:lumOff val="35000"/>
                  </a:schemeClr>
                </a:solidFill>
                <a:latin typeface="Century Gothic" panose="020B0502020202020204" pitchFamily="34" charset="0"/>
              </a:rPr>
              <a:t>Dégagement</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CLAIRANCE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Donnez au logo de la place pour respirer. Le logo doit avoir un espace libre autour de l'ensemble du verrouillage. Cela fournira un espacement approprié pour ses ascendants de caractères. Vous trouverez ci-dessous le montant minimum de dégagement, mais il est préférable d'en faire plus. </a:t>
            </a:r>
          </a:p>
        </p:txBody>
      </p:sp>
      <p:pic>
        <p:nvPicPr>
          <p:cNvPr id="8" name="Picture 7" descr="Interface utilisateur graphique, application&#10;&#10;Description générée automatiquemen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3. </a:t>
            </a:r>
            <a:r>
              <a:rPr lang="fr" sz="3200" dirty="0">
                <a:solidFill>
                  <a:schemeClr val="tx1">
                    <a:lumMod val="65000"/>
                    <a:lumOff val="35000"/>
                  </a:schemeClr>
                </a:solidFill>
                <a:latin typeface="Century Gothic" panose="020B0502020202020204" pitchFamily="34" charset="0"/>
              </a:rPr>
              <a:t>Utilisation incorrecte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UTILISATION INCORRECTE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Veuillez utiliser les logos tels qu'ils sont fournis dans ces directives. Ne modifiez pas le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Fausser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fr" sz="1600" dirty="0">
                <a:latin typeface="Century Gothic" panose="020B0502020202020204" pitchFamily="34" charset="0"/>
              </a:rPr>
              <a:t>Ne pas biaiser ou mettre à l'échelle de manière disproportionnée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Changer les couleurs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fr" sz="1600" dirty="0">
                <a:latin typeface="Century Gothic" panose="020B0502020202020204" pitchFamily="34" charset="0"/>
              </a:rPr>
              <a:t>Ne changez pas les couleurs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Recréer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fr" sz="1600" dirty="0">
                <a:latin typeface="Century Gothic" panose="020B0502020202020204" pitchFamily="34" charset="0"/>
              </a:rPr>
              <a:t>Ne faites pas de modifications, d'ajouts ou de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Ajouter des effets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fr" sz="1600" dirty="0">
                <a:latin typeface="Century Gothic" panose="020B0502020202020204" pitchFamily="34" charset="0"/>
              </a:rPr>
              <a:t>N'ajoutez pas d'ombres portées, de contours ou de biseaux</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Modifier l'orientation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fr" sz="1600" dirty="0">
                <a:latin typeface="Century Gothic" panose="020B0502020202020204" pitchFamily="34" charset="0"/>
              </a:rPr>
              <a:t>Ne modifiez pas l'orientation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Utiliser des arrière-plans occupés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fr" sz="1600" dirty="0">
                <a:latin typeface="Century Gothic" panose="020B0502020202020204" pitchFamily="34" charset="0"/>
              </a:rPr>
              <a:t>Ne placez pas sur des arrière-plans compliqués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ône&#10;&#10;Description générée automatiquemen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ône&#10;&#10;Description générée automatiquemen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ône&#10;&#10;Description générée automatiquemen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ône&#10;&#10;Description générée automatiquemen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ône&#10;&#10;Description générée automatiquemen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ône&#10;&#10;Description générée automatiquemen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4. </a:t>
            </a:r>
            <a:r>
              <a:rPr lang="fr" sz="3200" dirty="0">
                <a:solidFill>
                  <a:schemeClr val="tx1">
                    <a:lumMod val="65000"/>
                    <a:lumOff val="35000"/>
                  </a:schemeClr>
                </a:solidFill>
                <a:latin typeface="Century Gothic" panose="020B0502020202020204" pitchFamily="34" charset="0"/>
              </a:rPr>
              <a:t>DIRECTIVES D'UTILISATION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DIRECTIVES D'UTILISATION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Smartsheet Inc. (« </a:t>
            </a:r>
            <a:r>
              <a:rPr lang="fr" sz="1400" b="1" dirty="0">
                <a:latin typeface="Century Gothic" panose="020B0502020202020204" pitchFamily="34" charset="0"/>
              </a:rPr>
              <a:t>Smartsheet </a:t>
            </a:r>
            <a:r>
              <a:rPr lang="fr" sz="1400" dirty="0">
                <a:latin typeface="Century Gothic" panose="020B0502020202020204" pitchFamily="34" charset="0"/>
              </a:rPr>
              <a:t>») possède de nombreuses marques de commerce, logos, dessins et marques de service («</a:t>
            </a:r>
            <a:r>
              <a:rPr lang="fr" sz="1400" b="1" dirty="0">
                <a:latin typeface="Century Gothic" panose="020B0502020202020204" pitchFamily="34" charset="0"/>
              </a:rPr>
              <a:t> Marques Smartsheet </a:t>
            </a:r>
            <a:r>
              <a:rPr lang="fr" sz="1400" dirty="0">
                <a:latin typeface="Century Gothic" panose="020B0502020202020204" pitchFamily="34" charset="0"/>
              </a:rPr>
              <a:t>») qu'elle utilise fréquemment pour identifier et promouvoir la marque Smartsheet. Ces conditions et directives (le «</a:t>
            </a:r>
            <a:r>
              <a:rPr lang="fr" sz="1400" b="1" dirty="0">
                <a:latin typeface="Century Gothic" panose="020B0502020202020204" pitchFamily="34" charset="0"/>
              </a:rPr>
              <a:t> Guide </a:t>
            </a:r>
            <a:r>
              <a:rPr lang="fr" sz="1400" dirty="0">
                <a:latin typeface="Century Gothic" panose="020B0502020202020204" pitchFamily="34" charset="0"/>
              </a:rPr>
              <a:t>») régissent l'utilisation des Marques Smartsheet à des fins promotionnelles, publicitaires, de revente et similaires ou qui peuvent être approuvées par Smartsheet. À moins que vous n'ayez un accord écrit distinct avec Smartsheet qui spécifie l'utilisation des marques Smartsheet, toute utilisation des marques Smartsheet est soumise au présent Guide.</a:t>
            </a:r>
          </a:p>
          <a:p>
            <a:pPr>
              <a:lnSpc>
                <a:spcPct val="150000"/>
              </a:lnSpc>
              <a:spcAft>
                <a:spcPts val="1600"/>
              </a:spcAft>
            </a:pPr>
            <a:r>
              <a:rPr lang="fr" sz="1400" dirty="0">
                <a:latin typeface="Century Gothic" panose="020B0502020202020204" pitchFamily="34" charset="0"/>
              </a:rPr>
              <a:t>Smartsheet vous accorde une licence limitée non transférable, non exclusive et libre de redevances pour utiliser les marques Smartsheet, comme indiqué dans ce guide. Votre utilisation des Marques Smartsheet, y compris toute licence qui aurait pu être autrement convenue par écrit, ne vous accorde aucun droit de propriété sur les Marques Smartsheet, y compris, mais sans s'y limiter, les logos, dessins ou autres documents similaires. Smartsheet conserve tous les droits et titres ainsi que les intérêts sur les documents de Smartsheet Marks, y compris les droits de propriété intellectuelle y afférents. Toute utilisation des Marques Smartsheet doit être accompagnée d'un avis indiquant clairement que les Marques Smartsheet sont des marques de commerce de Smartsheet Inc. </a:t>
            </a:r>
          </a:p>
          <a:p>
            <a:pPr>
              <a:lnSpc>
                <a:spcPct val="150000"/>
              </a:lnSpc>
              <a:spcAft>
                <a:spcPts val="1600"/>
              </a:spcAft>
            </a:pPr>
            <a:r>
              <a:rPr lang="fr" sz="1400" dirty="0">
                <a:latin typeface="Century Gothic" panose="020B0502020202020204" pitchFamily="34" charset="0"/>
              </a:rPr>
              <a:t>Vous n'afficherez pas les Marques Smartsheet d'une manière qui implique que vous êtes lié, associé ou affilié à, ou sponsorisé ou approuvé par Smartsheet ou d'une manière qui pourrait raisonnablement être interprétée comme suggérant que votre contenu représente les points de vue ou opinions de Smartsheet ou suggérant que Smartsheet a créé, approuvé ou modifié votre contenu,  site Web, produit ou service.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5. </a:t>
            </a:r>
            <a:r>
              <a:rPr lang="fr" sz="3200" dirty="0">
                <a:solidFill>
                  <a:schemeClr val="tx1">
                    <a:lumMod val="65000"/>
                    <a:lumOff val="35000"/>
                  </a:schemeClr>
                </a:solidFill>
                <a:latin typeface="Century Gothic" panose="020B0502020202020204" pitchFamily="34" charset="0"/>
              </a:rPr>
              <a:t>Marquer les DO d'utilisation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MARQUER LES CHOSES À FAIRE EN MATIÈRE D'UTILISATION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dirty="0">
                <a:latin typeface="Century Gothic" panose="020B0502020202020204" pitchFamily="34" charset="0"/>
              </a:rPr>
              <a:t>Utilisez toujours la forme et l'orthographe appropriées de la marque.</a:t>
            </a:r>
          </a:p>
          <a:p>
            <a:pPr marL="285750" indent="-285750">
              <a:lnSpc>
                <a:spcPct val="150000"/>
              </a:lnSpc>
              <a:spcAft>
                <a:spcPts val="1600"/>
              </a:spcAft>
              <a:buFont typeface="Arial" panose="020B0604020202020204" pitchFamily="34" charset="0"/>
              <a:buChar char="•"/>
            </a:pPr>
            <a:r>
              <a:rPr lang="fr" dirty="0">
                <a:latin typeface="Century Gothic" panose="020B0502020202020204" pitchFamily="34" charset="0"/>
              </a:rPr>
              <a:t>Distinguez les marques de commerce du texte environnant avec une majuscule appropriée (lettres initiales en majuscules ou toutes les lettres en majuscules), en italique ou entre guillemets.</a:t>
            </a:r>
          </a:p>
        </p:txBody>
      </p:sp>
      <p:pic>
        <p:nvPicPr>
          <p:cNvPr id="13" name="Picture 12" descr="Forme&#10;&#10;Description générée automatiquement">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Signe pouce levé avec remplissage solide">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6. </a:t>
            </a:r>
            <a:r>
              <a:rPr lang="fr" sz="3200" dirty="0">
                <a:solidFill>
                  <a:schemeClr val="tx1">
                    <a:lumMod val="65000"/>
                    <a:lumOff val="35000"/>
                  </a:schemeClr>
                </a:solidFill>
                <a:latin typeface="Century Gothic" panose="020B0502020202020204" pitchFamily="34" charset="0"/>
              </a:rPr>
              <a:t>Marquer l'utilisation NE PAS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MARQUER LES NE PAS UTILISER</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dirty="0">
                <a:latin typeface="Century Gothic" panose="020B0502020202020204" pitchFamily="34" charset="0"/>
              </a:rPr>
              <a:t>Ne modifiez pas une marque de commerce pour créer une forme plurielle.</a:t>
            </a:r>
          </a:p>
          <a:p>
            <a:pPr marL="285750" indent="-285750">
              <a:lnSpc>
                <a:spcPct val="150000"/>
              </a:lnSpc>
              <a:spcAft>
                <a:spcPts val="1600"/>
              </a:spcAft>
              <a:buFont typeface="Arial" panose="020B0604020202020204" pitchFamily="34" charset="0"/>
              <a:buChar char="•"/>
            </a:pPr>
            <a:r>
              <a:rPr lang="fr" dirty="0">
                <a:latin typeface="Century Gothic" panose="020B0502020202020204" pitchFamily="34" charset="0"/>
              </a:rPr>
              <a:t>Ne modifiez pas une marque de commerce de quelque manière que ce soit, y compris par le biais d'identifiants visuels ou de polices non approuvées.</a:t>
            </a:r>
          </a:p>
        </p:txBody>
      </p:sp>
      <p:pic>
        <p:nvPicPr>
          <p:cNvPr id="11" name="Graphic 10" descr="Pouce vers le bas avec remplissage solide">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4</TotalTime>
  <Words>1105</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Ragazhinskaya</dc:creator>
  <cp:lastModifiedBy>Jason Flores</cp:lastModifiedBy>
  <cp:revision>2</cp:revision>
  <dcterms:created xsi:type="dcterms:W3CDTF">2021-10-22T16:40:16Z</dcterms:created>
  <dcterms:modified xsi:type="dcterms:W3CDTF">2022-09-11T04:25:32Z</dcterms:modified>
</cp:coreProperties>
</file>