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86" r:id="rId5"/>
    <p:sldId id="383" r:id="rId6"/>
    <p:sldId id="384" r:id="rId7"/>
    <p:sldId id="368" r:id="rId8"/>
    <p:sldId id="380" r:id="rId9"/>
    <p:sldId id="381" r:id="rId10"/>
    <p:sldId id="385" r:id="rId11"/>
    <p:sldId id="387" r:id="rId12"/>
    <p:sldId id="388" r:id="rId13"/>
    <p:sldId id="38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600"/>
    <a:srgbClr val="00BD32"/>
    <a:srgbClr val="2ADCD1"/>
    <a:srgbClr val="FFC72C"/>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3" autoAdjust="0"/>
    <p:restoredTop sz="86447"/>
  </p:normalViewPr>
  <p:slideViewPr>
    <p:cSldViewPr snapToGrid="0" snapToObjects="1">
      <p:cViewPr varScale="1">
        <p:scale>
          <a:sx n="112" d="100"/>
          <a:sy n="112" d="100"/>
        </p:scale>
        <p:origin x="944"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583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6235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orma&#10;&#10;Descripción generada automá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122329" cy="430887"/>
          </a:xfrm>
          <a:prstGeom prst="rect">
            <a:avLst/>
          </a:prstGeom>
          <a:noFill/>
        </p:spPr>
        <p:txBody>
          <a:bodyPr wrap="square" rtlCol="0">
            <a:spAutoFit/>
          </a:bodyPr>
          <a:lstStyle/>
          <a:p>
            <a:r>
              <a:rPr lang="es" sz="2200" b="1" dirty="0">
                <a:solidFill>
                  <a:schemeClr val="tx1">
                    <a:lumMod val="75000"/>
                    <a:lumOff val="25000"/>
                  </a:schemeClr>
                </a:solidFill>
                <a:latin typeface="Century Gothic" panose="020B0502020202020204" pitchFamily="34" charset="0"/>
              </a:rPr>
              <a:t>PLANTILLA DE PRESENTACIÓN DE DIRECTRICES DE USO DEL LOGOTIPO</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PAUTAS DE USO DEL LOGOTIPO</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6034062"/>
            <a:ext cx="8138087" cy="307777"/>
          </a:xfrm>
          <a:prstGeom prst="rect">
            <a:avLst/>
          </a:prstGeom>
          <a:noFill/>
        </p:spPr>
        <p:txBody>
          <a:bodyPr wrap="square" rtlCol="0">
            <a:spAutoFit/>
          </a:bodyPr>
          <a:lstStyle/>
          <a:p>
            <a:r>
              <a:rPr lang="es" sz="1400" dirty="0">
                <a:solidFill>
                  <a:schemeClr val="bg1">
                    <a:lumMod val="50000"/>
                  </a:schemeClr>
                </a:solidFill>
                <a:latin typeface="Century Gothic" panose="020B0502020202020204" pitchFamily="34" charset="0"/>
              </a:rPr>
              <a:t>©20XX. Todos los derechos reservados a su organización.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1714395" y="1910667"/>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Esfera">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s" sz="7200" b="1" dirty="0">
                  <a:solidFill>
                    <a:schemeClr val="bg1"/>
                  </a:solidFill>
                  <a:latin typeface="Century Gothic" panose="020B0502020202020204" pitchFamily="34" charset="0"/>
                </a:rPr>
                <a:t>USTED</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s" sz="8000" b="1" dirty="0">
                  <a:solidFill>
                    <a:schemeClr val="bg1"/>
                  </a:solidFill>
                  <a:latin typeface="Century Gothic" panose="020B0502020202020204" pitchFamily="34" charset="0"/>
                </a:rPr>
                <a:t>LOGOTIPO</a:t>
              </a:r>
            </a:p>
          </p:txBody>
        </p:sp>
      </p:grpSp>
      <p:sp>
        <p:nvSpPr>
          <p:cNvPr id="15" name="TextBox 14">
            <a:extLst>
              <a:ext uri="{FF2B5EF4-FFF2-40B4-BE49-F238E27FC236}">
                <a16:creationId xmlns:a16="http://schemas.microsoft.com/office/drawing/2014/main" id="{FF494350-216E-5A4A-AFA7-EDEDD0FEA9DC}"/>
              </a:ext>
            </a:extLst>
          </p:cNvPr>
          <p:cNvSpPr txBox="1"/>
          <p:nvPr/>
        </p:nvSpPr>
        <p:spPr>
          <a:xfrm>
            <a:off x="459858" y="974535"/>
            <a:ext cx="8138087" cy="646331"/>
          </a:xfrm>
          <a:prstGeom prst="rect">
            <a:avLst/>
          </a:prstGeom>
          <a:noFill/>
        </p:spPr>
        <p:txBody>
          <a:bodyPr wrap="square" rtlCol="0">
            <a:spAutoFit/>
          </a:bodyPr>
          <a:lstStyle/>
          <a:p>
            <a:r>
              <a:rPr lang="es" sz="3600" dirty="0">
                <a:solidFill>
                  <a:schemeClr val="tx2">
                    <a:lumMod val="50000"/>
                  </a:schemeClr>
                </a:solidFill>
                <a:latin typeface="Century Gothic" panose="020B0502020202020204" pitchFamily="34" charset="0"/>
              </a:rPr>
              <a:t>PAUTAS DE USO DEL LOGOTIPO</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45174" cy="58477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7. </a:t>
            </a:r>
            <a:r>
              <a:rPr lang="es" sz="3200" dirty="0">
                <a:solidFill>
                  <a:schemeClr val="tx1">
                    <a:lumMod val="65000"/>
                    <a:lumOff val="35000"/>
                  </a:schemeClr>
                </a:solidFill>
                <a:latin typeface="Century Gothic" panose="020B0502020202020204" pitchFamily="34" charset="0"/>
              </a:rPr>
              <a:t>Colores: Primario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COLORES: Primario</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Playa bronce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Sol Dorado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Verde exuberante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Azul de potencia</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148893" cy="58477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7. </a:t>
            </a:r>
            <a:r>
              <a:rPr lang="es" sz="3200" dirty="0">
                <a:solidFill>
                  <a:schemeClr val="tx1">
                    <a:lumMod val="65000"/>
                    <a:lumOff val="35000"/>
                  </a:schemeClr>
                </a:solidFill>
                <a:latin typeface="Century Gothic" panose="020B0502020202020204" pitchFamily="34" charset="0"/>
              </a:rPr>
              <a:t>Colores: Secundario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COLORES: Secundario</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0814" y="3821794"/>
            <a:ext cx="1497526"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Fresa</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584021" y="3821794"/>
            <a:ext cx="1694696"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Melón</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33951" y="3821794"/>
            <a:ext cx="1035861"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Limón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57944" y="3821794"/>
            <a:ext cx="652743"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Kiwi</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4" name="Diamond 3">
            <a:extLst>
              <a:ext uri="{FF2B5EF4-FFF2-40B4-BE49-F238E27FC236}">
                <a16:creationId xmlns:a16="http://schemas.microsoft.com/office/drawing/2014/main" id="{BDF25D0F-93F4-B646-B58E-F9F86D8CB4D1}"/>
              </a:ext>
            </a:extLst>
          </p:cNvPr>
          <p:cNvSpPr/>
          <p:nvPr/>
        </p:nvSpPr>
        <p:spPr>
          <a:xfrm>
            <a:off x="556465" y="1281878"/>
            <a:ext cx="2246213" cy="2246213"/>
          </a:xfrm>
          <a:prstGeom prst="diamond">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BEE64E1D-A37A-8F41-A334-EDCF578E0423}"/>
              </a:ext>
            </a:extLst>
          </p:cNvPr>
          <p:cNvSpPr/>
          <p:nvPr/>
        </p:nvSpPr>
        <p:spPr>
          <a:xfrm>
            <a:off x="3313744" y="1281878"/>
            <a:ext cx="2246213" cy="224621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225EBE0B-1831-1A4D-B0EC-732632856EA6}"/>
              </a:ext>
            </a:extLst>
          </p:cNvPr>
          <p:cNvSpPr/>
          <p:nvPr/>
        </p:nvSpPr>
        <p:spPr>
          <a:xfrm>
            <a:off x="6071024" y="1281878"/>
            <a:ext cx="2246213" cy="2246213"/>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A542B201-A2BA-5842-B125-2D8347BF379A}"/>
              </a:ext>
            </a:extLst>
          </p:cNvPr>
          <p:cNvSpPr/>
          <p:nvPr/>
        </p:nvSpPr>
        <p:spPr>
          <a:xfrm>
            <a:off x="8828305" y="1281878"/>
            <a:ext cx="2246213" cy="224621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67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TIPOGRAFÍA</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es"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es" sz="2400" dirty="0">
                <a:latin typeface="Century Gothic" panose="020B0502020202020204" pitchFamily="34" charset="0"/>
              </a:rPr>
              <a:t>Roboto</a:t>
            </a:r>
          </a:p>
        </p:txBody>
      </p:sp>
      <p:pic>
        <p:nvPicPr>
          <p:cNvPr id="33" name="Picture 32" descr="Un letrero en blanco y negro&#10;&#10;Descripción generada automáticamente con poca confianz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letrero en blanco y negro&#10;&#10;Descripción generada automáticamente con poca confianz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
        <p:nvSpPr>
          <p:cNvPr id="12" name="TextBox 11">
            <a:extLst>
              <a:ext uri="{FF2B5EF4-FFF2-40B4-BE49-F238E27FC236}">
                <a16:creationId xmlns:a16="http://schemas.microsoft.com/office/drawing/2014/main" id="{036AFDC9-1311-CA4C-9A57-F5DA148E8CAD}"/>
              </a:ext>
            </a:extLst>
          </p:cNvPr>
          <p:cNvSpPr txBox="1"/>
          <p:nvPr/>
        </p:nvSpPr>
        <p:spPr>
          <a:xfrm>
            <a:off x="367748" y="248400"/>
            <a:ext cx="2898550" cy="58477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8. </a:t>
            </a:r>
            <a:r>
              <a:rPr lang="es" sz="3200" dirty="0">
                <a:solidFill>
                  <a:schemeClr val="tx1">
                    <a:lumMod val="65000"/>
                    <a:lumOff val="35000"/>
                  </a:schemeClr>
                </a:solidFill>
                <a:latin typeface="Century Gothic" panose="020B0502020202020204" pitchFamily="34" charset="0"/>
              </a:rPr>
              <a:t>Tipografía</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8794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es" sz="2800" dirty="0">
                <a:solidFill>
                  <a:schemeClr val="tx1">
                    <a:lumMod val="65000"/>
                    <a:lumOff val="35000"/>
                  </a:schemeClr>
                </a:solidFill>
                <a:latin typeface="Century Gothic" panose="020B0502020202020204" pitchFamily="34" charset="0"/>
              </a:rPr>
              <a:t>Tipografía: Formato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TIPOGRAFÍA: FORMATO</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es"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es" sz="2400" dirty="0">
                <a:latin typeface="Century Gothic" panose="020B0502020202020204" pitchFamily="34" charset="0"/>
              </a:rPr>
              <a:t>ENCABEZADOS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es" sz="1200" dirty="0">
                <a:solidFill>
                  <a:schemeClr val="tx1">
                    <a:lumMod val="65000"/>
                    <a:lumOff val="35000"/>
                  </a:schemeClr>
                </a:solidFill>
                <a:latin typeface="Century Gothic" panose="020B0502020202020204" pitchFamily="34" charset="0"/>
              </a:rPr>
              <a:t>Fuente:</a:t>
            </a:r>
          </a:p>
          <a:p>
            <a:pPr algn="r">
              <a:spcAft>
                <a:spcPts val="800"/>
              </a:spcAft>
            </a:pPr>
            <a:r>
              <a:rPr lang="es" sz="1200" dirty="0">
                <a:solidFill>
                  <a:schemeClr val="tx1">
                    <a:lumMod val="65000"/>
                    <a:lumOff val="35000"/>
                  </a:schemeClr>
                </a:solidFill>
                <a:latin typeface="Century Gothic" panose="020B0502020202020204" pitchFamily="34" charset="0"/>
              </a:rPr>
              <a:t>Estilo:</a:t>
            </a:r>
          </a:p>
          <a:p>
            <a:pPr algn="r">
              <a:spcAft>
                <a:spcPts val="800"/>
              </a:spcAft>
            </a:pPr>
            <a:r>
              <a:rPr lang="es" sz="1200" dirty="0">
                <a:solidFill>
                  <a:schemeClr val="tx1">
                    <a:lumMod val="65000"/>
                    <a:lumOff val="35000"/>
                  </a:schemeClr>
                </a:solidFill>
                <a:latin typeface="Century Gothic" panose="020B0502020202020204" pitchFamily="34" charset="0"/>
              </a:rPr>
              <a:t>Tamaño:</a:t>
            </a:r>
          </a:p>
          <a:p>
            <a:pPr algn="r">
              <a:spcAft>
                <a:spcPts val="800"/>
              </a:spcAft>
            </a:pPr>
            <a:r>
              <a:rPr lang="es" sz="1200" dirty="0">
                <a:solidFill>
                  <a:schemeClr val="tx1">
                    <a:lumMod val="65000"/>
                    <a:lumOff val="35000"/>
                  </a:schemeClr>
                </a:solidFill>
                <a:latin typeface="Century Gothic" panose="020B0502020202020204" pitchFamily="34" charset="0"/>
              </a:rPr>
              <a:t>Altura de línea:</a:t>
            </a:r>
          </a:p>
          <a:p>
            <a:pPr algn="r">
              <a:spcAft>
                <a:spcPts val="800"/>
              </a:spcAft>
            </a:pPr>
            <a:r>
              <a:rPr lang="es" sz="1200" dirty="0">
                <a:solidFill>
                  <a:schemeClr val="tx1">
                    <a:lumMod val="65000"/>
                    <a:lumOff val="35000"/>
                  </a:schemeClr>
                </a:solidFill>
                <a:latin typeface="Century Gothic" panose="020B0502020202020204" pitchFamily="34" charset="0"/>
              </a:rPr>
              <a:t>Seguimiento:</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es" sz="1200" dirty="0">
                <a:latin typeface="Century Gothic" panose="020B0502020202020204" pitchFamily="34" charset="0"/>
              </a:rPr>
              <a:t>Siglo gótico</a:t>
            </a:r>
          </a:p>
          <a:p>
            <a:pPr>
              <a:spcAft>
                <a:spcPts val="800"/>
              </a:spcAft>
            </a:pPr>
            <a:r>
              <a:rPr lang="es" sz="1200" dirty="0">
                <a:latin typeface="Century Gothic" panose="020B0502020202020204" pitchFamily="34" charset="0"/>
              </a:rPr>
              <a:t>Regular</a:t>
            </a:r>
          </a:p>
          <a:p>
            <a:pPr>
              <a:spcAft>
                <a:spcPts val="800"/>
              </a:spcAft>
            </a:pPr>
            <a:r>
              <a:rPr lang="es" sz="1200" dirty="0">
                <a:latin typeface="Century Gothic" panose="020B0502020202020204" pitchFamily="34" charset="0"/>
              </a:rPr>
              <a:t>32pt</a:t>
            </a:r>
          </a:p>
          <a:p>
            <a:pPr>
              <a:spcAft>
                <a:spcPts val="800"/>
              </a:spcAft>
            </a:pPr>
            <a:r>
              <a:rPr lang="es" sz="1200" dirty="0">
                <a:latin typeface="Century Gothic" panose="020B0502020202020204" pitchFamily="34" charset="0"/>
              </a:rPr>
              <a:t>1</a:t>
            </a:r>
          </a:p>
          <a:p>
            <a:pPr>
              <a:spcAft>
                <a:spcPts val="800"/>
              </a:spcAft>
            </a:pPr>
            <a:r>
              <a:rPr lang="es"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es" sz="2400" dirty="0">
                <a:latin typeface="Century Gothic" panose="020B0502020202020204" pitchFamily="34" charset="0"/>
              </a:rPr>
              <a:t>Párrafo</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es" sz="1200" dirty="0">
                <a:solidFill>
                  <a:schemeClr val="tx1">
                    <a:lumMod val="65000"/>
                    <a:lumOff val="35000"/>
                  </a:schemeClr>
                </a:solidFill>
                <a:latin typeface="Century Gothic" panose="020B0502020202020204" pitchFamily="34" charset="0"/>
              </a:rPr>
              <a:t>Fuente:</a:t>
            </a:r>
          </a:p>
          <a:p>
            <a:pPr algn="r">
              <a:spcAft>
                <a:spcPts val="800"/>
              </a:spcAft>
            </a:pPr>
            <a:r>
              <a:rPr lang="es" sz="1200" dirty="0">
                <a:solidFill>
                  <a:schemeClr val="tx1">
                    <a:lumMod val="65000"/>
                    <a:lumOff val="35000"/>
                  </a:schemeClr>
                </a:solidFill>
                <a:latin typeface="Century Gothic" panose="020B0502020202020204" pitchFamily="34" charset="0"/>
              </a:rPr>
              <a:t>Estilo:</a:t>
            </a:r>
          </a:p>
          <a:p>
            <a:pPr algn="r">
              <a:spcAft>
                <a:spcPts val="800"/>
              </a:spcAft>
            </a:pPr>
            <a:r>
              <a:rPr lang="es" sz="1200" dirty="0">
                <a:solidFill>
                  <a:schemeClr val="tx1">
                    <a:lumMod val="65000"/>
                    <a:lumOff val="35000"/>
                  </a:schemeClr>
                </a:solidFill>
                <a:latin typeface="Century Gothic" panose="020B0502020202020204" pitchFamily="34" charset="0"/>
              </a:rPr>
              <a:t>Tamaño:</a:t>
            </a:r>
          </a:p>
          <a:p>
            <a:pPr algn="r">
              <a:spcAft>
                <a:spcPts val="800"/>
              </a:spcAft>
            </a:pPr>
            <a:r>
              <a:rPr lang="es" sz="1200" dirty="0">
                <a:solidFill>
                  <a:schemeClr val="tx1">
                    <a:lumMod val="65000"/>
                    <a:lumOff val="35000"/>
                  </a:schemeClr>
                </a:solidFill>
                <a:latin typeface="Century Gothic" panose="020B0502020202020204" pitchFamily="34" charset="0"/>
              </a:rPr>
              <a:t>Altura de línea:</a:t>
            </a:r>
          </a:p>
          <a:p>
            <a:pPr algn="r">
              <a:spcAft>
                <a:spcPts val="800"/>
              </a:spcAft>
            </a:pPr>
            <a:r>
              <a:rPr lang="es" sz="1200" dirty="0">
                <a:solidFill>
                  <a:schemeClr val="tx1">
                    <a:lumMod val="65000"/>
                    <a:lumOff val="35000"/>
                  </a:schemeClr>
                </a:solidFill>
                <a:latin typeface="Century Gothic" panose="020B0502020202020204" pitchFamily="34" charset="0"/>
              </a:rPr>
              <a:t>Seguimiento:</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es" sz="1200" dirty="0">
                <a:latin typeface="Century Gothic" panose="020B0502020202020204" pitchFamily="34" charset="0"/>
              </a:rPr>
              <a:t>Siglo gótico</a:t>
            </a:r>
          </a:p>
          <a:p>
            <a:pPr>
              <a:spcAft>
                <a:spcPts val="800"/>
              </a:spcAft>
            </a:pPr>
            <a:r>
              <a:rPr lang="es" sz="1200" dirty="0">
                <a:latin typeface="Century Gothic" panose="020B0502020202020204" pitchFamily="34" charset="0"/>
              </a:rPr>
              <a:t>Regular</a:t>
            </a:r>
          </a:p>
          <a:p>
            <a:pPr>
              <a:spcAft>
                <a:spcPts val="800"/>
              </a:spcAft>
            </a:pPr>
            <a:r>
              <a:rPr lang="es" sz="1200" dirty="0">
                <a:latin typeface="Century Gothic" panose="020B0502020202020204" pitchFamily="34" charset="0"/>
              </a:rPr>
              <a:t>11pt</a:t>
            </a:r>
          </a:p>
          <a:p>
            <a:pPr>
              <a:spcAft>
                <a:spcPts val="800"/>
              </a:spcAft>
            </a:pPr>
            <a:r>
              <a:rPr lang="es" sz="1200" dirty="0">
                <a:latin typeface="Century Gothic" panose="020B0502020202020204" pitchFamily="34" charset="0"/>
              </a:rPr>
              <a:t>1.5</a:t>
            </a:r>
          </a:p>
          <a:p>
            <a:pPr>
              <a:spcAft>
                <a:spcPts val="800"/>
              </a:spcAft>
            </a:pPr>
            <a:r>
              <a:rPr lang="es"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s" sz="1600" b="1" dirty="0">
                          <a:solidFill>
                            <a:schemeClr val="tx1"/>
                          </a:solidFill>
                          <a:effectLst/>
                          <a:latin typeface="Century Gothic" panose="020B0502020202020204" pitchFamily="34" charset="0"/>
                        </a:rPr>
                        <a:t>RENUNCIA</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s" sz="1400" b="0" dirty="0">
                          <a:solidFill>
                            <a:schemeClr val="tx1"/>
                          </a:solidFill>
                          <a:effectLst/>
                          <a:latin typeface="Century Gothic" panose="020B0502020202020204" pitchFamily="34" charset="0"/>
                        </a:rPr>
                        <a:t>Cualquier artículo, plantilla o información proporcionada por Smartsheet en el sitio web es solo para referencia. Si bien nos esforzamos por mantener la información actualizada y correcta, no hacemos representaciones o garantías de ningún tipo, expresas o implícitas, sobre la integridad, precisión, confiabilidad, idoneidad o disponibilidad con respecto al sitio web o la información, artículos, plantillas o gráficos relacionados contenidos en el sitio web. Por lo tanto, cualquier confianza que deposite en dicha información es estrictamente bajo su propio riesgo.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inta colorida en agua">
            <a:extLst>
              <a:ext uri="{FF2B5EF4-FFF2-40B4-BE49-F238E27FC236}">
                <a16:creationId xmlns:a16="http://schemas.microsoft.com/office/drawing/2014/main" id="{6EF4E8DE-62C6-B74A-B229-9762B1919CCB}"/>
              </a:ext>
            </a:extLst>
          </p:cNvPr>
          <p:cNvPicPr>
            <a:picLocks noChangeAspect="1"/>
          </p:cNvPicPr>
          <p:nvPr/>
        </p:nvPicPr>
        <p:blipFill rotWithShape="1">
          <a:blip r:embed="rId3">
            <a:alphaModFix/>
          </a:blip>
          <a:srcRect l="18596" t="6713" r="18596" b="14036"/>
          <a:stretch/>
        </p:blipFill>
        <p:spPr>
          <a:xfrm>
            <a:off x="4490353" y="1"/>
            <a:ext cx="7701647"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PAUTAS DE USO DEL LOGOTIPO</a:t>
            </a: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77655"/>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23232"/>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68809"/>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79272"/>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48151"/>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14386"/>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212903"/>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59964"/>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62406"/>
            <a:ext cx="5075631"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©20XX. Todos los derechos reservados a su organización.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79272"/>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22717"/>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66162"/>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809607"/>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53052"/>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96497"/>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39942"/>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8338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descr="Forma&#10;&#10;Descripción generada automá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GUÍA DE ESTILO DE MARCA |   TABLA DE CONTENIDOS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s" sz="3200" dirty="0">
                <a:solidFill>
                  <a:schemeClr val="tx1">
                    <a:lumMod val="65000"/>
                    <a:lumOff val="35000"/>
                  </a:schemeClr>
                </a:solidFill>
                <a:latin typeface="Century Gothic" panose="020B0502020202020204" pitchFamily="34" charset="0"/>
              </a:rPr>
              <a:t>TABLA DE CONTENIDOS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748923"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Logotipo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es" dirty="0">
                <a:latin typeface="Century Gothic" panose="020B0502020202020204" pitchFamily="34" charset="0"/>
                <a:ea typeface="Montserrat Bold" charset="0"/>
                <a:cs typeface="Montserrat Bold" charset="0"/>
              </a:rPr>
              <a:t>Despeje</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es" sz="4800" dirty="0">
                <a:solidFill>
                  <a:schemeClr val="bg1">
                    <a:lumMod val="50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s" sz="4800" dirty="0">
                <a:solidFill>
                  <a:schemeClr val="bg1">
                    <a:lumMod val="50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s" sz="4800" dirty="0">
                <a:solidFill>
                  <a:schemeClr val="bg1">
                    <a:lumMod val="50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es" dirty="0">
                <a:latin typeface="Century Gothic" panose="020B0502020202020204" pitchFamily="34" charset="0"/>
                <a:ea typeface="Montserrat Bold" charset="0"/>
                <a:cs typeface="Montserrat Bold" charset="0"/>
              </a:rPr>
              <a:t>Uso incorrecto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2382383"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Marcar el uso NO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878767"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Colores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es" sz="4800" dirty="0">
                <a:solidFill>
                  <a:schemeClr val="bg1">
                    <a:lumMod val="50000"/>
                  </a:schemeClr>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es" sz="4800" dirty="0">
                <a:solidFill>
                  <a:schemeClr val="bg1">
                    <a:lumMod val="50000"/>
                  </a:schemeClr>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es" sz="4800" dirty="0">
                <a:solidFill>
                  <a:schemeClr val="bg1">
                    <a:lumMod val="50000"/>
                  </a:schemeClr>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es" dirty="0">
                <a:latin typeface="Century Gothic" panose="020B0502020202020204" pitchFamily="34" charset="0"/>
                <a:ea typeface="Montserrat Bold" charset="0"/>
                <a:cs typeface="Montserrat Bold" charset="0"/>
              </a:rPr>
              <a:t>Tipografía</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2125903"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Pautas de uso</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es" sz="4800" dirty="0">
                <a:solidFill>
                  <a:schemeClr val="bg1">
                    <a:lumMod val="50000"/>
                  </a:schemeClr>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2113079"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Marcar DO's de uso</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es" sz="4800" dirty="0">
                <a:solidFill>
                  <a:schemeClr val="bg1">
                    <a:lumMod val="50000"/>
                  </a:schemeClr>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527982" cy="58477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1. </a:t>
            </a:r>
            <a:r>
              <a:rPr lang="es" sz="3200" dirty="0">
                <a:solidFill>
                  <a:schemeClr val="tx1">
                    <a:lumMod val="65000"/>
                    <a:lumOff val="35000"/>
                  </a:schemeClr>
                </a:solidFill>
                <a:latin typeface="Century Gothic" panose="020B0502020202020204" pitchFamily="34" charset="0"/>
              </a:rPr>
              <a:t>Logotipo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LOGOTIPO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A continuación se muestran todos los tratamientos aceptados del logotipo.</a:t>
            </a:r>
          </a:p>
        </p:txBody>
      </p:sp>
      <p:pic>
        <p:nvPicPr>
          <p:cNvPr id="3" name="Picture 2" descr="Logotipo&#10;&#10;Descripción generada automá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Diseño horizontal</a:t>
            </a:r>
          </a:p>
        </p:txBody>
      </p:sp>
      <p:pic>
        <p:nvPicPr>
          <p:cNvPr id="10" name="Picture 9" descr="Una imagen que contiene texto, signo&#10;&#10;Descripción generada automá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Marca denominativa</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El logotipo sin logotipo se utilizará exclusivamente dentro de la aplicación.</a:t>
            </a:r>
          </a:p>
        </p:txBody>
      </p:sp>
      <p:pic>
        <p:nvPicPr>
          <p:cNvPr id="19" name="Picture 18" descr="Logotipo&#10;&#10;Descripción generada automá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tipo&#10;&#10;Descripción generada automáticamente con confianza media">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Diseño vertical</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Logomark (icono)</a:t>
            </a:r>
          </a:p>
        </p:txBody>
      </p:sp>
      <p:pic>
        <p:nvPicPr>
          <p:cNvPr id="25" name="Picture 24" descr="Logotipo&#10;&#10;Descripción generada automá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tipo&#10;&#10;Descripción generada automá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tipo, icono&#10;&#10;Descripción generada automá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a imagen que contiene el logotipo&#10;&#10;Descripción generada automá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72526" cy="58477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2. </a:t>
            </a:r>
            <a:r>
              <a:rPr lang="es" sz="3200" dirty="0">
                <a:solidFill>
                  <a:schemeClr val="tx1">
                    <a:lumMod val="65000"/>
                    <a:lumOff val="35000"/>
                  </a:schemeClr>
                </a:solidFill>
                <a:latin typeface="Century Gothic" panose="020B0502020202020204" pitchFamily="34" charset="0"/>
              </a:rPr>
              <a:t>Despacho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DESPEJE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Dale al logotipo un poco de espacio para respirar. El logotipo debe tener un espacio libre alrededor de todo el bloqueo. Esto proporcionará un espaciado adecuado para sus ascendentes de carácter. A continuación se muestra la cantidad mínima de liquidación, pero se prefiere más. </a:t>
            </a:r>
          </a:p>
        </p:txBody>
      </p:sp>
      <p:pic>
        <p:nvPicPr>
          <p:cNvPr id="8" name="Picture 7" descr="Interfaz gráfica de usuario, aplicación&#10;&#10;Descripción generada automá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685624" cy="58477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3. </a:t>
            </a:r>
            <a:r>
              <a:rPr lang="es" sz="3200" dirty="0">
                <a:solidFill>
                  <a:schemeClr val="tx1">
                    <a:lumMod val="65000"/>
                    <a:lumOff val="35000"/>
                  </a:schemeClr>
                </a:solidFill>
                <a:latin typeface="Century Gothic" panose="020B0502020202020204" pitchFamily="34" charset="0"/>
              </a:rPr>
              <a:t>Uso incorrecto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USO INCORRECTO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836826"/>
            <a:ext cx="828345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Utilice los logotipos tal como se proporcionan en estas directrices. No alteres el logotipo.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Inclinación</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s" sz="1600" dirty="0">
                <a:latin typeface="Century Gothic" panose="020B0502020202020204" pitchFamily="34" charset="0"/>
              </a:rPr>
              <a:t>No sesgue ni escale de manera desproporcionada</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Cambiar colores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s" sz="1600" dirty="0">
                <a:latin typeface="Century Gothic" panose="020B0502020202020204" pitchFamily="34" charset="0"/>
              </a:rPr>
              <a:t>No cambies los colores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Recrear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s" sz="1600" dirty="0">
                <a:latin typeface="Century Gothic" panose="020B0502020202020204" pitchFamily="34" charset="0"/>
              </a:rPr>
              <a:t>No hagas alteraciones, adiciones o sustituciones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Añadir efectos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s" sz="1600" dirty="0">
                <a:latin typeface="Century Gothic" panose="020B0502020202020204" pitchFamily="34" charset="0"/>
              </a:rPr>
              <a:t>No agregues sombras paralelas, trazos o biseles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Alterar la orientación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s" sz="1600" dirty="0">
                <a:latin typeface="Century Gothic" panose="020B0502020202020204" pitchFamily="34" charset="0"/>
              </a:rPr>
              <a:t>No cambies la orientación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Usar fondos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s" sz="1600" dirty="0">
                <a:latin typeface="Century Gothic" panose="020B0502020202020204" pitchFamily="34" charset="0"/>
              </a:rPr>
              <a:t>No te coloques en fondos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o&#10;&#10;Descripción generada automá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o&#10;&#10;Descripción generada automá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o&#10;&#10;Descripción generada automá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o&#10;&#10;Descripción generada automá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o&#10;&#10;Descripción generada automá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o&#10;&#10;Descripción generada automá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248279" cy="58477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4. </a:t>
            </a:r>
            <a:r>
              <a:rPr lang="es" sz="3200" dirty="0">
                <a:solidFill>
                  <a:schemeClr val="tx1">
                    <a:lumMod val="65000"/>
                    <a:lumOff val="35000"/>
                  </a:schemeClr>
                </a:solidFill>
                <a:latin typeface="Century Gothic" panose="020B0502020202020204" pitchFamily="34" charset="0"/>
              </a:rPr>
              <a:t>PAUTAS DE USO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PAUTAS DE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36C6CD85-407E-414B-95D0-C326B5A55B8D}"/>
              </a:ext>
            </a:extLst>
          </p:cNvPr>
          <p:cNvSpPr/>
          <p:nvPr/>
        </p:nvSpPr>
        <p:spPr>
          <a:xfrm>
            <a:off x="444759" y="939505"/>
            <a:ext cx="11432501" cy="5309210"/>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Smartsheet Inc. ("</a:t>
            </a:r>
            <a:r>
              <a:rPr lang="es" sz="1400" b="1" dirty="0">
                <a:latin typeface="Century Gothic" panose="020B0502020202020204" pitchFamily="34" charset="0"/>
              </a:rPr>
              <a:t>Smartsheet</a:t>
            </a:r>
            <a:r>
              <a:rPr lang="es" sz="1400" dirty="0">
                <a:latin typeface="Century Gothic" panose="020B0502020202020204" pitchFamily="34" charset="0"/>
              </a:rPr>
              <a:t>") posee muchas marcas comerciales, logotipos, diseños y marcas de servicio ("</a:t>
            </a:r>
            <a:r>
              <a:rPr lang="es" sz="1400" b="1" dirty="0">
                <a:latin typeface="Century Gothic" panose="020B0502020202020204" pitchFamily="34" charset="0"/>
              </a:rPr>
              <a:t>Marcas de Smartsheet</a:t>
            </a:r>
            <a:r>
              <a:rPr lang="es" sz="1400" dirty="0">
                <a:latin typeface="Century Gothic" panose="020B0502020202020204" pitchFamily="34" charset="0"/>
              </a:rPr>
              <a:t>") que utiliza con frecuencia para identificar y promover la marca Smartsheet. Estos términos y directrices (la "</a:t>
            </a:r>
            <a:r>
              <a:rPr lang="es" sz="1400" b="1" dirty="0">
                <a:latin typeface="Century Gothic" panose="020B0502020202020204" pitchFamily="34" charset="0"/>
              </a:rPr>
              <a:t>Guía</a:t>
            </a:r>
            <a:r>
              <a:rPr lang="es" sz="1400" dirty="0">
                <a:latin typeface="Century Gothic" panose="020B0502020202020204" pitchFamily="34" charset="0"/>
              </a:rPr>
              <a:t>") rigen el uso de las Marcas de Smartsheet en capacidades promocionales, publicitarias, de reventa y similares o según Smartsheet pueda aprobar alternativamente. A menos que tenga un acuerdo por escrito separado con Smartsheet que especifique el uso de las Marcas de Smartsheet, todo uso de las Marcas de Smartsheet está sujeto a esta Guía.</a:t>
            </a:r>
          </a:p>
          <a:p>
            <a:pPr>
              <a:lnSpc>
                <a:spcPct val="150000"/>
              </a:lnSpc>
              <a:spcAft>
                <a:spcPts val="1600"/>
              </a:spcAft>
            </a:pPr>
            <a:r>
              <a:rPr lang="es" sz="1400" dirty="0">
                <a:latin typeface="Century Gothic" panose="020B0502020202020204" pitchFamily="34" charset="0"/>
              </a:rPr>
              <a:t>Smartsheet le otorga una licencia limitada no transferible, no exclusiva y libre de regalías para usar las Marcas de Smartsheet como se detalla en esta Guía. Su uso de las Marcas de Smartsheet, incluida cualquier licencia que de otro modo se haya acordado por escrito, no le otorga ningún derecho de propiedad sobre las Marcas de Smartsheet, incluidos, entre otros, logotipos, diseños u otros materiales similares. Smartsheet conserva todos los derechos y títulos, así como el interés en los materiales de Smartsheet Marks, incluidos los derechos de propiedad intelectual en los mismos. Cualquier uso de las Marcas de Smartsheet debe ir acompañado de un aviso que indique claramente que las Marcas de Smartsheet son marcas comerciales de Smartsheet Inc. </a:t>
            </a:r>
          </a:p>
          <a:p>
            <a:pPr>
              <a:lnSpc>
                <a:spcPct val="150000"/>
              </a:lnSpc>
              <a:spcAft>
                <a:spcPts val="1600"/>
              </a:spcAft>
            </a:pPr>
            <a:r>
              <a:rPr lang="es" sz="1400" dirty="0">
                <a:latin typeface="Century Gothic" panose="020B0502020202020204" pitchFamily="34" charset="0"/>
              </a:rPr>
              <a:t>No mostrará las Marcas de Smartsheet de ninguna manera que implique que está relacionado, asociado o afiliado, o patrocinado o respaldado por Smartsheet o de ninguna manera que pueda interpretarse razonablemente para sugerir que su contenido representa los puntos de vista u opiniones de Smartsheet o sugerir que Smartsheet ha creado, aprobado o editado su contenido,  sitio web, producto o servicio. </a:t>
            </a:r>
          </a:p>
        </p:txBody>
      </p:sp>
    </p:spTree>
    <p:extLst>
      <p:ext uri="{BB962C8B-B14F-4D97-AF65-F5344CB8AC3E}">
        <p14:creationId xmlns:p14="http://schemas.microsoft.com/office/powerpoint/2010/main" val="3781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56532" cy="58477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5. </a:t>
            </a:r>
            <a:r>
              <a:rPr lang="es" sz="3200" dirty="0">
                <a:solidFill>
                  <a:schemeClr val="tx1">
                    <a:lumMod val="65000"/>
                    <a:lumOff val="35000"/>
                  </a:schemeClr>
                </a:solidFill>
                <a:latin typeface="Century Gothic" panose="020B0502020202020204" pitchFamily="34" charset="0"/>
              </a:rPr>
              <a:t>Marcar DO's de uso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MARCAR DO'S DE USO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906804"/>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s" dirty="0">
                <a:latin typeface="Century Gothic" panose="020B0502020202020204" pitchFamily="34" charset="0"/>
              </a:rPr>
              <a:t>Siempre use el formulario y la ortografía de la marca comercial adecuados.</a:t>
            </a:r>
          </a:p>
          <a:p>
            <a:pPr marL="285750" indent="-285750">
              <a:lnSpc>
                <a:spcPct val="150000"/>
              </a:lnSpc>
              <a:spcAft>
                <a:spcPts val="1600"/>
              </a:spcAft>
              <a:buFont typeface="Arial" panose="020B0604020202020204" pitchFamily="34" charset="0"/>
              <a:buChar char="•"/>
            </a:pPr>
            <a:r>
              <a:rPr lang="es" dirty="0">
                <a:latin typeface="Century Gothic" panose="020B0502020202020204" pitchFamily="34" charset="0"/>
              </a:rPr>
              <a:t>Distinga las marcas comerciales del texto circundante con mayúsculas apropiadas (letras iniciales en mayúsculas o todas las letras en mayúsculas), cursiva o comillas.</a:t>
            </a:r>
          </a:p>
        </p:txBody>
      </p:sp>
      <p:pic>
        <p:nvPicPr>
          <p:cNvPr id="13" name="Picture 12" descr="Forma&#10;&#10;Descripción generada automáticamente">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Signo de pulgar hacia arriba con relleno sólido">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4227" cy="58477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6. </a:t>
            </a:r>
            <a:r>
              <a:rPr lang="es" sz="3200" dirty="0">
                <a:solidFill>
                  <a:schemeClr val="tx1">
                    <a:lumMod val="65000"/>
                    <a:lumOff val="35000"/>
                  </a:schemeClr>
                </a:solidFill>
                <a:latin typeface="Century Gothic" panose="020B0502020202020204" pitchFamily="34" charset="0"/>
              </a:rPr>
              <a:t>Marcar el uso NO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MARCAR USO NO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491306"/>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s" dirty="0">
                <a:latin typeface="Century Gothic" panose="020B0502020202020204" pitchFamily="34" charset="0"/>
              </a:rPr>
              <a:t>No modifiques una marca comercial para crear un formulario plural.</a:t>
            </a:r>
          </a:p>
          <a:p>
            <a:pPr marL="285750" indent="-285750">
              <a:lnSpc>
                <a:spcPct val="150000"/>
              </a:lnSpc>
              <a:spcAft>
                <a:spcPts val="1600"/>
              </a:spcAft>
              <a:buFont typeface="Arial" panose="020B0604020202020204" pitchFamily="34" charset="0"/>
              <a:buChar char="•"/>
            </a:pPr>
            <a:r>
              <a:rPr lang="es" dirty="0">
                <a:latin typeface="Century Gothic" panose="020B0502020202020204" pitchFamily="34" charset="0"/>
              </a:rPr>
              <a:t>No altere una marca comercial de ninguna manera, incluso a través de identificadores visuales o fuentes no aprobadas.</a:t>
            </a:r>
          </a:p>
        </p:txBody>
      </p:sp>
      <p:pic>
        <p:nvPicPr>
          <p:cNvPr id="11" name="Graphic 10" descr="Pulgares hacia abajo con relleno sólido">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DE67E0C-C0CD-47E9-9147-0B24D36C4551}" vid="{C101CD51-D919-4E52-9FB4-90C5680D24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IC-Logo-Usage-Guidelines-Presentation-Template_PowerPoint</Template>
  <TotalTime>2</TotalTime>
  <Words>1076</Words>
  <Application>Microsoft Macintosh PowerPoint</Application>
  <PresentationFormat>Widescreen</PresentationFormat>
  <Paragraphs>206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 Ragazhinskaya</dc:creator>
  <cp:lastModifiedBy>Jason Flores</cp:lastModifiedBy>
  <cp:revision>2</cp:revision>
  <dcterms:created xsi:type="dcterms:W3CDTF">2021-10-22T16:40:16Z</dcterms:created>
  <dcterms:modified xsi:type="dcterms:W3CDTF">2022-09-11T04:18:17Z</dcterms:modified>
</cp:coreProperties>
</file>