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86" r:id="rId5"/>
    <p:sldId id="383" r:id="rId6"/>
    <p:sldId id="384" r:id="rId7"/>
    <p:sldId id="368" r:id="rId8"/>
    <p:sldId id="380" r:id="rId9"/>
    <p:sldId id="381" r:id="rId10"/>
    <p:sldId id="385" r:id="rId11"/>
    <p:sldId id="387" r:id="rId12"/>
    <p:sldId id="388" r:id="rId13"/>
    <p:sldId id="389"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600"/>
    <a:srgbClr val="00BD32"/>
    <a:srgbClr val="2ADCD1"/>
    <a:srgbClr val="FFC72C"/>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33" autoAdjust="0"/>
    <p:restoredTop sz="86447"/>
  </p:normalViewPr>
  <p:slideViewPr>
    <p:cSldViewPr snapToGrid="0" snapToObjects="1">
      <p:cViewPr varScale="1">
        <p:scale>
          <a:sx n="112" d="100"/>
          <a:sy n="112" d="100"/>
        </p:scale>
        <p:origin x="944"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83583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6235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2.tiff"/><Relationship Id="rId7"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24.tiff"/><Relationship Id="rId4" Type="http://schemas.openxmlformats.org/officeDocument/2006/relationships/image" Target="../media/image23.tiff"/><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orma&#10;&#10;Descrizione generata automa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7122329" cy="430887"/>
          </a:xfrm>
          <a:prstGeom prst="rect">
            <a:avLst/>
          </a:prstGeom>
          <a:noFill/>
        </p:spPr>
        <p:txBody>
          <a:bodyPr wrap="square" rtlCol="0">
            <a:spAutoFit/>
          </a:bodyPr>
          <a:lstStyle/>
          <a:p>
            <a:r>
              <a:rPr lang="it" sz="2200" b="1" dirty="0">
                <a:solidFill>
                  <a:schemeClr val="tx1">
                    <a:lumMod val="75000"/>
                    <a:lumOff val="25000"/>
                  </a:schemeClr>
                </a:solidFill>
                <a:latin typeface="Century Gothic" panose="020B0502020202020204" pitchFamily="34" charset="0"/>
              </a:rPr>
              <a:t>MODELLO DI PRESENTAZIONE DELLE LINEE GUIDA PER L'UTILIZZO DEL LOGO</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ea typeface="Arial" charset="0"/>
                <a:cs typeface="Arial" charset="0"/>
              </a:rPr>
              <a:t>LINEE GUIDA PER L'UTILIZZO DEL LOGO</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6034062"/>
            <a:ext cx="8138087" cy="307777"/>
          </a:xfrm>
          <a:prstGeom prst="rect">
            <a:avLst/>
          </a:prstGeom>
          <a:noFill/>
        </p:spPr>
        <p:txBody>
          <a:bodyPr wrap="square" rtlCol="0">
            <a:spAutoFit/>
          </a:bodyPr>
          <a:lstStyle/>
          <a:p>
            <a:r>
              <a:rPr lang="it" sz="1400" dirty="0">
                <a:solidFill>
                  <a:schemeClr val="bg1">
                    <a:lumMod val="50000"/>
                  </a:schemeClr>
                </a:solidFill>
                <a:latin typeface="Century Gothic" panose="020B0502020202020204" pitchFamily="34" charset="0"/>
              </a:rPr>
              <a:t>©20XX. Tutti i diritti riservati all'organizzazione.</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1714395" y="1910667"/>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it" sz="7200" b="1" dirty="0">
                  <a:solidFill>
                    <a:schemeClr val="bg1"/>
                  </a:solidFill>
                  <a:latin typeface="Century Gothic" panose="020B0502020202020204" pitchFamily="34" charset="0"/>
                </a:rPr>
                <a:t>La tua</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it" sz="8000" b="1" dirty="0">
                  <a:solidFill>
                    <a:schemeClr val="bg1"/>
                  </a:solidFill>
                  <a:latin typeface="Century Gothic" panose="020B0502020202020204" pitchFamily="34" charset="0"/>
                </a:rPr>
                <a:t>LOGO</a:t>
              </a:r>
            </a:p>
          </p:txBody>
        </p:sp>
      </p:grpSp>
      <p:sp>
        <p:nvSpPr>
          <p:cNvPr id="15" name="TextBox 14">
            <a:extLst>
              <a:ext uri="{FF2B5EF4-FFF2-40B4-BE49-F238E27FC236}">
                <a16:creationId xmlns:a16="http://schemas.microsoft.com/office/drawing/2014/main" id="{FF494350-216E-5A4A-AFA7-EDEDD0FEA9DC}"/>
              </a:ext>
            </a:extLst>
          </p:cNvPr>
          <p:cNvSpPr txBox="1"/>
          <p:nvPr/>
        </p:nvSpPr>
        <p:spPr>
          <a:xfrm>
            <a:off x="459858" y="974535"/>
            <a:ext cx="8138087" cy="646331"/>
          </a:xfrm>
          <a:prstGeom prst="rect">
            <a:avLst/>
          </a:prstGeom>
          <a:noFill/>
        </p:spPr>
        <p:txBody>
          <a:bodyPr wrap="square" rtlCol="0">
            <a:spAutoFit/>
          </a:bodyPr>
          <a:lstStyle/>
          <a:p>
            <a:r>
              <a:rPr lang="it" sz="3600" dirty="0">
                <a:solidFill>
                  <a:schemeClr val="tx2">
                    <a:lumMod val="50000"/>
                  </a:schemeClr>
                </a:solidFill>
                <a:latin typeface="Century Gothic" panose="020B0502020202020204" pitchFamily="34" charset="0"/>
              </a:rPr>
              <a:t>LINEE GUIDA PER L'UTILIZZO DEL LOGO</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45174"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7. </a:t>
            </a:r>
            <a:r>
              <a:rPr lang="it" sz="3200" dirty="0">
                <a:solidFill>
                  <a:schemeClr val="tx1">
                    <a:lumMod val="65000"/>
                    <a:lumOff val="35000"/>
                  </a:schemeClr>
                </a:solidFill>
                <a:latin typeface="Century Gothic" panose="020B0502020202020204" pitchFamily="34" charset="0"/>
              </a:rPr>
              <a:t>Colori: primario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COLORI: Primario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Spiaggia di bronzo</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Sole dorato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Verde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Blu Di Potenza</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148893"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7. </a:t>
            </a:r>
            <a:r>
              <a:rPr lang="it" sz="3200" dirty="0">
                <a:solidFill>
                  <a:schemeClr val="tx1">
                    <a:lumMod val="65000"/>
                    <a:lumOff val="35000"/>
                  </a:schemeClr>
                </a:solidFill>
                <a:latin typeface="Century Gothic" panose="020B0502020202020204" pitchFamily="34" charset="0"/>
              </a:rPr>
              <a:t>Colori: secondario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COLORI: Secondario</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930814" y="3821794"/>
            <a:ext cx="1497526"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Fragola</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584021" y="3821794"/>
            <a:ext cx="1694696"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Cantalupo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733951" y="3821794"/>
            <a:ext cx="1035861"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Limone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657944" y="3821794"/>
            <a:ext cx="652743"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Kiwi</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#000000</a:t>
            </a:r>
          </a:p>
          <a:p>
            <a:pPr>
              <a:spcAft>
                <a:spcPts val="1200"/>
              </a:spcAft>
            </a:pPr>
            <a:r>
              <a:rPr lang="it" sz="1200" dirty="0">
                <a:latin typeface="Century Gothic" panose="020B0502020202020204" pitchFamily="34" charset="0"/>
              </a:rPr>
              <a:t>0/ 0 / 0</a:t>
            </a:r>
          </a:p>
          <a:p>
            <a:pPr>
              <a:spcAft>
                <a:spcPts val="1200"/>
              </a:spcAft>
            </a:pPr>
            <a:r>
              <a:rPr lang="it" sz="1200" dirty="0">
                <a:latin typeface="Century Gothic" panose="020B0502020202020204" pitchFamily="34" charset="0"/>
              </a:rPr>
              <a:t>0 / 0 / 0 / 0</a:t>
            </a:r>
          </a:p>
          <a:p>
            <a:pPr>
              <a:spcAft>
                <a:spcPts val="1200"/>
              </a:spcAft>
            </a:pPr>
            <a:r>
              <a:rPr lang="it" sz="1200" dirty="0">
                <a:latin typeface="Century Gothic" panose="020B0502020202020204" pitchFamily="34" charset="0"/>
              </a:rPr>
              <a:t>XXXX ·</a:t>
            </a:r>
          </a:p>
        </p:txBody>
      </p:sp>
      <p:sp>
        <p:nvSpPr>
          <p:cNvPr id="4" name="Diamond 3">
            <a:extLst>
              <a:ext uri="{FF2B5EF4-FFF2-40B4-BE49-F238E27FC236}">
                <a16:creationId xmlns:a16="http://schemas.microsoft.com/office/drawing/2014/main" id="{BDF25D0F-93F4-B646-B58E-F9F86D8CB4D1}"/>
              </a:ext>
            </a:extLst>
          </p:cNvPr>
          <p:cNvSpPr/>
          <p:nvPr/>
        </p:nvSpPr>
        <p:spPr>
          <a:xfrm>
            <a:off x="556465" y="1281878"/>
            <a:ext cx="2246213" cy="2246213"/>
          </a:xfrm>
          <a:prstGeom prst="diamond">
            <a:avLst/>
          </a:prstGeom>
          <a:solidFill>
            <a:srgbClr val="E10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BEE64E1D-A37A-8F41-A334-EDCF578E0423}"/>
              </a:ext>
            </a:extLst>
          </p:cNvPr>
          <p:cNvSpPr/>
          <p:nvPr/>
        </p:nvSpPr>
        <p:spPr>
          <a:xfrm>
            <a:off x="3313744" y="1281878"/>
            <a:ext cx="2246213" cy="224621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Diamond 40">
            <a:extLst>
              <a:ext uri="{FF2B5EF4-FFF2-40B4-BE49-F238E27FC236}">
                <a16:creationId xmlns:a16="http://schemas.microsoft.com/office/drawing/2014/main" id="{225EBE0B-1831-1A4D-B0EC-732632856EA6}"/>
              </a:ext>
            </a:extLst>
          </p:cNvPr>
          <p:cNvSpPr/>
          <p:nvPr/>
        </p:nvSpPr>
        <p:spPr>
          <a:xfrm>
            <a:off x="6071024" y="1281878"/>
            <a:ext cx="2246213" cy="2246213"/>
          </a:xfrm>
          <a:prstGeom prst="diamon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A542B201-A2BA-5842-B125-2D8347BF379A}"/>
              </a:ext>
            </a:extLst>
          </p:cNvPr>
          <p:cNvSpPr/>
          <p:nvPr/>
        </p:nvSpPr>
        <p:spPr>
          <a:xfrm>
            <a:off x="8828305" y="1281878"/>
            <a:ext cx="2246213" cy="2246213"/>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67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TIPOGRAFIA</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it"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it" sz="2400" dirty="0">
                <a:latin typeface="Century Gothic" panose="020B0502020202020204" pitchFamily="34" charset="0"/>
              </a:rPr>
              <a:t>Roboto ·</a:t>
            </a:r>
          </a:p>
        </p:txBody>
      </p:sp>
      <p:pic>
        <p:nvPicPr>
          <p:cNvPr id="33" name="Picture 32" descr="Un segno in bianco e nero&#10;&#10;Descrizione generata automaticamente con bassa affidabilità">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segno in bianco e nero&#10;&#10;Descrizione generata automaticamente con bassa affidabilità">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
        <p:nvSpPr>
          <p:cNvPr id="12" name="TextBox 11">
            <a:extLst>
              <a:ext uri="{FF2B5EF4-FFF2-40B4-BE49-F238E27FC236}">
                <a16:creationId xmlns:a16="http://schemas.microsoft.com/office/drawing/2014/main" id="{036AFDC9-1311-CA4C-9A57-F5DA148E8CAD}"/>
              </a:ext>
            </a:extLst>
          </p:cNvPr>
          <p:cNvSpPr txBox="1"/>
          <p:nvPr/>
        </p:nvSpPr>
        <p:spPr>
          <a:xfrm>
            <a:off x="367748" y="248400"/>
            <a:ext cx="2898550"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8. </a:t>
            </a:r>
            <a:r>
              <a:rPr lang="it" sz="3200" dirty="0">
                <a:solidFill>
                  <a:schemeClr val="tx1">
                    <a:lumMod val="65000"/>
                    <a:lumOff val="35000"/>
                  </a:schemeClr>
                </a:solidFill>
                <a:latin typeface="Century Gothic" panose="020B0502020202020204" pitchFamily="34" charset="0"/>
              </a:rPr>
              <a:t>Tipografia</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08794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092276-7E6C-674B-9386-DF31BEADFEF5}"/>
              </a:ext>
            </a:extLst>
          </p:cNvPr>
          <p:cNvSpPr/>
          <p:nvPr/>
        </p:nvSpPr>
        <p:spPr>
          <a:xfrm>
            <a:off x="0" y="0"/>
            <a:ext cx="12191188" cy="6477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chemeClr val="tx2">
                  <a:lumMod val="60000"/>
                  <a:lumOff val="40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it" sz="2800" dirty="0">
                <a:solidFill>
                  <a:schemeClr val="tx1">
                    <a:lumMod val="65000"/>
                    <a:lumOff val="35000"/>
                  </a:schemeClr>
                </a:solidFill>
                <a:latin typeface="Century Gothic" panose="020B0502020202020204" pitchFamily="34" charset="0"/>
              </a:rPr>
              <a:t>Tipografia: Formattazione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TIPOGRAFIA: FORMATTAZIONE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it"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774845" cy="461665"/>
          </a:xfrm>
          <a:prstGeom prst="rect">
            <a:avLst/>
          </a:prstGeom>
          <a:noFill/>
        </p:spPr>
        <p:txBody>
          <a:bodyPr wrap="none" rtlCol="0">
            <a:spAutoFit/>
          </a:bodyPr>
          <a:lstStyle/>
          <a:p>
            <a:r>
              <a:rPr lang="it" sz="2400" dirty="0">
                <a:latin typeface="Century Gothic" panose="020B0502020202020204" pitchFamily="34" charset="0"/>
              </a:rPr>
              <a:t>TITOLI</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it" sz="1200" dirty="0">
                <a:solidFill>
                  <a:schemeClr val="tx1">
                    <a:lumMod val="65000"/>
                    <a:lumOff val="35000"/>
                  </a:schemeClr>
                </a:solidFill>
                <a:latin typeface="Century Gothic" panose="020B0502020202020204" pitchFamily="34" charset="0"/>
              </a:rPr>
              <a:t>Font:</a:t>
            </a:r>
          </a:p>
          <a:p>
            <a:pPr algn="r">
              <a:spcAft>
                <a:spcPts val="800"/>
              </a:spcAft>
            </a:pPr>
            <a:r>
              <a:rPr lang="it" sz="1200" dirty="0">
                <a:solidFill>
                  <a:schemeClr val="tx1">
                    <a:lumMod val="65000"/>
                    <a:lumOff val="35000"/>
                  </a:schemeClr>
                </a:solidFill>
                <a:latin typeface="Century Gothic" panose="020B0502020202020204" pitchFamily="34" charset="0"/>
              </a:rPr>
              <a:t>Stile:</a:t>
            </a:r>
          </a:p>
          <a:p>
            <a:pPr algn="r">
              <a:spcAft>
                <a:spcPts val="800"/>
              </a:spcAft>
            </a:pPr>
            <a:r>
              <a:rPr lang="it" sz="1200" dirty="0">
                <a:solidFill>
                  <a:schemeClr val="tx1">
                    <a:lumMod val="65000"/>
                    <a:lumOff val="35000"/>
                  </a:schemeClr>
                </a:solidFill>
                <a:latin typeface="Century Gothic" panose="020B0502020202020204" pitchFamily="34" charset="0"/>
              </a:rPr>
              <a:t>Grandezza:</a:t>
            </a:r>
          </a:p>
          <a:p>
            <a:pPr algn="r">
              <a:spcAft>
                <a:spcPts val="800"/>
              </a:spcAft>
            </a:pPr>
            <a:r>
              <a:rPr lang="it" sz="1200" dirty="0">
                <a:solidFill>
                  <a:schemeClr val="tx1">
                    <a:lumMod val="65000"/>
                    <a:lumOff val="35000"/>
                  </a:schemeClr>
                </a:solidFill>
                <a:latin typeface="Century Gothic" panose="020B0502020202020204" pitchFamily="34" charset="0"/>
              </a:rPr>
              <a:t>Altezza linea:</a:t>
            </a:r>
          </a:p>
          <a:p>
            <a:pPr algn="r">
              <a:spcAft>
                <a:spcPts val="800"/>
              </a:spcAft>
            </a:pPr>
            <a:r>
              <a:rPr lang="it" sz="1200" dirty="0">
                <a:solidFill>
                  <a:schemeClr val="tx1">
                    <a:lumMod val="65000"/>
                    <a:lumOff val="35000"/>
                  </a:schemeClr>
                </a:solidFill>
                <a:latin typeface="Century Gothic" panose="020B0502020202020204" pitchFamily="34" charset="0"/>
              </a:rPr>
              <a:t>Inseguimento:</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it" sz="1200" dirty="0">
                <a:latin typeface="Century Gothic" panose="020B0502020202020204" pitchFamily="34" charset="0"/>
              </a:rPr>
              <a:t>Gotico secolare</a:t>
            </a:r>
          </a:p>
          <a:p>
            <a:pPr>
              <a:spcAft>
                <a:spcPts val="800"/>
              </a:spcAft>
            </a:pPr>
            <a:r>
              <a:rPr lang="it" sz="1200" dirty="0">
                <a:latin typeface="Century Gothic" panose="020B0502020202020204" pitchFamily="34" charset="0"/>
              </a:rPr>
              <a:t>Regolare</a:t>
            </a:r>
          </a:p>
          <a:p>
            <a:pPr>
              <a:spcAft>
                <a:spcPts val="800"/>
              </a:spcAft>
            </a:pPr>
            <a:r>
              <a:rPr lang="it" sz="1200" dirty="0">
                <a:latin typeface="Century Gothic" panose="020B0502020202020204" pitchFamily="34" charset="0"/>
              </a:rPr>
              <a:t>32pt</a:t>
            </a:r>
          </a:p>
          <a:p>
            <a:pPr>
              <a:spcAft>
                <a:spcPts val="800"/>
              </a:spcAft>
            </a:pPr>
            <a:r>
              <a:rPr lang="it" sz="1200" dirty="0">
                <a:latin typeface="Century Gothic" panose="020B0502020202020204" pitchFamily="34" charset="0"/>
              </a:rPr>
              <a:t>1</a:t>
            </a:r>
          </a:p>
          <a:p>
            <a:pPr>
              <a:spcAft>
                <a:spcPts val="800"/>
              </a:spcAft>
            </a:pPr>
            <a:r>
              <a:rPr lang="it" sz="1200" dirty="0">
                <a:latin typeface="Century Gothic" panose="020B0502020202020204" pitchFamily="34" charset="0"/>
              </a:rPr>
              <a:t>Normale</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787669" cy="461665"/>
          </a:xfrm>
          <a:prstGeom prst="rect">
            <a:avLst/>
          </a:prstGeom>
          <a:noFill/>
        </p:spPr>
        <p:txBody>
          <a:bodyPr wrap="none" rtlCol="0">
            <a:spAutoFit/>
          </a:bodyPr>
          <a:lstStyle/>
          <a:p>
            <a:r>
              <a:rPr lang="it" sz="2400" dirty="0">
                <a:latin typeface="Century Gothic" panose="020B0502020202020204" pitchFamily="34" charset="0"/>
              </a:rPr>
              <a:t>Paragrafo</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it" sz="1200" dirty="0">
                <a:solidFill>
                  <a:schemeClr val="tx1">
                    <a:lumMod val="65000"/>
                    <a:lumOff val="35000"/>
                  </a:schemeClr>
                </a:solidFill>
                <a:latin typeface="Century Gothic" panose="020B0502020202020204" pitchFamily="34" charset="0"/>
              </a:rPr>
              <a:t>Font:</a:t>
            </a:r>
          </a:p>
          <a:p>
            <a:pPr algn="r">
              <a:spcAft>
                <a:spcPts val="800"/>
              </a:spcAft>
            </a:pPr>
            <a:r>
              <a:rPr lang="it" sz="1200" dirty="0">
                <a:solidFill>
                  <a:schemeClr val="tx1">
                    <a:lumMod val="65000"/>
                    <a:lumOff val="35000"/>
                  </a:schemeClr>
                </a:solidFill>
                <a:latin typeface="Century Gothic" panose="020B0502020202020204" pitchFamily="34" charset="0"/>
              </a:rPr>
              <a:t>Stile:</a:t>
            </a:r>
          </a:p>
          <a:p>
            <a:pPr algn="r">
              <a:spcAft>
                <a:spcPts val="800"/>
              </a:spcAft>
            </a:pPr>
            <a:r>
              <a:rPr lang="it" sz="1200" dirty="0">
                <a:solidFill>
                  <a:schemeClr val="tx1">
                    <a:lumMod val="65000"/>
                    <a:lumOff val="35000"/>
                  </a:schemeClr>
                </a:solidFill>
                <a:latin typeface="Century Gothic" panose="020B0502020202020204" pitchFamily="34" charset="0"/>
              </a:rPr>
              <a:t>Grandezza:</a:t>
            </a:r>
          </a:p>
          <a:p>
            <a:pPr algn="r">
              <a:spcAft>
                <a:spcPts val="800"/>
              </a:spcAft>
            </a:pPr>
            <a:r>
              <a:rPr lang="it" sz="1200" dirty="0">
                <a:solidFill>
                  <a:schemeClr val="tx1">
                    <a:lumMod val="65000"/>
                    <a:lumOff val="35000"/>
                  </a:schemeClr>
                </a:solidFill>
                <a:latin typeface="Century Gothic" panose="020B0502020202020204" pitchFamily="34" charset="0"/>
              </a:rPr>
              <a:t>Altezza linea:</a:t>
            </a:r>
          </a:p>
          <a:p>
            <a:pPr algn="r">
              <a:spcAft>
                <a:spcPts val="800"/>
              </a:spcAft>
            </a:pPr>
            <a:r>
              <a:rPr lang="it" sz="1200" dirty="0">
                <a:solidFill>
                  <a:schemeClr val="tx1">
                    <a:lumMod val="65000"/>
                    <a:lumOff val="35000"/>
                  </a:schemeClr>
                </a:solidFill>
                <a:latin typeface="Century Gothic" panose="020B0502020202020204" pitchFamily="34" charset="0"/>
              </a:rPr>
              <a:t>Inseguimento:</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it" sz="1200" dirty="0">
                <a:latin typeface="Century Gothic" panose="020B0502020202020204" pitchFamily="34" charset="0"/>
              </a:rPr>
              <a:t>Gotico secolare</a:t>
            </a:r>
          </a:p>
          <a:p>
            <a:pPr>
              <a:spcAft>
                <a:spcPts val="800"/>
              </a:spcAft>
            </a:pPr>
            <a:r>
              <a:rPr lang="it" sz="1200" dirty="0">
                <a:latin typeface="Century Gothic" panose="020B0502020202020204" pitchFamily="34" charset="0"/>
              </a:rPr>
              <a:t>Regolare</a:t>
            </a:r>
          </a:p>
          <a:p>
            <a:pPr>
              <a:spcAft>
                <a:spcPts val="800"/>
              </a:spcAft>
            </a:pPr>
            <a:r>
              <a:rPr lang="it" sz="1200" dirty="0">
                <a:latin typeface="Century Gothic" panose="020B0502020202020204" pitchFamily="34" charset="0"/>
              </a:rPr>
              <a:t>11pt</a:t>
            </a:r>
          </a:p>
          <a:p>
            <a:pPr>
              <a:spcAft>
                <a:spcPts val="800"/>
              </a:spcAft>
            </a:pPr>
            <a:r>
              <a:rPr lang="it" sz="1200" dirty="0">
                <a:latin typeface="Century Gothic" panose="020B0502020202020204" pitchFamily="34" charset="0"/>
              </a:rPr>
              <a:t>1.5</a:t>
            </a:r>
          </a:p>
          <a:p>
            <a:pPr>
              <a:spcAft>
                <a:spcPts val="800"/>
              </a:spcAft>
            </a:pPr>
            <a:r>
              <a:rPr lang="it" sz="1200" dirty="0">
                <a:latin typeface="Century Gothic" panose="020B0502020202020204" pitchFamily="34" charset="0"/>
              </a:rPr>
              <a:t>Normale</a:t>
            </a:r>
          </a:p>
        </p:txBody>
      </p:sp>
    </p:spTree>
    <p:extLst>
      <p:ext uri="{BB962C8B-B14F-4D97-AF65-F5344CB8AC3E}">
        <p14:creationId xmlns:p14="http://schemas.microsoft.com/office/powerpoint/2010/main" val="19764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it" sz="1600" b="1" dirty="0">
                          <a:solidFill>
                            <a:schemeClr val="tx1"/>
                          </a:solidFill>
                          <a:effectLst/>
                          <a:latin typeface="Century Gothic" panose="020B0502020202020204" pitchFamily="34" charset="0"/>
                        </a:rPr>
                        <a:t>DISCONOSCIMENTO</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it" sz="1400" b="0" dirty="0">
                          <a:solidFill>
                            <a:schemeClr val="tx1"/>
                          </a:solidFill>
                          <a:effectLst/>
                          <a:latin typeface="Century Gothic" panose="020B0502020202020204" pitchFamily="34" charset="0"/>
                        </a:rPr>
                        <a:t>Tutti gli articoli, i modelli o le informazioni fornite da Smartsheet sul sito Web sono solo di riferimento. Mentre ci sforziamo di mantenere le informazioni aggiornate e corrette, non rilasciamo dichiarazioni o garanzie di alcun tipo, esplicite o implicite, circa la completezza, l'accuratezza, l'affidabilità, l'idoneità o la disponibilità in relazione al sito Web o alle informazioni, agli articoli, ai modelli o alla grafica correlata contenuti nel sito Web. Qualsiasi affidamento che fai su tali informazioni è quindi strettamente a tuo rischio.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Inchiostro colorato in acqua">
            <a:extLst>
              <a:ext uri="{FF2B5EF4-FFF2-40B4-BE49-F238E27FC236}">
                <a16:creationId xmlns:a16="http://schemas.microsoft.com/office/drawing/2014/main" id="{6EF4E8DE-62C6-B74A-B229-9762B1919CCB}"/>
              </a:ext>
            </a:extLst>
          </p:cNvPr>
          <p:cNvPicPr>
            <a:picLocks noChangeAspect="1"/>
          </p:cNvPicPr>
          <p:nvPr/>
        </p:nvPicPr>
        <p:blipFill rotWithShape="1">
          <a:blip r:embed="rId3">
            <a:alphaModFix/>
          </a:blip>
          <a:srcRect l="18596" t="6713" r="18596" b="14036"/>
          <a:stretch/>
        </p:blipFill>
        <p:spPr>
          <a:xfrm>
            <a:off x="4490353" y="1"/>
            <a:ext cx="7701647"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ea typeface="Arial" charset="0"/>
                <a:cs typeface="Arial" charset="0"/>
              </a:rPr>
              <a:t>LINEE GUIDA PER L'UTILIZZO DEL LOGO</a:t>
            </a: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77655"/>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23232"/>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68809"/>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79272"/>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48151"/>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14386"/>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212903"/>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59964"/>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62406"/>
            <a:ext cx="5075631"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©20XX. Tutti i diritti riservati all'organizzazione.</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79272"/>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22717"/>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66162"/>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809607"/>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53052"/>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/azienda/smartsheet-com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96497"/>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39942"/>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83385"/>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descr="Forma&#10;&#10;Descrizione generata automa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GUIDA DI STILE DEL MARCHIO |   SOMMARIO</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it" sz="3200" dirty="0">
                <a:solidFill>
                  <a:schemeClr val="tx1">
                    <a:lumMod val="65000"/>
                    <a:lumOff val="35000"/>
                  </a:schemeClr>
                </a:solidFill>
                <a:latin typeface="Century Gothic" panose="020B0502020202020204" pitchFamily="34" charset="0"/>
              </a:rPr>
              <a:t>SOMMARIO</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748923"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Logo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it" dirty="0">
                <a:latin typeface="Century Gothic" panose="020B0502020202020204" pitchFamily="34" charset="0"/>
                <a:ea typeface="Montserrat Bold" charset="0"/>
                <a:cs typeface="Montserrat Bold" charset="0"/>
              </a:rPr>
              <a:t>Autorizzazione</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it" dirty="0">
                <a:latin typeface="Century Gothic" panose="020B0502020202020204" pitchFamily="34" charset="0"/>
                <a:ea typeface="Montserrat Bold" charset="0"/>
                <a:cs typeface="Montserrat Bold" charset="0"/>
              </a:rPr>
              <a:t>Utilizzo non corretto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2382383"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Contrassegna l'utilizzo NON lo fa</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878767"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Colori</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it" dirty="0">
                <a:latin typeface="Century Gothic" panose="020B0502020202020204" pitchFamily="34" charset="0"/>
                <a:ea typeface="Montserrat Bold" charset="0"/>
                <a:cs typeface="Montserrat Bold" charset="0"/>
              </a:rPr>
              <a:t>Tipografia</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2125903"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Linee guida per l'utilizzo</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2113079"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Contrassegna le DO di utilizzo</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it" sz="4800" dirty="0">
                <a:solidFill>
                  <a:schemeClr val="bg1">
                    <a:lumMod val="50000"/>
                  </a:schemeClr>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527982"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1. </a:t>
            </a:r>
            <a:r>
              <a:rPr lang="it" sz="3200" dirty="0">
                <a:solidFill>
                  <a:schemeClr val="tx1">
                    <a:lumMod val="65000"/>
                    <a:lumOff val="35000"/>
                  </a:schemeClr>
                </a:solidFill>
                <a:latin typeface="Century Gothic" panose="020B0502020202020204" pitchFamily="34" charset="0"/>
              </a:rPr>
              <a:t>Logo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Di seguito sono riportati tutti i trattamenti accettati del logo.</a:t>
            </a:r>
          </a:p>
        </p:txBody>
      </p:sp>
      <p:pic>
        <p:nvPicPr>
          <p:cNvPr id="3" name="Picture 2" descr="Logo&#10;&#10;Descrizione generat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Layout orizzontale</a:t>
            </a:r>
          </a:p>
        </p:txBody>
      </p:sp>
      <p:pic>
        <p:nvPicPr>
          <p:cNvPr id="10" name="Picture 9" descr="Un'immagine contenente testo, segno&#10;&#10;Descrizione generata automa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Marchio denominativo</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Il logotype sans logomark deve essere utilizzato esclusivamente all'interno dell'app.</a:t>
            </a:r>
          </a:p>
        </p:txBody>
      </p:sp>
      <p:pic>
        <p:nvPicPr>
          <p:cNvPr id="19" name="Picture 18" descr="Logo&#10;&#10;Descrizione generata automa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zione generata automaticamente con media affidabilità">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Layout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Logomark (icona)</a:t>
            </a:r>
          </a:p>
        </p:txBody>
      </p:sp>
      <p:pic>
        <p:nvPicPr>
          <p:cNvPr id="25" name="Picture 24" descr="Logo&#10;&#10;Descrizione generata automa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zione generata automa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a&#10;&#10;Descrizione generata automa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immagine contenente il logo&#10;&#10;Descrizione generata automa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zione generat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672526"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2. </a:t>
            </a:r>
            <a:r>
              <a:rPr lang="it" sz="3200" dirty="0">
                <a:solidFill>
                  <a:schemeClr val="tx1">
                    <a:lumMod val="65000"/>
                    <a:lumOff val="35000"/>
                  </a:schemeClr>
                </a:solidFill>
                <a:latin typeface="Century Gothic" panose="020B0502020202020204" pitchFamily="34" charset="0"/>
              </a:rPr>
              <a:t>Liquidazione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ea typeface="Arial" charset="0"/>
                <a:cs typeface="Arial" charset="0"/>
              </a:rPr>
              <a:t>AUTORIZZAZIONE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Dai al logo un po 'di spazio per respirare. Al logo dovrebbe essere concesso uno spazio libero intorno all'intero blocco. Ciò fornirà una spaziatura adeguata per i suoi ascendenti di carattere. Di seguito è riportata la quantità minima di liquidazione, ma è preferibile di più. </a:t>
            </a:r>
          </a:p>
        </p:txBody>
      </p:sp>
      <p:pic>
        <p:nvPicPr>
          <p:cNvPr id="8" name="Picture 7" descr="Interfaccia utente grafica, applicazione&#10;&#10;Descrizione generat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685624"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3. </a:t>
            </a:r>
            <a:r>
              <a:rPr lang="it" sz="3200" dirty="0">
                <a:solidFill>
                  <a:schemeClr val="tx1">
                    <a:lumMod val="65000"/>
                    <a:lumOff val="35000"/>
                  </a:schemeClr>
                </a:solidFill>
                <a:latin typeface="Century Gothic" panose="020B0502020202020204" pitchFamily="34" charset="0"/>
              </a:rPr>
              <a:t>Utilizzo scorretto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ea typeface="Arial" charset="0"/>
                <a:cs typeface="Arial" charset="0"/>
              </a:rPr>
              <a:t>USO SCORRETTO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836826"/>
            <a:ext cx="8283454" cy="374526"/>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Si prega di utilizzare i loghi come sono forniti in queste linee guida. Non alterare il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Inclinazione</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it" sz="1600" dirty="0">
                <a:latin typeface="Century Gothic" panose="020B0502020202020204" pitchFamily="34" charset="0"/>
              </a:rPr>
              <a:t>Non distorcere o scalare in modo sproporzionato</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Cambia colore</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it" sz="1600" dirty="0">
                <a:latin typeface="Century Gothic" panose="020B0502020202020204" pitchFamily="34" charset="0"/>
              </a:rPr>
              <a:t>Non cambiare i colori</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Ricreare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it" sz="1600" dirty="0">
                <a:latin typeface="Century Gothic" panose="020B0502020202020204" pitchFamily="34" charset="0"/>
              </a:rPr>
              <a:t>Non apportare modifiche, aggiunte o sostituzioni</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Aggiungere effetti</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it" sz="1600" dirty="0">
                <a:latin typeface="Century Gothic" panose="020B0502020202020204" pitchFamily="34" charset="0"/>
              </a:rPr>
              <a:t>Non aggiungere ombre esterne, tratti o smussi</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Modificare l'orientamento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it" sz="1600" dirty="0">
                <a:latin typeface="Century Gothic" panose="020B0502020202020204" pitchFamily="34" charset="0"/>
              </a:rPr>
              <a:t>Non modificare l'orientamento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Usare sfondi occupati</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it" sz="1600" dirty="0">
                <a:latin typeface="Century Gothic" panose="020B0502020202020204" pitchFamily="34" charset="0"/>
              </a:rPr>
              <a:t>Non posizionare su sfondi complicati</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a&#10;&#10;Descrizione generat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a&#10;&#10;Descrizione generat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a&#10;&#10;Descrizione generat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a&#10;&#10;Descrizione generat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a&#10;&#10;Descrizione generat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a&#10;&#10;Descrizione generat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248279"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4. </a:t>
            </a:r>
            <a:r>
              <a:rPr lang="it" sz="3200" dirty="0">
                <a:solidFill>
                  <a:schemeClr val="tx1">
                    <a:lumMod val="65000"/>
                    <a:lumOff val="35000"/>
                  </a:schemeClr>
                </a:solidFill>
                <a:latin typeface="Century Gothic" panose="020B0502020202020204" pitchFamily="34" charset="0"/>
              </a:rPr>
              <a:t>LINEE GUIDA PER L'USO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LINEE GUIDA PER L'UTILIZZO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36C6CD85-407E-414B-95D0-C326B5A55B8D}"/>
              </a:ext>
            </a:extLst>
          </p:cNvPr>
          <p:cNvSpPr/>
          <p:nvPr/>
        </p:nvSpPr>
        <p:spPr>
          <a:xfrm>
            <a:off x="444759" y="939505"/>
            <a:ext cx="11432501" cy="5309210"/>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Smartsheet Inc. ("</a:t>
            </a:r>
            <a:r>
              <a:rPr lang="it" sz="1400" b="1" dirty="0">
                <a:latin typeface="Century Gothic" panose="020B0502020202020204" pitchFamily="34" charset="0"/>
              </a:rPr>
              <a:t>Smartsheet</a:t>
            </a:r>
            <a:r>
              <a:rPr lang="it" sz="1400" dirty="0">
                <a:latin typeface="Century Gothic" panose="020B0502020202020204" pitchFamily="34" charset="0"/>
              </a:rPr>
              <a:t>") possiede molti marchi, loghi, design e marchi di servizio ("</a:t>
            </a:r>
            <a:r>
              <a:rPr lang="it" sz="1400" b="1" dirty="0">
                <a:latin typeface="Century Gothic" panose="020B0502020202020204" pitchFamily="34" charset="0"/>
              </a:rPr>
              <a:t>Marchi Smartsheet</a:t>
            </a:r>
            <a:r>
              <a:rPr lang="it" sz="1400" dirty="0">
                <a:latin typeface="Century Gothic" panose="020B0502020202020204" pitchFamily="34" charset="0"/>
              </a:rPr>
              <a:t>") che utilizza frequentemente per identificare e promuovere il marchio Smartsheet. I presenti termini e linee guida (la "</a:t>
            </a:r>
            <a:r>
              <a:rPr lang="it" sz="1400" b="1" dirty="0">
                <a:latin typeface="Century Gothic" panose="020B0502020202020204" pitchFamily="34" charset="0"/>
              </a:rPr>
              <a:t>Guida</a:t>
            </a:r>
            <a:r>
              <a:rPr lang="it" sz="1400" dirty="0">
                <a:latin typeface="Century Gothic" panose="020B0502020202020204" pitchFamily="34" charset="0"/>
              </a:rPr>
              <a:t>") regolano l'uso dei Marchi Smartsheet in modalità promozionali, pubblicitarie, di rivendita e simili o come alternativamente approvato da Smartsheet. A meno che tu non abbia un accordo scritto separato con Smartsheet che specifica l'uso dei Marchi Smartsheet, ogni utilizzo dei Marchi Smartsheet è soggetto a questa Guida.</a:t>
            </a:r>
          </a:p>
          <a:p>
            <a:pPr>
              <a:lnSpc>
                <a:spcPct val="150000"/>
              </a:lnSpc>
              <a:spcAft>
                <a:spcPts val="1600"/>
              </a:spcAft>
            </a:pPr>
            <a:r>
              <a:rPr lang="it" sz="1400" dirty="0">
                <a:latin typeface="Century Gothic" panose="020B0502020202020204" pitchFamily="34" charset="0"/>
              </a:rPr>
              <a:t>Smartsheet ti concede una licenza limitata non trasferibile, non esclusiva e priva di royalty per l'utilizzo dei Marchi Smartsheet, come descritto in questa Guida. L'utilizzo dei Marchi Smartsheet da parte dell'utente, inclusa qualsiasi licenza che potrebbe essere stata altrimenti concordata per iscritto, non concede all'utente alcun diritto di proprietà sui Marchi Smartsheet, inclusi, a titolo esemplificativo ma non esaustivo, loghi, design o altri materiali simili. Smartsheet conserva tutti i diritti e i titoli e gli interessi nei materiali dei Marchi Smartsheet, inclusi eventuali diritti di proprietà intellettuale ivi contenuti. Qualsiasi utilizzo dei Marchi Smartsheet deve essere accompagnato da un avviso che indichi chiaramente che i Marchi Smartsheet sono marchi di Smartsheet Inc. </a:t>
            </a:r>
          </a:p>
          <a:p>
            <a:pPr>
              <a:lnSpc>
                <a:spcPct val="150000"/>
              </a:lnSpc>
              <a:spcAft>
                <a:spcPts val="1600"/>
              </a:spcAft>
            </a:pPr>
            <a:r>
              <a:rPr lang="it" sz="1400" dirty="0">
                <a:latin typeface="Century Gothic" panose="020B0502020202020204" pitchFamily="34" charset="0"/>
              </a:rPr>
              <a:t>L'utente non visualizzerà i Marchi Smartsheet in alcun modo che implichi di essere correlato, associato o affiliato a, sponsorizzato o approvato da Smartsheet o in qualsiasi modo che possa essere ragionevolmente interpretato per suggerire che il contenuto dell'utente rappresenti le opinioni o le opinioni di Smartsheet o suggerisca che Smartsheet abbia creato, approvato o modificato i contenuti dell'utente,  sito web, prodotto o servizio. </a:t>
            </a:r>
          </a:p>
        </p:txBody>
      </p:sp>
    </p:spTree>
    <p:extLst>
      <p:ext uri="{BB962C8B-B14F-4D97-AF65-F5344CB8AC3E}">
        <p14:creationId xmlns:p14="http://schemas.microsoft.com/office/powerpoint/2010/main" val="3781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956532"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5. </a:t>
            </a:r>
            <a:r>
              <a:rPr lang="it" sz="3200" dirty="0">
                <a:solidFill>
                  <a:schemeClr val="tx1">
                    <a:lumMod val="65000"/>
                    <a:lumOff val="35000"/>
                  </a:schemeClr>
                </a:solidFill>
                <a:latin typeface="Century Gothic" panose="020B0502020202020204" pitchFamily="34" charset="0"/>
              </a:rPr>
              <a:t>Contrassegna le DO di utilizzo</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SEGNA LE COSE </a:t>
            </a:r>
            <a:r>
              <a:rPr lang="it" b="1" dirty="0">
                <a:solidFill>
                  <a:schemeClr val="bg1"/>
                </a:solidFill>
                <a:latin typeface="Century Gothic" panose="020B0502020202020204" pitchFamily="34" charset="0"/>
              </a:rPr>
              <a:t>DA FARE PER</a:t>
            </a:r>
            <a:r>
              <a:rPr lang="it" dirty="0">
                <a:solidFill>
                  <a:schemeClr val="bg1"/>
                </a:solidFill>
                <a:latin typeface="Century Gothic" panose="020B0502020202020204" pitchFamily="34" charset="0"/>
              </a:rPr>
              <a:t> L'USO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906804"/>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it" dirty="0">
                <a:latin typeface="Century Gothic" panose="020B0502020202020204" pitchFamily="34" charset="0"/>
              </a:rPr>
              <a:t>Utilizzare sempre la forma e l'ortografia del marchio corrette.</a:t>
            </a:r>
          </a:p>
          <a:p>
            <a:pPr marL="285750" indent="-285750">
              <a:lnSpc>
                <a:spcPct val="150000"/>
              </a:lnSpc>
              <a:spcAft>
                <a:spcPts val="1600"/>
              </a:spcAft>
              <a:buFont typeface="Arial" panose="020B0604020202020204" pitchFamily="34" charset="0"/>
              <a:buChar char="•"/>
            </a:pPr>
            <a:r>
              <a:rPr lang="it" dirty="0">
                <a:latin typeface="Century Gothic" panose="020B0502020202020204" pitchFamily="34" charset="0"/>
              </a:rPr>
              <a:t>Distinguere i marchi dal testo circostante con maiuscole appropriate (lettere iniziali in maiuscolo o tutte le lettere maiuscole), corsivo o virgolette.</a:t>
            </a:r>
          </a:p>
        </p:txBody>
      </p:sp>
      <p:pic>
        <p:nvPicPr>
          <p:cNvPr id="13" name="Picture 12" descr="Forma&#10;&#10;Descrizione generata automaticamente">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Segno con pollice in su con riempimento solido">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orma&#10;&#10;Descrizione generat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4227" cy="58477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6. </a:t>
            </a:r>
            <a:r>
              <a:rPr lang="it" sz="3200" dirty="0">
                <a:solidFill>
                  <a:schemeClr val="tx1">
                    <a:lumMod val="65000"/>
                    <a:lumOff val="35000"/>
                  </a:schemeClr>
                </a:solidFill>
                <a:latin typeface="Century Gothic" panose="020B0502020202020204" pitchFamily="34" charset="0"/>
              </a:rPr>
              <a:t>Contrassegna l'utilizzo NON</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SEGNA L'UTILIZZO NON LO FA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491306"/>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it" dirty="0">
                <a:latin typeface="Century Gothic" panose="020B0502020202020204" pitchFamily="34" charset="0"/>
              </a:rPr>
              <a:t>Non modificare un marchio per creare una forma plurale.</a:t>
            </a:r>
          </a:p>
          <a:p>
            <a:pPr marL="285750" indent="-285750">
              <a:lnSpc>
                <a:spcPct val="150000"/>
              </a:lnSpc>
              <a:spcAft>
                <a:spcPts val="1600"/>
              </a:spcAft>
              <a:buFont typeface="Arial" panose="020B0604020202020204" pitchFamily="34" charset="0"/>
              <a:buChar char="•"/>
            </a:pPr>
            <a:r>
              <a:rPr lang="it" dirty="0">
                <a:latin typeface="Century Gothic" panose="020B0502020202020204" pitchFamily="34" charset="0"/>
              </a:rPr>
              <a:t>Non alterare un marchio in alcun modo, anche attraverso identificatori visivi o font non approvati.</a:t>
            </a:r>
          </a:p>
        </p:txBody>
      </p:sp>
      <p:pic>
        <p:nvPicPr>
          <p:cNvPr id="11" name="Graphic 10" descr="Pollice in giù con riempimento solido">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E67E0C-C0CD-47E9-9147-0B24D36C4551}" vid="{C101CD51-D919-4E52-9FB4-90C5680D24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IC-Logo-Usage-Guidelines-Presentation-Template_PowerPoint</Template>
  <TotalTime>2</TotalTime>
  <Words>1069</Words>
  <Application>Microsoft Macintosh PowerPoint</Application>
  <PresentationFormat>Widescreen</PresentationFormat>
  <Paragraphs>206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PowerPoint</dc:title>
  <dc:creator>Alexandra Ragazhinskaya</dc:creator>
  <cp:lastModifiedBy>Jason Flores</cp:lastModifiedBy>
  <cp:revision>2</cp:revision>
  <dcterms:created xsi:type="dcterms:W3CDTF">2021-10-22T16:40:16Z</dcterms:created>
  <dcterms:modified xsi:type="dcterms:W3CDTF">2022-09-11T04:30:35Z</dcterms:modified>
</cp:coreProperties>
</file>