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形&#10;&#10;自動的に生成された説明">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872003" cy="430887"/>
          </a:xfrm>
          <a:prstGeom prst="rect">
            <a:avLst/>
          </a:prstGeom>
          <a:noFill/>
        </p:spPr>
        <p:txBody>
          <a:bodyPr wrap="square" rtlCol="0">
            <a:spAutoFit/>
          </a:bodyPr>
          <a:lstStyle/>
          <a:p>
            <a:r>
              <a:rPr lang="ja" sz="2200" b="1" dirty="0">
                <a:solidFill>
                  <a:schemeClr val="tx1">
                    <a:lumMod val="75000"/>
                    <a:lumOff val="25000"/>
                  </a:schemeClr>
                </a:solidFill>
                <a:latin typeface="Century Gothic" panose="020B0502020202020204" pitchFamily="34" charset="0"/>
              </a:rPr>
              <a:t>ロゴ使用ガイドラインプレゼンテーションテンプレート</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ロゴの使用に関するガイドライン</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ja" sz="1400" dirty="0">
                <a:solidFill>
                  <a:schemeClr val="bg1">
                    <a:lumMod val="50000"/>
                  </a:schemeClr>
                </a:solidFill>
                <a:latin typeface="Century Gothic" panose="020B0502020202020204" pitchFamily="34" charset="0"/>
              </a:rPr>
              <a:t>©20XX.すべての権利が組織に帰属します。</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球">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ja" sz="7200" b="1" dirty="0">
                  <a:solidFill>
                    <a:schemeClr val="bg1"/>
                  </a:solidFill>
                  <a:latin typeface="Century Gothic" panose="020B0502020202020204" pitchFamily="34" charset="0"/>
                </a:rPr>
                <a:t>あなたの</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ja" sz="8000" b="1" dirty="0">
                  <a:solidFill>
                    <a:schemeClr val="bg1"/>
                  </a:solidFill>
                  <a:latin typeface="Century Gothic" panose="020B0502020202020204" pitchFamily="34" charset="0"/>
                </a:rPr>
                <a:t>ロゴ</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ja" sz="3600" dirty="0">
                <a:solidFill>
                  <a:schemeClr val="tx2">
                    <a:lumMod val="50000"/>
                  </a:schemeClr>
                </a:solidFill>
                <a:latin typeface="Century Gothic" panose="020B0502020202020204" pitchFamily="34" charset="0"/>
              </a:rPr>
              <a:t>ロゴの使用に関するガイドライン</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7. </a:t>
            </a:r>
            <a:r>
              <a:rPr lang="ja" sz="3200" dirty="0">
                <a:solidFill>
                  <a:schemeClr val="tx1">
                    <a:lumMod val="65000"/>
                    <a:lumOff val="35000"/>
                  </a:schemeClr>
                </a:solidFill>
                <a:latin typeface="Century Gothic" panose="020B0502020202020204" pitchFamily="34" charset="0"/>
              </a:rPr>
              <a:t>色:プライマリ</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 プライマリ</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ブロンズビーチ</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黄金の太陽</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緑豊かな緑</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パワーブルー</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7. </a:t>
            </a:r>
            <a:r>
              <a:rPr lang="ja" sz="3200" dirty="0">
                <a:solidFill>
                  <a:schemeClr val="tx1">
                    <a:lumMod val="65000"/>
                    <a:lumOff val="35000"/>
                  </a:schemeClr>
                </a:solidFill>
                <a:latin typeface="Century Gothic" panose="020B0502020202020204" pitchFamily="34" charset="0"/>
              </a:rPr>
              <a:t>色:セカンダリ</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色:セカンダリ</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苺</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マスクメロン</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レモン</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キーウィ</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タイポグラフィ</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ja" sz="2400" dirty="0">
                <a:latin typeface="Century Gothic" panose="020B0502020202020204" pitchFamily="34" charset="0"/>
              </a:rPr>
              <a:t>モントセラト</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ja" sz="2400" dirty="0">
                <a:latin typeface="Century Gothic" panose="020B0502020202020204" pitchFamily="34" charset="0"/>
              </a:rPr>
              <a:t>ロボト</a:t>
            </a:r>
          </a:p>
        </p:txBody>
      </p:sp>
      <p:pic>
        <p:nvPicPr>
          <p:cNvPr id="33" name="Picture 32" descr="白黒の看板&#10;&#10;低い信頼度で自動的に生成された説明">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白黒の看板&#10;&#10;低い信頼度で自動的に生成された説明">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8. </a:t>
            </a:r>
            <a:r>
              <a:rPr lang="ja" sz="3200" dirty="0">
                <a:solidFill>
                  <a:schemeClr val="tx1">
                    <a:lumMod val="65000"/>
                    <a:lumOff val="35000"/>
                  </a:schemeClr>
                </a:solidFill>
                <a:latin typeface="Century Gothic" panose="020B0502020202020204" pitchFamily="34" charset="0"/>
              </a:rPr>
              <a:t>タイポグラフィ</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ja" sz="2800" dirty="0">
                <a:solidFill>
                  <a:schemeClr val="tx1">
                    <a:lumMod val="65000"/>
                    <a:lumOff val="35000"/>
                  </a:schemeClr>
                </a:solidFill>
                <a:latin typeface="Century Gothic" panose="020B0502020202020204" pitchFamily="34" charset="0"/>
              </a:rPr>
              <a:t>文字体裁: 書式設定</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文字体裁:書式設定[たいもじてぃお:しゅう</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ja" sz="28700" dirty="0">
                <a:latin typeface="Century Gothic" panose="020B0502020202020204" pitchFamily="34" charset="0"/>
              </a:rPr>
              <a:t>アー</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ja" sz="2400" dirty="0">
                <a:latin typeface="Century Gothic" panose="020B0502020202020204" pitchFamily="34" charset="0"/>
              </a:rPr>
              <a:t>見出し</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32ポイント</a:t>
            </a:r>
          </a:p>
          <a:p>
            <a:pPr>
              <a:spcAft>
                <a:spcPts val="800"/>
              </a:spcAft>
            </a:pPr>
            <a:r>
              <a:rPr lang="ja" sz="1200" dirty="0">
                <a:latin typeface="Century Gothic" panose="020B0502020202020204" pitchFamily="34" charset="0"/>
              </a:rPr>
              <a:t>1</a:t>
            </a:r>
          </a:p>
          <a:p>
            <a:pPr>
              <a:spcAft>
                <a:spcPts val="800"/>
              </a:spcAft>
            </a:pPr>
            <a:r>
              <a:rPr lang="ja" sz="1200" dirty="0">
                <a:latin typeface="Century Gothic" panose="020B0502020202020204" pitchFamily="34" charset="0"/>
              </a:rPr>
              <a:t>正常</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ja" sz="2400" dirty="0">
                <a:latin typeface="Century Gothic" panose="020B0502020202020204" pitchFamily="34" charset="0"/>
              </a:rPr>
              <a:t>段落</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11ポイント</a:t>
            </a:r>
          </a:p>
          <a:p>
            <a:pPr>
              <a:spcAft>
                <a:spcPts val="800"/>
              </a:spcAft>
            </a:pPr>
            <a:r>
              <a:rPr lang="ja" sz="1200" dirty="0">
                <a:latin typeface="Century Gothic" panose="020B0502020202020204" pitchFamily="34" charset="0"/>
              </a:rPr>
              <a:t>1.5</a:t>
            </a:r>
          </a:p>
          <a:p>
            <a:pPr>
              <a:spcAft>
                <a:spcPts val="800"/>
              </a:spcAft>
            </a:pPr>
            <a:r>
              <a:rPr lang="ja" sz="1200" dirty="0">
                <a:latin typeface="Century Gothic" panose="020B0502020202020204" pitchFamily="34" charset="0"/>
              </a:rPr>
              <a:t>正常</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ja" sz="1600" b="1" dirty="0">
                          <a:solidFill>
                            <a:schemeClr val="tx1"/>
                          </a:solidFill>
                          <a:effectLst/>
                          <a:latin typeface="Century Gothic" panose="020B0502020202020204" pitchFamily="34" charset="0"/>
                        </a:rPr>
                        <a:t>免責事項</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ja" sz="1400" b="0" dirty="0">
                          <a:solidFill>
                            <a:schemeClr val="tx1"/>
                          </a:solidFill>
                          <a:effectLst/>
                          <a:latin typeface="Century Gothic" panose="020B0502020202020204" pitchFamily="34" charset="0"/>
                        </a:rPr>
                        <a:t>Web サイトで Smartsheet が提供する記事、テンプレート、または情報は、参照のみを目的としています。当社は、情報を最新かつ正確に保つよう努めていますが、本ウェブサイトまたは本ウェブサイトに含まれる情報、記事、テンプレート、または関連グラフィックに関する完全性、正確性、信頼性、適合性、または可用性について、明示的または黙示的を問わず、いかなる種類の表明または保証も行いません。したがって、お客様がそのような情報に依拠する行為は、お客様ご自身の責任において厳格に行われるものとします。</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水中のカラフルなインク">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ロゴの使用に関するガイドライン</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©20XX.すべての権利が組織に帰属します。</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/会社/スマートシートコム</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形&#10;&#10;自動的に生成された説明">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  目次</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ja" sz="3200" dirty="0">
                <a:solidFill>
                  <a:schemeClr val="tx1">
                    <a:lumMod val="65000"/>
                    <a:lumOff val="35000"/>
                  </a:schemeClr>
                </a:solidFill>
                <a:latin typeface="Century Gothic" panose="020B0502020202020204" pitchFamily="34" charset="0"/>
              </a:rPr>
              <a:t>目次</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ロゴ</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クリアランス</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誤った使用法</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マーク使用法 DON'T</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色</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タイポグラフィ</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使用上のガイドライン</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マーク使用法DOの</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ja"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1. </a:t>
            </a:r>
            <a:r>
              <a:rPr lang="ja" sz="3200" dirty="0">
                <a:solidFill>
                  <a:schemeClr val="tx1">
                    <a:lumMod val="65000"/>
                    <a:lumOff val="35000"/>
                  </a:schemeClr>
                </a:solidFill>
                <a:latin typeface="Century Gothic" panose="020B0502020202020204" pitchFamily="34" charset="0"/>
              </a:rPr>
              <a:t>ロゴマーク</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以下は、ロゴのすべての受け入れられた扱いです。</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水平レイアウト</a:t>
            </a:r>
          </a:p>
        </p:txBody>
      </p:sp>
      <p:pic>
        <p:nvPicPr>
          <p:cNvPr id="10" name="Picture 9" descr="テキストを含む画像、記号&#10;&#10;自動的に生成された説明">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ワードマーク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ロゴマークのないロゴタイプは、アプリ内でのみ使用されます。</a:t>
            </a:r>
          </a:p>
        </p:txBody>
      </p:sp>
      <p:pic>
        <p:nvPicPr>
          <p:cNvPr id="19" name="Picture 18" descr="ロゴ&#10;&#10;自動的に生成された説明">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ロゴ&#10;&#10;中程度の信頼度で自動的に生成された説明">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垂直レイアウト</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ロゴマーク(アイコン)</a:t>
            </a:r>
          </a:p>
        </p:txBody>
      </p:sp>
      <p:pic>
        <p:nvPicPr>
          <p:cNvPr id="25" name="Picture 24" descr="ロゴ&#10;&#10;自動的に生成された説明">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ロゴ&#10;&#10;自動的に生成された説明">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ロゴ、アイコン&#10;&#10;自動的に生成された説明">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ロゴを含む画像&#10;&#10;自動的に生成された説明">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2. </a:t>
            </a:r>
            <a:r>
              <a:rPr lang="ja" sz="3200" dirty="0">
                <a:solidFill>
                  <a:schemeClr val="tx1">
                    <a:lumMod val="65000"/>
                    <a:lumOff val="35000"/>
                  </a:schemeClr>
                </a:solidFill>
                <a:latin typeface="Century Gothic" panose="020B0502020202020204" pitchFamily="34" charset="0"/>
              </a:rPr>
              <a:t>クリアランス</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クリアランス</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に呼吸する余地を与えます。ロゴは、ロックアップ全体の周りにいくつかの明確なスペースを許可する必要があります。これにより、その文字アセンダに適切な間隔が提供されます。以下が最小クリアランス量であるが、より好ましい。 </a:t>
            </a:r>
          </a:p>
        </p:txBody>
      </p:sp>
      <p:pic>
        <p:nvPicPr>
          <p:cNvPr id="8" name="Picture 7" descr="グラフィカル・ユーザー・インターフェース、アプリケーション&#10;&#10;自動的に生成された説明">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3. </a:t>
            </a:r>
            <a:r>
              <a:rPr lang="ja" sz="3200" dirty="0">
                <a:solidFill>
                  <a:schemeClr val="tx1">
                    <a:lumMod val="65000"/>
                    <a:lumOff val="35000"/>
                  </a:schemeClr>
                </a:solidFill>
                <a:latin typeface="Century Gothic" panose="020B0502020202020204" pitchFamily="34" charset="0"/>
              </a:rPr>
              <a:t>誤った使用</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誤った使用法</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ロゴは、これらのガイドラインに記載されているとおりに使用してください。ロゴは変更しないでください。</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スキュー</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ja" sz="1600" dirty="0">
                <a:latin typeface="Century Gothic" panose="020B0502020202020204" pitchFamily="34" charset="0"/>
              </a:rPr>
              <a:t>不釣り合いに歪んだり拡大縮小したりしない</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色の変更</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ja" sz="1600" dirty="0">
                <a:latin typeface="Century Gothic" panose="020B0502020202020204" pitchFamily="34" charset="0"/>
              </a:rPr>
              <a:t>色を変更しない</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再現</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ja" sz="1600" dirty="0">
                <a:latin typeface="Century Gothic" panose="020B0502020202020204" pitchFamily="34" charset="0"/>
              </a:rPr>
              <a:t>変更、追加、または置換を行わない</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効果の追加</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ja" sz="1600" dirty="0">
                <a:latin typeface="Century Gothic" panose="020B0502020202020204" pitchFamily="34" charset="0"/>
              </a:rPr>
              <a:t>ドロップシャドウ、ストローク、ベベルを追加しない</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方向の変更</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ja" sz="1600" dirty="0">
                <a:latin typeface="Century Gothic" panose="020B0502020202020204" pitchFamily="34" charset="0"/>
              </a:rPr>
              <a:t>向きを変更しない</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ビジーな背景を使用する</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ja" sz="1600" dirty="0">
                <a:latin typeface="Century Gothic" panose="020B0502020202020204" pitchFamily="34" charset="0"/>
              </a:rPr>
              <a:t>複雑な背景に配置しない</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アイコン&#10;&#10;自動的に生成された説明">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アイコン&#10;&#10;自動的に生成された説明">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アイコン&#10;&#10;自動的に生成された説明">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アイコン&#10;&#10;自動的に生成された説明">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アイコン&#10;&#10;自動的に生成された説明">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アイコン&#10;&#10;自動的に生成された説明">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4. </a:t>
            </a:r>
            <a:r>
              <a:rPr lang="ja" sz="3200" dirty="0">
                <a:solidFill>
                  <a:schemeClr val="tx1">
                    <a:lumMod val="65000"/>
                    <a:lumOff val="35000"/>
                  </a:schemeClr>
                </a:solidFill>
                <a:latin typeface="Century Gothic" panose="020B0502020202020204" pitchFamily="34" charset="0"/>
              </a:rPr>
              <a:t>使用上のガイドライン</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使用上のガイドライン</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ja" sz="1400" b="1" dirty="0">
                <a:latin typeface="Century Gothic" panose="020B0502020202020204" pitchFamily="34" charset="0"/>
              </a:rPr>
              <a:t>Smartsheet Inc. (以下「Smartsheet」といいます) は、Smartsheet</a:t>
            </a:r>
            <a:r>
              <a:rPr lang="ja" sz="1400" dirty="0">
                <a:latin typeface="Century Gothic" panose="020B0502020202020204" pitchFamily="34" charset="0"/>
              </a:rPr>
              <a:t> ブランドを識別および宣伝するために頻繁に使用する多くの商標、ロゴ、デザイン、およびサービス マーク (以下「スマートシート マーク」といいます) を所有しています。これらの条件およびガイドライン (以下、「</a:t>
            </a:r>
            <a:r>
              <a:rPr lang="ja" sz="1400" b="1" dirty="0">
                <a:latin typeface="Century Gothic" panose="020B0502020202020204" pitchFamily="34" charset="0"/>
              </a:rPr>
              <a:t>ガイド」</a:t>
            </a:r>
            <a:r>
              <a:rPr lang="ja" sz="1400" dirty="0">
                <a:latin typeface="Century Gothic" panose="020B0502020202020204" pitchFamily="34" charset="0"/>
              </a:rPr>
              <a:t>といいます) は、プロモーション、広告、再販、および同様の機能における Smartsheet マークの使用、または Smartsheet によって別途承認される場合に適用されます。Smartsheet マークの使用を明記した別途書面による契約が Smartsheet と結ばれていない限り、Smartsheet マークのすべての使用はこのガイドの対象となります。</a:t>
            </a:r>
          </a:p>
          <a:p>
            <a:pPr>
              <a:lnSpc>
                <a:spcPct val="150000"/>
              </a:lnSpc>
              <a:spcAft>
                <a:spcPts val="1600"/>
              </a:spcAft>
            </a:pPr>
            <a:r>
              <a:rPr lang="ja" sz="1400" dirty="0">
                <a:latin typeface="Century Gothic" panose="020B0502020202020204" pitchFamily="34" charset="0"/>
              </a:rPr>
              <a:t>Smartsheet は、このガイドで詳述されているように、Smartsheet マークを使用するための譲渡不能、非独占的、ロイヤリティフリーの制限付きライセンスをお客様に付与します。書面で合意されたライセンスを含め、お客様による Smartsheet マークの使用は、ロゴ、デザイン、またはその他の類似の資料を含むがこれに限定されない、Smartsheet マークに対する所有権をお客様に付与するものではありません。Smartsheet は、Smartsheet マークの素材に対するすべての権利と権原、および Smartsheet マークの知的財産権を含む利益を保持します。スマートシート マークの使用には、スマートシート マークが Smartsheet Inc. の商標であることを明確に示す通知を添付する必要があります。 </a:t>
            </a:r>
          </a:p>
          <a:p>
            <a:pPr>
              <a:lnSpc>
                <a:spcPct val="150000"/>
              </a:lnSpc>
              <a:spcAft>
                <a:spcPts val="1600"/>
              </a:spcAft>
            </a:pPr>
            <a:r>
              <a:rPr lang="ja" sz="1400" dirty="0">
                <a:latin typeface="Century Gothic" panose="020B0502020202020204" pitchFamily="34" charset="0"/>
              </a:rPr>
              <a:t>お客様は、お客様が Smartsheet に関連、関連、提携している、または Smartsheet によって後援もしくは承認されていることを示唆する方法、またはお客様のコンテンツが Smartsheet の見解または意見を表していることを示唆する、または Smartsheet がお客様のコンテンツを作成、承認、または編集したことを示唆するために合理的に解釈される可能性のある方法で、Smartsheet マークを表示してはなりません。 ウェブサイト、製品、またはサービス。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5. </a:t>
            </a:r>
            <a:r>
              <a:rPr lang="ja" sz="3200" dirty="0">
                <a:solidFill>
                  <a:schemeClr val="tx1">
                    <a:lumMod val="65000"/>
                    <a:lumOff val="35000"/>
                  </a:schemeClr>
                </a:solidFill>
                <a:latin typeface="Century Gothic" panose="020B0502020202020204" pitchFamily="34" charset="0"/>
              </a:rPr>
              <a:t>マーク使用DOの</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マークの使用法 </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dirty="0">
                <a:latin typeface="Century Gothic" panose="020B0502020202020204" pitchFamily="34" charset="0"/>
              </a:rPr>
              <a:t>常に適切な商標形式とスペルを使用してください。</a:t>
            </a:r>
          </a:p>
          <a:p>
            <a:pPr marL="285750" indent="-285750">
              <a:lnSpc>
                <a:spcPct val="150000"/>
              </a:lnSpc>
              <a:spcAft>
                <a:spcPts val="1600"/>
              </a:spcAft>
              <a:buFont typeface="Arial" panose="020B0604020202020204" pitchFamily="34" charset="0"/>
              <a:buChar char="•"/>
            </a:pPr>
            <a:r>
              <a:rPr lang="ja" dirty="0">
                <a:latin typeface="Century Gothic" panose="020B0502020202020204" pitchFamily="34" charset="0"/>
              </a:rPr>
              <a:t>商標は、適切な大文字化(頭文字を大文字またはすべての文字を大文字にする)、斜体、または引用符で囲むテキストと区別してください。</a:t>
            </a:r>
          </a:p>
        </p:txBody>
      </p:sp>
      <p:pic>
        <p:nvPicPr>
          <p:cNvPr id="13" name="Picture 12" descr="形&#10;&#10;自動的に生成された説明">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親指アップサインを塗りつぶし点灯">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6. </a:t>
            </a:r>
            <a:r>
              <a:rPr lang="ja" sz="3200" dirty="0">
                <a:solidFill>
                  <a:schemeClr val="tx1">
                    <a:lumMod val="65000"/>
                    <a:lumOff val="35000"/>
                  </a:schemeClr>
                </a:solidFill>
                <a:latin typeface="Century Gothic" panose="020B0502020202020204" pitchFamily="34" charset="0"/>
              </a:rPr>
              <a:t>マークの使用 DON'Ts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マークの使用法 DON'T</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dirty="0">
                <a:latin typeface="Century Gothic" panose="020B0502020202020204" pitchFamily="34" charset="0"/>
              </a:rPr>
              <a:t>商標を変更して複数形を作成しないでください。</a:t>
            </a:r>
          </a:p>
          <a:p>
            <a:pPr marL="285750" indent="-285750">
              <a:lnSpc>
                <a:spcPct val="150000"/>
              </a:lnSpc>
              <a:spcAft>
                <a:spcPts val="1600"/>
              </a:spcAft>
              <a:buFont typeface="Arial" panose="020B0604020202020204" pitchFamily="34" charset="0"/>
              <a:buChar char="•"/>
            </a:pPr>
            <a:r>
              <a:rPr lang="ja" dirty="0">
                <a:latin typeface="Century Gothic" panose="020B0502020202020204" pitchFamily="34" charset="0"/>
              </a:rPr>
              <a:t>視覚的な識別子や未承認のフォントなど、いかなる方法でも商標を変更しないでください。</a:t>
            </a:r>
          </a:p>
        </p:txBody>
      </p:sp>
      <p:pic>
        <p:nvPicPr>
          <p:cNvPr id="11" name="Graphic 10" descr="親指を下にして塗りつぶし">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3</TotalTime>
  <Words>2740</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PowerPointプレゼンテーション</dc:title>
  <dc:creator>Alexandra Ragazhinskaya</dc:creator>
  <cp:lastModifiedBy>Jason Flores</cp:lastModifiedBy>
  <cp:revision>3</cp:revision>
  <dcterms:created xsi:type="dcterms:W3CDTF">2021-10-22T16:40:16Z</dcterms:created>
  <dcterms:modified xsi:type="dcterms:W3CDTF">2022-09-11T04:35:28Z</dcterms:modified>
</cp:coreProperties>
</file>